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7.xml" ContentType="application/vnd.openxmlformats-officedocument.theme+xml"/>
  <Override PartName="/ppt/tags/tag1.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 id="2147486443" r:id="rId14"/>
    <p:sldMasterId id="2147486449" r:id="rId15"/>
    <p:sldMasterId id="2147486455" r:id="rId16"/>
    <p:sldMasterId id="2147486523" r:id="rId17"/>
    <p:sldMasterId id="2147486559" r:id="rId18"/>
  </p:sldMasterIdLst>
  <p:notesMasterIdLst>
    <p:notesMasterId r:id="rId64"/>
  </p:notesMasterIdLst>
  <p:handoutMasterIdLst>
    <p:handoutMasterId r:id="rId65"/>
  </p:handoutMasterIdLst>
  <p:sldIdLst>
    <p:sldId id="1358" r:id="rId19"/>
    <p:sldId id="1361" r:id="rId20"/>
    <p:sldId id="1417" r:id="rId21"/>
    <p:sldId id="1464" r:id="rId22"/>
    <p:sldId id="1455" r:id="rId23"/>
    <p:sldId id="1463" r:id="rId24"/>
    <p:sldId id="688" r:id="rId25"/>
    <p:sldId id="1465" r:id="rId26"/>
    <p:sldId id="524" r:id="rId27"/>
    <p:sldId id="719" r:id="rId28"/>
    <p:sldId id="1466" r:id="rId29"/>
    <p:sldId id="735" r:id="rId30"/>
    <p:sldId id="698" r:id="rId31"/>
    <p:sldId id="749" r:id="rId32"/>
    <p:sldId id="1402" r:id="rId33"/>
    <p:sldId id="634" r:id="rId34"/>
    <p:sldId id="1467" r:id="rId35"/>
    <p:sldId id="1459" r:id="rId36"/>
    <p:sldId id="1461" r:id="rId37"/>
    <p:sldId id="1515" r:id="rId38"/>
    <p:sldId id="1510" r:id="rId39"/>
    <p:sldId id="1508" r:id="rId40"/>
    <p:sldId id="1506" r:id="rId41"/>
    <p:sldId id="1468" r:id="rId42"/>
    <p:sldId id="1516" r:id="rId43"/>
    <p:sldId id="1426" r:id="rId44"/>
    <p:sldId id="1424" r:id="rId45"/>
    <p:sldId id="1493" r:id="rId46"/>
    <p:sldId id="1492" r:id="rId47"/>
    <p:sldId id="1517" r:id="rId48"/>
    <p:sldId id="1501" r:id="rId49"/>
    <p:sldId id="1502" r:id="rId50"/>
    <p:sldId id="1522" r:id="rId51"/>
    <p:sldId id="1523" r:id="rId52"/>
    <p:sldId id="1470" r:id="rId53"/>
    <p:sldId id="1419" r:id="rId54"/>
    <p:sldId id="1418" r:id="rId55"/>
    <p:sldId id="1421" r:id="rId56"/>
    <p:sldId id="1422" r:id="rId57"/>
    <p:sldId id="1423" r:id="rId58"/>
    <p:sldId id="1526" r:id="rId59"/>
    <p:sldId id="1525" r:id="rId60"/>
    <p:sldId id="1529" r:id="rId61"/>
    <p:sldId id="1528" r:id="rId62"/>
    <p:sldId id="1454" r:id="rId63"/>
  </p:sldIdLst>
  <p:sldSz cx="12192000" cy="6858000"/>
  <p:notesSz cx="6888163" cy="10020300"/>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17795-411A-4908-946B-8B69071043E9}" v="911" dt="2023-10-16T06:21:18.022"/>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29" autoAdjust="0"/>
    <p:restoredTop sz="86392" autoAdjust="0"/>
  </p:normalViewPr>
  <p:slideViewPr>
    <p:cSldViewPr snapToGrid="0">
      <p:cViewPr varScale="1">
        <p:scale>
          <a:sx n="75" d="100"/>
          <a:sy n="75" d="100"/>
        </p:scale>
        <p:origin x="784" y="36"/>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1284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 d="1"/>
        <a:sy n="1" d="1"/>
      </p:scale>
      <p:origin x="0" y="-146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35.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24.xml"/><Relationship Id="rId5" Type="http://schemas.openxmlformats.org/officeDocument/2006/relationships/slide" Target="slides/slide17.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39926363-F4D0-4C98-B712-2B5854F8D4C2}"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101600" y="750888"/>
            <a:ext cx="6686550" cy="3760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88975" y="4759325"/>
            <a:ext cx="5510213" cy="4510088"/>
          </a:xfrm>
          <a:prstGeom prst="rect">
            <a:avLst/>
          </a:prstGeom>
          <a:noFill/>
          <a:ln>
            <a:noFill/>
          </a:ln>
        </p:spPr>
        <p:txBody>
          <a:bodyPr vert="horz" wrap="square" lIns="92001" tIns="46002" rIns="92001" bIns="460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E68E0776-8027-4D9E-85D1-B365B1BC0B0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a:t>
            </a:fld>
            <a:endParaRPr lang="de-DE" altLang="de-DE"/>
          </a:p>
        </p:txBody>
      </p:sp>
    </p:spTree>
    <p:extLst>
      <p:ext uri="{BB962C8B-B14F-4D97-AF65-F5344CB8AC3E}">
        <p14:creationId xmlns:p14="http://schemas.microsoft.com/office/powerpoint/2010/main" val="336669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10</a:t>
            </a:fld>
            <a:endParaRPr lang="de-DE" altLang="de-DE"/>
          </a:p>
        </p:txBody>
      </p:sp>
    </p:spTree>
    <p:extLst>
      <p:ext uri="{BB962C8B-B14F-4D97-AF65-F5344CB8AC3E}">
        <p14:creationId xmlns:p14="http://schemas.microsoft.com/office/powerpoint/2010/main" val="6157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11</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89158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12</a:t>
            </a:fld>
            <a:endParaRPr lang="de-DE" altLang="de-DE"/>
          </a:p>
        </p:txBody>
      </p:sp>
    </p:spTree>
    <p:extLst>
      <p:ext uri="{BB962C8B-B14F-4D97-AF65-F5344CB8AC3E}">
        <p14:creationId xmlns:p14="http://schemas.microsoft.com/office/powerpoint/2010/main" val="71355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33A4D77F-E459-DE6C-6CD9-A115FCDF0C97}"/>
              </a:ext>
            </a:extLst>
          </p:cNvPr>
          <p:cNvSpPr>
            <a:spLocks noGrp="1" noRot="1" noChangeAspect="1" noChangeArrowheads="1" noTextEdit="1"/>
          </p:cNvSpPr>
          <p:nvPr>
            <p:ph type="sldImg"/>
          </p:nvPr>
        </p:nvSpPr>
        <p:spPr>
          <a:ln/>
        </p:spPr>
      </p:sp>
      <p:sp>
        <p:nvSpPr>
          <p:cNvPr id="36867" name="Notizenplatzhalter 2">
            <a:extLst>
              <a:ext uri="{FF2B5EF4-FFF2-40B4-BE49-F238E27FC236}">
                <a16:creationId xmlns:a16="http://schemas.microsoft.com/office/drawing/2014/main" id="{47CDFB64-AAD2-485D-91DE-4C0B32C22E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36868" name="Foliennummernplatzhalter 3">
            <a:extLst>
              <a:ext uri="{FF2B5EF4-FFF2-40B4-BE49-F238E27FC236}">
                <a16:creationId xmlns:a16="http://schemas.microsoft.com/office/drawing/2014/main" id="{C980B6E0-5B8B-C224-8A99-DDCDF9F9B04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b="1">
                <a:solidFill>
                  <a:schemeClr val="tx1"/>
                </a:solidFill>
                <a:latin typeface="Verdana" panose="020B0604030504040204" pitchFamily="34" charset="0"/>
              </a:defRPr>
            </a:lvl1pPr>
            <a:lvl2pPr marL="742950" indent="-285750" defTabSz="908050">
              <a:defRPr b="1">
                <a:solidFill>
                  <a:schemeClr val="tx1"/>
                </a:solidFill>
                <a:latin typeface="Verdana" panose="020B0604030504040204" pitchFamily="34" charset="0"/>
              </a:defRPr>
            </a:lvl2pPr>
            <a:lvl3pPr marL="1143000" indent="-228600" defTabSz="908050">
              <a:defRPr b="1">
                <a:solidFill>
                  <a:schemeClr val="tx1"/>
                </a:solidFill>
                <a:latin typeface="Verdana" panose="020B0604030504040204" pitchFamily="34" charset="0"/>
              </a:defRPr>
            </a:lvl3pPr>
            <a:lvl4pPr marL="1600200" indent="-228600" defTabSz="908050">
              <a:defRPr b="1">
                <a:solidFill>
                  <a:schemeClr val="tx1"/>
                </a:solidFill>
                <a:latin typeface="Verdana" panose="020B0604030504040204" pitchFamily="34" charset="0"/>
              </a:defRPr>
            </a:lvl4pPr>
            <a:lvl5pPr marL="2057400" indent="-228600" defTabSz="908050">
              <a:defRPr b="1">
                <a:solidFill>
                  <a:schemeClr val="tx1"/>
                </a:solidFill>
                <a:latin typeface="Verdana" panose="020B0604030504040204" pitchFamily="34" charset="0"/>
              </a:defRPr>
            </a:lvl5pPr>
            <a:lvl6pPr marL="2514600" indent="-228600" defTabSz="908050" eaLnBrk="0" fontAlgn="base" hangingPunct="0">
              <a:spcBef>
                <a:spcPct val="0"/>
              </a:spcBef>
              <a:spcAft>
                <a:spcPct val="0"/>
              </a:spcAft>
              <a:defRPr b="1">
                <a:solidFill>
                  <a:schemeClr val="tx1"/>
                </a:solidFill>
                <a:latin typeface="Verdana" panose="020B0604030504040204" pitchFamily="34" charset="0"/>
              </a:defRPr>
            </a:lvl6pPr>
            <a:lvl7pPr marL="2971800" indent="-228600" defTabSz="908050" eaLnBrk="0" fontAlgn="base" hangingPunct="0">
              <a:spcBef>
                <a:spcPct val="0"/>
              </a:spcBef>
              <a:spcAft>
                <a:spcPct val="0"/>
              </a:spcAft>
              <a:defRPr b="1">
                <a:solidFill>
                  <a:schemeClr val="tx1"/>
                </a:solidFill>
                <a:latin typeface="Verdana" panose="020B0604030504040204" pitchFamily="34" charset="0"/>
              </a:defRPr>
            </a:lvl7pPr>
            <a:lvl8pPr marL="3429000" indent="-228600" defTabSz="908050" eaLnBrk="0" fontAlgn="base" hangingPunct="0">
              <a:spcBef>
                <a:spcPct val="0"/>
              </a:spcBef>
              <a:spcAft>
                <a:spcPct val="0"/>
              </a:spcAft>
              <a:defRPr b="1">
                <a:solidFill>
                  <a:schemeClr val="tx1"/>
                </a:solidFill>
                <a:latin typeface="Verdana" panose="020B0604030504040204" pitchFamily="34" charset="0"/>
              </a:defRPr>
            </a:lvl8pPr>
            <a:lvl9pPr marL="3886200" indent="-228600" defTabSz="90805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030B26F1-DB0A-42EF-AEE1-4988A5FC4F39}"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C1C75CA5-1F51-9D91-C5C5-397AEB9B7FE0}"/>
              </a:ext>
            </a:extLst>
          </p:cNvPr>
          <p:cNvSpPr>
            <a:spLocks noGrp="1" noRot="1" noChangeAspect="1" noChangeArrowheads="1" noTextEdit="1"/>
          </p:cNvSpPr>
          <p:nvPr>
            <p:ph type="sldImg"/>
          </p:nvPr>
        </p:nvSpPr>
        <p:spPr>
          <a:ln/>
        </p:spPr>
      </p:sp>
      <p:sp>
        <p:nvSpPr>
          <p:cNvPr id="38915" name="Notizenplatzhalter 2">
            <a:extLst>
              <a:ext uri="{FF2B5EF4-FFF2-40B4-BE49-F238E27FC236}">
                <a16:creationId xmlns:a16="http://schemas.microsoft.com/office/drawing/2014/main" id="{22B5C65A-E39C-75C1-8E91-DB8DE57BA6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38916" name="Foliennummernplatzhalter 3">
            <a:extLst>
              <a:ext uri="{FF2B5EF4-FFF2-40B4-BE49-F238E27FC236}">
                <a16:creationId xmlns:a16="http://schemas.microsoft.com/office/drawing/2014/main" id="{2E6C6D83-705E-6B35-CE8A-AB9CD07414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b="1">
                <a:solidFill>
                  <a:schemeClr val="tx1"/>
                </a:solidFill>
                <a:latin typeface="Verdana" panose="020B0604030504040204" pitchFamily="34" charset="0"/>
              </a:defRPr>
            </a:lvl1pPr>
            <a:lvl2pPr marL="742950" indent="-285750" defTabSz="908050">
              <a:defRPr b="1">
                <a:solidFill>
                  <a:schemeClr val="tx1"/>
                </a:solidFill>
                <a:latin typeface="Verdana" panose="020B0604030504040204" pitchFamily="34" charset="0"/>
              </a:defRPr>
            </a:lvl2pPr>
            <a:lvl3pPr marL="1143000" indent="-228600" defTabSz="908050">
              <a:defRPr b="1">
                <a:solidFill>
                  <a:schemeClr val="tx1"/>
                </a:solidFill>
                <a:latin typeface="Verdana" panose="020B0604030504040204" pitchFamily="34" charset="0"/>
              </a:defRPr>
            </a:lvl3pPr>
            <a:lvl4pPr marL="1600200" indent="-228600" defTabSz="908050">
              <a:defRPr b="1">
                <a:solidFill>
                  <a:schemeClr val="tx1"/>
                </a:solidFill>
                <a:latin typeface="Verdana" panose="020B0604030504040204" pitchFamily="34" charset="0"/>
              </a:defRPr>
            </a:lvl4pPr>
            <a:lvl5pPr marL="2057400" indent="-228600" defTabSz="908050">
              <a:defRPr b="1">
                <a:solidFill>
                  <a:schemeClr val="tx1"/>
                </a:solidFill>
                <a:latin typeface="Verdana" panose="020B0604030504040204" pitchFamily="34" charset="0"/>
              </a:defRPr>
            </a:lvl5pPr>
            <a:lvl6pPr marL="2514600" indent="-228600" defTabSz="908050" eaLnBrk="0" fontAlgn="base" hangingPunct="0">
              <a:spcBef>
                <a:spcPct val="0"/>
              </a:spcBef>
              <a:spcAft>
                <a:spcPct val="0"/>
              </a:spcAft>
              <a:defRPr b="1">
                <a:solidFill>
                  <a:schemeClr val="tx1"/>
                </a:solidFill>
                <a:latin typeface="Verdana" panose="020B0604030504040204" pitchFamily="34" charset="0"/>
              </a:defRPr>
            </a:lvl6pPr>
            <a:lvl7pPr marL="2971800" indent="-228600" defTabSz="908050" eaLnBrk="0" fontAlgn="base" hangingPunct="0">
              <a:spcBef>
                <a:spcPct val="0"/>
              </a:spcBef>
              <a:spcAft>
                <a:spcPct val="0"/>
              </a:spcAft>
              <a:defRPr b="1">
                <a:solidFill>
                  <a:schemeClr val="tx1"/>
                </a:solidFill>
                <a:latin typeface="Verdana" panose="020B0604030504040204" pitchFamily="34" charset="0"/>
              </a:defRPr>
            </a:lvl7pPr>
            <a:lvl8pPr marL="3429000" indent="-228600" defTabSz="908050" eaLnBrk="0" fontAlgn="base" hangingPunct="0">
              <a:spcBef>
                <a:spcPct val="0"/>
              </a:spcBef>
              <a:spcAft>
                <a:spcPct val="0"/>
              </a:spcAft>
              <a:defRPr b="1">
                <a:solidFill>
                  <a:schemeClr val="tx1"/>
                </a:solidFill>
                <a:latin typeface="Verdana" panose="020B0604030504040204" pitchFamily="34" charset="0"/>
              </a:defRPr>
            </a:lvl8pPr>
            <a:lvl9pPr marL="3886200" indent="-228600" defTabSz="90805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193A4F6C-CD8C-47F5-ACCE-3A286630EB81}"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15</a:t>
            </a:fld>
            <a:endParaRPr lang="de-DE" altLang="de-DE"/>
          </a:p>
        </p:txBody>
      </p:sp>
    </p:spTree>
    <p:extLst>
      <p:ext uri="{BB962C8B-B14F-4D97-AF65-F5344CB8AC3E}">
        <p14:creationId xmlns:p14="http://schemas.microsoft.com/office/powerpoint/2010/main" val="223305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10690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17</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59954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18</a:t>
            </a:fld>
            <a:endParaRPr lang="de-DE" altLang="de-DE"/>
          </a:p>
        </p:txBody>
      </p:sp>
    </p:spTree>
    <p:extLst>
      <p:ext uri="{BB962C8B-B14F-4D97-AF65-F5344CB8AC3E}">
        <p14:creationId xmlns:p14="http://schemas.microsoft.com/office/powerpoint/2010/main" val="201713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19</a:t>
            </a:fld>
            <a:endParaRPr lang="de-DE" altLang="de-DE"/>
          </a:p>
        </p:txBody>
      </p:sp>
    </p:spTree>
    <p:extLst>
      <p:ext uri="{BB962C8B-B14F-4D97-AF65-F5344CB8AC3E}">
        <p14:creationId xmlns:p14="http://schemas.microsoft.com/office/powerpoint/2010/main" val="89536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20</a:t>
            </a:fld>
            <a:endParaRPr lang="de-DE" altLang="de-DE"/>
          </a:p>
        </p:txBody>
      </p:sp>
    </p:spTree>
    <p:extLst>
      <p:ext uri="{BB962C8B-B14F-4D97-AF65-F5344CB8AC3E}">
        <p14:creationId xmlns:p14="http://schemas.microsoft.com/office/powerpoint/2010/main" val="895636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21</a:t>
            </a:fld>
            <a:endParaRPr lang="de-DE" altLang="de-DE"/>
          </a:p>
        </p:txBody>
      </p:sp>
    </p:spTree>
    <p:extLst>
      <p:ext uri="{BB962C8B-B14F-4D97-AF65-F5344CB8AC3E}">
        <p14:creationId xmlns:p14="http://schemas.microsoft.com/office/powerpoint/2010/main" val="302839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22</a:t>
            </a:fld>
            <a:endParaRPr lang="de-DE" altLang="de-DE"/>
          </a:p>
        </p:txBody>
      </p:sp>
    </p:spTree>
    <p:extLst>
      <p:ext uri="{BB962C8B-B14F-4D97-AF65-F5344CB8AC3E}">
        <p14:creationId xmlns:p14="http://schemas.microsoft.com/office/powerpoint/2010/main" val="320150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24</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38986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AFDC0348-52A2-EF94-67CB-A93A73B0783F}"/>
              </a:ext>
            </a:extLst>
          </p:cNvPr>
          <p:cNvSpPr>
            <a:spLocks noGrp="1" noRot="1" noChangeAspect="1" noChangeArrowheads="1" noTextEdit="1"/>
          </p:cNvSpPr>
          <p:nvPr>
            <p:ph type="sldImg"/>
          </p:nvPr>
        </p:nvSpPr>
        <p:spPr>
          <a:xfrm>
            <a:off x="90488" y="744538"/>
            <a:ext cx="6616700" cy="3722687"/>
          </a:xfrm>
          <a:ln/>
        </p:spPr>
      </p:sp>
      <p:sp>
        <p:nvSpPr>
          <p:cNvPr id="53251" name="Notizenplatzhalter 2">
            <a:extLst>
              <a:ext uri="{FF2B5EF4-FFF2-40B4-BE49-F238E27FC236}">
                <a16:creationId xmlns:a16="http://schemas.microsoft.com/office/drawing/2014/main" id="{85028B6C-CFA9-6328-0636-5B657EA642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F3EA3BF5-738F-8F98-6534-C66DFA07BE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b="1">
                <a:solidFill>
                  <a:schemeClr val="tx1"/>
                </a:solidFill>
                <a:latin typeface="Verdana" panose="020B0604030504040204" pitchFamily="34" charset="0"/>
              </a:defRPr>
            </a:lvl1pPr>
            <a:lvl2pPr marL="742950" indent="-285750" defTabSz="908050">
              <a:defRPr b="1">
                <a:solidFill>
                  <a:schemeClr val="tx1"/>
                </a:solidFill>
                <a:latin typeface="Verdana" panose="020B0604030504040204" pitchFamily="34" charset="0"/>
              </a:defRPr>
            </a:lvl2pPr>
            <a:lvl3pPr marL="1143000" indent="-228600" defTabSz="908050">
              <a:defRPr b="1">
                <a:solidFill>
                  <a:schemeClr val="tx1"/>
                </a:solidFill>
                <a:latin typeface="Verdana" panose="020B0604030504040204" pitchFamily="34" charset="0"/>
              </a:defRPr>
            </a:lvl3pPr>
            <a:lvl4pPr marL="1600200" indent="-228600" defTabSz="908050">
              <a:defRPr b="1">
                <a:solidFill>
                  <a:schemeClr val="tx1"/>
                </a:solidFill>
                <a:latin typeface="Verdana" panose="020B0604030504040204" pitchFamily="34" charset="0"/>
              </a:defRPr>
            </a:lvl4pPr>
            <a:lvl5pPr marL="2057400" indent="-228600" defTabSz="908050">
              <a:defRPr b="1">
                <a:solidFill>
                  <a:schemeClr val="tx1"/>
                </a:solidFill>
                <a:latin typeface="Verdana" panose="020B0604030504040204" pitchFamily="34" charset="0"/>
              </a:defRPr>
            </a:lvl5pPr>
            <a:lvl6pPr marL="2514600" indent="-228600" defTabSz="908050" eaLnBrk="0" fontAlgn="base" hangingPunct="0">
              <a:spcBef>
                <a:spcPct val="0"/>
              </a:spcBef>
              <a:spcAft>
                <a:spcPct val="0"/>
              </a:spcAft>
              <a:defRPr b="1">
                <a:solidFill>
                  <a:schemeClr val="tx1"/>
                </a:solidFill>
                <a:latin typeface="Verdana" panose="020B0604030504040204" pitchFamily="34" charset="0"/>
              </a:defRPr>
            </a:lvl6pPr>
            <a:lvl7pPr marL="2971800" indent="-228600" defTabSz="908050" eaLnBrk="0" fontAlgn="base" hangingPunct="0">
              <a:spcBef>
                <a:spcPct val="0"/>
              </a:spcBef>
              <a:spcAft>
                <a:spcPct val="0"/>
              </a:spcAft>
              <a:defRPr b="1">
                <a:solidFill>
                  <a:schemeClr val="tx1"/>
                </a:solidFill>
                <a:latin typeface="Verdana" panose="020B0604030504040204" pitchFamily="34" charset="0"/>
              </a:defRPr>
            </a:lvl7pPr>
            <a:lvl8pPr marL="3429000" indent="-228600" defTabSz="908050" eaLnBrk="0" fontAlgn="base" hangingPunct="0">
              <a:spcBef>
                <a:spcPct val="0"/>
              </a:spcBef>
              <a:spcAft>
                <a:spcPct val="0"/>
              </a:spcAft>
              <a:defRPr b="1">
                <a:solidFill>
                  <a:schemeClr val="tx1"/>
                </a:solidFill>
                <a:latin typeface="Verdana" panose="020B0604030504040204" pitchFamily="34" charset="0"/>
              </a:defRPr>
            </a:lvl8pPr>
            <a:lvl9pPr marL="3886200" indent="-228600" defTabSz="90805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09FCFEFB-4588-40B5-86D4-6E06A8CF3D06}"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75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27</a:t>
            </a:fld>
            <a:endParaRPr lang="de-DE" altLang="de-DE"/>
          </a:p>
        </p:txBody>
      </p:sp>
    </p:spTree>
    <p:extLst>
      <p:ext uri="{BB962C8B-B14F-4D97-AF65-F5344CB8AC3E}">
        <p14:creationId xmlns:p14="http://schemas.microsoft.com/office/powerpoint/2010/main" val="293229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35</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454432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42</a:t>
            </a:fld>
            <a:endParaRPr lang="de-DE" altLang="de-DE"/>
          </a:p>
        </p:txBody>
      </p:sp>
    </p:spTree>
    <p:extLst>
      <p:ext uri="{BB962C8B-B14F-4D97-AF65-F5344CB8AC3E}">
        <p14:creationId xmlns:p14="http://schemas.microsoft.com/office/powerpoint/2010/main" val="3180057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44</a:t>
            </a:fld>
            <a:endParaRPr lang="de-DE" altLang="de-DE"/>
          </a:p>
        </p:txBody>
      </p:sp>
    </p:spTree>
    <p:extLst>
      <p:ext uri="{BB962C8B-B14F-4D97-AF65-F5344CB8AC3E}">
        <p14:creationId xmlns:p14="http://schemas.microsoft.com/office/powerpoint/2010/main" val="368894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45</a:t>
            </a:fld>
            <a:endParaRPr lang="de-DE" altLang="de-DE"/>
          </a:p>
        </p:txBody>
      </p:sp>
    </p:spTree>
    <p:extLst>
      <p:ext uri="{BB962C8B-B14F-4D97-AF65-F5344CB8AC3E}">
        <p14:creationId xmlns:p14="http://schemas.microsoft.com/office/powerpoint/2010/main" val="198973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945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4</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9623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a:t>
            </a:fld>
            <a:endParaRPr lang="de-DE" altLang="de-DE"/>
          </a:p>
        </p:txBody>
      </p:sp>
    </p:spTree>
    <p:extLst>
      <p:ext uri="{BB962C8B-B14F-4D97-AF65-F5344CB8AC3E}">
        <p14:creationId xmlns:p14="http://schemas.microsoft.com/office/powerpoint/2010/main" val="373859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AF711EE2-6EC0-6004-1C6F-C60670487438}"/>
              </a:ext>
            </a:extLst>
          </p:cNvPr>
          <p:cNvSpPr>
            <a:spLocks noGrp="1" noRot="1" noChangeAspect="1" noChangeArrowheads="1" noTextEdit="1"/>
          </p:cNvSpPr>
          <p:nvPr>
            <p:ph type="sldImg"/>
          </p:nvPr>
        </p:nvSpPr>
        <p:spPr>
          <a:ln/>
        </p:spPr>
      </p:sp>
      <p:sp>
        <p:nvSpPr>
          <p:cNvPr id="16387" name="Notizenplatzhalter 2">
            <a:extLst>
              <a:ext uri="{FF2B5EF4-FFF2-40B4-BE49-F238E27FC236}">
                <a16:creationId xmlns:a16="http://schemas.microsoft.com/office/drawing/2014/main" id="{5E9B6DE2-88E1-2802-3D80-CC4B42C2A0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16388" name="Foliennummernplatzhalter 3">
            <a:extLst>
              <a:ext uri="{FF2B5EF4-FFF2-40B4-BE49-F238E27FC236}">
                <a16:creationId xmlns:a16="http://schemas.microsoft.com/office/drawing/2014/main" id="{91770C13-0D9D-0E41-D16D-AA53DC1CBC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b="1">
                <a:solidFill>
                  <a:schemeClr val="tx1"/>
                </a:solidFill>
                <a:latin typeface="Verdana" panose="020B0604030504040204" pitchFamily="34" charset="0"/>
              </a:defRPr>
            </a:lvl1pPr>
            <a:lvl2pPr marL="742950" indent="-285750" defTabSz="908050">
              <a:defRPr b="1">
                <a:solidFill>
                  <a:schemeClr val="tx1"/>
                </a:solidFill>
                <a:latin typeface="Verdana" panose="020B0604030504040204" pitchFamily="34" charset="0"/>
              </a:defRPr>
            </a:lvl2pPr>
            <a:lvl3pPr marL="1143000" indent="-228600" defTabSz="908050">
              <a:defRPr b="1">
                <a:solidFill>
                  <a:schemeClr val="tx1"/>
                </a:solidFill>
                <a:latin typeface="Verdana" panose="020B0604030504040204" pitchFamily="34" charset="0"/>
              </a:defRPr>
            </a:lvl3pPr>
            <a:lvl4pPr marL="1600200" indent="-228600" defTabSz="908050">
              <a:defRPr b="1">
                <a:solidFill>
                  <a:schemeClr val="tx1"/>
                </a:solidFill>
                <a:latin typeface="Verdana" panose="020B0604030504040204" pitchFamily="34" charset="0"/>
              </a:defRPr>
            </a:lvl4pPr>
            <a:lvl5pPr marL="2057400" indent="-228600" defTabSz="908050">
              <a:defRPr b="1">
                <a:solidFill>
                  <a:schemeClr val="tx1"/>
                </a:solidFill>
                <a:latin typeface="Verdana" panose="020B0604030504040204" pitchFamily="34" charset="0"/>
              </a:defRPr>
            </a:lvl5pPr>
            <a:lvl6pPr marL="2514600" indent="-228600" defTabSz="908050" eaLnBrk="0" fontAlgn="base" hangingPunct="0">
              <a:spcBef>
                <a:spcPct val="0"/>
              </a:spcBef>
              <a:spcAft>
                <a:spcPct val="0"/>
              </a:spcAft>
              <a:defRPr b="1">
                <a:solidFill>
                  <a:schemeClr val="tx1"/>
                </a:solidFill>
                <a:latin typeface="Verdana" panose="020B0604030504040204" pitchFamily="34" charset="0"/>
              </a:defRPr>
            </a:lvl6pPr>
            <a:lvl7pPr marL="2971800" indent="-228600" defTabSz="908050" eaLnBrk="0" fontAlgn="base" hangingPunct="0">
              <a:spcBef>
                <a:spcPct val="0"/>
              </a:spcBef>
              <a:spcAft>
                <a:spcPct val="0"/>
              </a:spcAft>
              <a:defRPr b="1">
                <a:solidFill>
                  <a:schemeClr val="tx1"/>
                </a:solidFill>
                <a:latin typeface="Verdana" panose="020B0604030504040204" pitchFamily="34" charset="0"/>
              </a:defRPr>
            </a:lvl7pPr>
            <a:lvl8pPr marL="3429000" indent="-228600" defTabSz="908050" eaLnBrk="0" fontAlgn="base" hangingPunct="0">
              <a:spcBef>
                <a:spcPct val="0"/>
              </a:spcBef>
              <a:spcAft>
                <a:spcPct val="0"/>
              </a:spcAft>
              <a:defRPr b="1">
                <a:solidFill>
                  <a:schemeClr val="tx1"/>
                </a:solidFill>
                <a:latin typeface="Verdana" panose="020B0604030504040204" pitchFamily="34" charset="0"/>
              </a:defRPr>
            </a:lvl8pPr>
            <a:lvl9pPr marL="3886200" indent="-228600" defTabSz="90805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C11B231-9C84-4C1F-A622-A0456CC3AD4C}"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977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AF711EE2-6EC0-6004-1C6F-C60670487438}"/>
              </a:ext>
            </a:extLst>
          </p:cNvPr>
          <p:cNvSpPr>
            <a:spLocks noGrp="1" noRot="1" noChangeAspect="1" noChangeArrowheads="1" noTextEdit="1"/>
          </p:cNvSpPr>
          <p:nvPr>
            <p:ph type="sldImg"/>
          </p:nvPr>
        </p:nvSpPr>
        <p:spPr>
          <a:ln/>
        </p:spPr>
      </p:sp>
      <p:sp>
        <p:nvSpPr>
          <p:cNvPr id="16387" name="Notizenplatzhalter 2">
            <a:extLst>
              <a:ext uri="{FF2B5EF4-FFF2-40B4-BE49-F238E27FC236}">
                <a16:creationId xmlns:a16="http://schemas.microsoft.com/office/drawing/2014/main" id="{5E9B6DE2-88E1-2802-3D80-CC4B42C2A0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16388" name="Foliennummernplatzhalter 3">
            <a:extLst>
              <a:ext uri="{FF2B5EF4-FFF2-40B4-BE49-F238E27FC236}">
                <a16:creationId xmlns:a16="http://schemas.microsoft.com/office/drawing/2014/main" id="{91770C13-0D9D-0E41-D16D-AA53DC1CBC2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b="1">
                <a:solidFill>
                  <a:schemeClr val="tx1"/>
                </a:solidFill>
                <a:latin typeface="Verdana" panose="020B0604030504040204" pitchFamily="34" charset="0"/>
              </a:defRPr>
            </a:lvl1pPr>
            <a:lvl2pPr marL="742950" indent="-285750" defTabSz="908050">
              <a:defRPr b="1">
                <a:solidFill>
                  <a:schemeClr val="tx1"/>
                </a:solidFill>
                <a:latin typeface="Verdana" panose="020B0604030504040204" pitchFamily="34" charset="0"/>
              </a:defRPr>
            </a:lvl2pPr>
            <a:lvl3pPr marL="1143000" indent="-228600" defTabSz="908050">
              <a:defRPr b="1">
                <a:solidFill>
                  <a:schemeClr val="tx1"/>
                </a:solidFill>
                <a:latin typeface="Verdana" panose="020B0604030504040204" pitchFamily="34" charset="0"/>
              </a:defRPr>
            </a:lvl3pPr>
            <a:lvl4pPr marL="1600200" indent="-228600" defTabSz="908050">
              <a:defRPr b="1">
                <a:solidFill>
                  <a:schemeClr val="tx1"/>
                </a:solidFill>
                <a:latin typeface="Verdana" panose="020B0604030504040204" pitchFamily="34" charset="0"/>
              </a:defRPr>
            </a:lvl4pPr>
            <a:lvl5pPr marL="2057400" indent="-228600" defTabSz="908050">
              <a:defRPr b="1">
                <a:solidFill>
                  <a:schemeClr val="tx1"/>
                </a:solidFill>
                <a:latin typeface="Verdana" panose="020B0604030504040204" pitchFamily="34" charset="0"/>
              </a:defRPr>
            </a:lvl5pPr>
            <a:lvl6pPr marL="2514600" indent="-228600" defTabSz="908050" eaLnBrk="0" fontAlgn="base" hangingPunct="0">
              <a:spcBef>
                <a:spcPct val="0"/>
              </a:spcBef>
              <a:spcAft>
                <a:spcPct val="0"/>
              </a:spcAft>
              <a:defRPr b="1">
                <a:solidFill>
                  <a:schemeClr val="tx1"/>
                </a:solidFill>
                <a:latin typeface="Verdana" panose="020B0604030504040204" pitchFamily="34" charset="0"/>
              </a:defRPr>
            </a:lvl6pPr>
            <a:lvl7pPr marL="2971800" indent="-228600" defTabSz="908050" eaLnBrk="0" fontAlgn="base" hangingPunct="0">
              <a:spcBef>
                <a:spcPct val="0"/>
              </a:spcBef>
              <a:spcAft>
                <a:spcPct val="0"/>
              </a:spcAft>
              <a:defRPr b="1">
                <a:solidFill>
                  <a:schemeClr val="tx1"/>
                </a:solidFill>
                <a:latin typeface="Verdana" panose="020B0604030504040204" pitchFamily="34" charset="0"/>
              </a:defRPr>
            </a:lvl7pPr>
            <a:lvl8pPr marL="3429000" indent="-228600" defTabSz="908050" eaLnBrk="0" fontAlgn="base" hangingPunct="0">
              <a:spcBef>
                <a:spcPct val="0"/>
              </a:spcBef>
              <a:spcAft>
                <a:spcPct val="0"/>
              </a:spcAft>
              <a:defRPr b="1">
                <a:solidFill>
                  <a:schemeClr val="tx1"/>
                </a:solidFill>
                <a:latin typeface="Verdana" panose="020B0604030504040204" pitchFamily="34" charset="0"/>
              </a:defRPr>
            </a:lvl8pPr>
            <a:lvl9pPr marL="3886200" indent="-228600" defTabSz="90805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C11B231-9C84-4C1F-A622-A0456CC3AD4C}"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8</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58186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9</a:t>
            </a:fld>
            <a:endParaRPr lang="de-DE" altLang="de-DE"/>
          </a:p>
        </p:txBody>
      </p:sp>
    </p:spTree>
    <p:extLst>
      <p:ext uri="{BB962C8B-B14F-4D97-AF65-F5344CB8AC3E}">
        <p14:creationId xmlns:p14="http://schemas.microsoft.com/office/powerpoint/2010/main" val="140780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xml"/></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28/01/2024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CDFB25F-3B7B-DB71-0310-B9BD575A0F4B}"/>
              </a:ext>
            </a:extLst>
          </p:cNvPr>
          <p:cNvSpPr>
            <a:spLocks noGrp="1" noChangeArrowheads="1"/>
          </p:cNvSpPr>
          <p:nvPr>
            <p:ph type="ftr" sz="quarter" idx="10"/>
          </p:nvPr>
        </p:nvSpPr>
        <p:spPr>
          <a:xfrm>
            <a:off x="626534" y="6310313"/>
            <a:ext cx="7008284"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F11C5482-5771-402F-99F3-55B9698443D3}" type="datetime1">
              <a:rPr lang="en-GB" altLang="de-DE" smtClean="0"/>
              <a:pPr>
                <a:defRPr/>
              </a:pPr>
              <a:t>28/01/2024</a:t>
            </a:fld>
            <a:r>
              <a:rPr lang="en-GB" altLang="de-DE"/>
              <a:t> - P </a:t>
            </a:r>
            <a:fld id="{7A5A5443-4112-4694-8970-FBF5CD6B628C}" type="slidenum">
              <a:rPr lang="en-GB" altLang="de-DE" smtClean="0"/>
              <a:pPr>
                <a:defRPr/>
              </a:pPr>
              <a:t>‹Nr.›</a:t>
            </a:fld>
            <a:endParaRPr lang="en-GB" altLang="de-DE"/>
          </a:p>
        </p:txBody>
      </p:sp>
    </p:spTree>
    <p:extLst>
      <p:ext uri="{BB962C8B-B14F-4D97-AF65-F5344CB8AC3E}">
        <p14:creationId xmlns:p14="http://schemas.microsoft.com/office/powerpoint/2010/main" val="37631712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84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93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10"/>
          </p:nvPr>
        </p:nvSpPr>
        <p:spPr>
          <a:xfrm>
            <a:off x="478367" y="1785939"/>
            <a:ext cx="9713384" cy="407193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75190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AFBE50-10EE-D422-53AD-2CD79D42653A}"/>
              </a:ext>
            </a:extLst>
          </p:cNvPr>
          <p:cNvSpPr>
            <a:spLocks noGrp="1" noChangeArrowheads="1"/>
          </p:cNvSpPr>
          <p:nvPr>
            <p:ph type="ftr" sz="quarter" idx="10"/>
          </p:nvPr>
        </p:nvSpPr>
        <p:spPr>
          <a:xfrm>
            <a:off x="626534" y="6310313"/>
            <a:ext cx="7008284"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F11C5482-5771-402F-99F3-55B9698443D3}" type="datetime1">
              <a:rPr lang="en-GB" altLang="de-DE" smtClean="0"/>
              <a:pPr>
                <a:defRPr/>
              </a:pPr>
              <a:t>28/01/2024</a:t>
            </a:fld>
            <a:r>
              <a:rPr lang="en-GB" altLang="de-DE"/>
              <a:t> - P </a:t>
            </a:r>
            <a:fld id="{E0A3C128-E8C2-4CFD-8A40-530D803B5D44}" type="slidenum">
              <a:rPr lang="en-GB" altLang="de-DE" smtClean="0"/>
              <a:pPr>
                <a:defRPr/>
              </a:pPr>
              <a:t>‹Nr.›</a:t>
            </a:fld>
            <a:endParaRPr lang="en-GB" altLang="de-DE"/>
          </a:p>
        </p:txBody>
      </p:sp>
    </p:spTree>
    <p:extLst>
      <p:ext uri="{BB962C8B-B14F-4D97-AF65-F5344CB8AC3E}">
        <p14:creationId xmlns:p14="http://schemas.microsoft.com/office/powerpoint/2010/main" val="16630178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874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10"/>
          </p:nvPr>
        </p:nvSpPr>
        <p:spPr>
          <a:xfrm>
            <a:off x="478367" y="1785939"/>
            <a:ext cx="9713384" cy="407193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32650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271593" y="2035488"/>
            <a:ext cx="1695948" cy="4090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10141299" y="2035488"/>
            <a:ext cx="1697757" cy="40908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Rectangle 6">
            <a:extLst>
              <a:ext uri="{FF2B5EF4-FFF2-40B4-BE49-F238E27FC236}">
                <a16:creationId xmlns:a16="http://schemas.microsoft.com/office/drawing/2014/main" id="{631E60E6-3773-7B6D-5F44-95D89040A053}"/>
              </a:ext>
            </a:extLst>
          </p:cNvPr>
          <p:cNvSpPr>
            <a:spLocks noGrp="1" noChangeArrowheads="1"/>
          </p:cNvSpPr>
          <p:nvPr>
            <p:ph type="sldNum" sz="quarter" idx="10"/>
            <p:custDataLst>
              <p:tags r:id="rId1"/>
            </p:custDataLst>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E62681C-0E1F-41CF-9028-6CBD67DF6ECF}" type="slidenum">
              <a:rPr lang="en-GB" altLang="de-DE"/>
              <a:pPr>
                <a:defRPr/>
              </a:pPr>
              <a:t>‹Nr.›</a:t>
            </a:fld>
            <a:endParaRPr lang="en-GB" altLang="de-DE"/>
          </a:p>
        </p:txBody>
      </p:sp>
    </p:spTree>
    <p:extLst>
      <p:ext uri="{BB962C8B-B14F-4D97-AF65-F5344CB8AC3E}">
        <p14:creationId xmlns:p14="http://schemas.microsoft.com/office/powerpoint/2010/main" val="42597611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4596240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208168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4197918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2490510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35017459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4147197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647867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8739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81993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28/01/2024</a:t>
            </a:fld>
            <a:r>
              <a:rPr lang="en-GB" altLang="de-DE"/>
              <a:t> - P </a:t>
            </a:r>
            <a:fld id="{A06CABB1-754F-49BD-8A82-5D69CFD9FAA7}" type="slidenum">
              <a:rPr lang="en-GB" altLang="de-DE" smtClean="0"/>
              <a:pPr>
                <a:defRPr/>
              </a:pPr>
              <a:t>‹Nr.›</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28/01/2024</a:t>
            </a:fld>
            <a:r>
              <a:rPr lang="en-GB" altLang="de-DE"/>
              <a:t> - P </a:t>
            </a:r>
            <a:fld id="{DD684A77-9D13-41CE-9CB2-C5E0890E5485}" type="slidenum">
              <a:rPr lang="en-GB" altLang="de-DE" smtClean="0"/>
              <a:pPr>
                <a:defRPr/>
              </a:pPr>
              <a:t>‹Nr.›</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28/01/2024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‹Nr.›</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28/01/2024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‹Nr.›</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28/01/2024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‹Nr.›</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28/01/2024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‹Nr.›</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28/01/2024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‹Nr.›</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28/01/2024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‹Nr.›</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28/01/2024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‹Nr.›</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28/01/2024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‹Nr.›</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28/01/2024</a:t>
            </a:fld>
            <a:r>
              <a:rPr lang="en-GB" altLang="de-DE"/>
              <a:t> - P </a:t>
            </a:r>
            <a:fld id="{33CCDF14-FCC0-4FA8-B451-C1D43B99EAF4}" type="slidenum">
              <a:rPr lang="en-GB" altLang="de-DE" smtClean="0"/>
              <a:pPr>
                <a:defRPr/>
              </a:pPr>
              <a:t>‹Nr.›</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28/01/2024</a:t>
            </a:fld>
            <a:r>
              <a:rPr lang="en-GB" altLang="de-DE"/>
              <a:t> - P </a:t>
            </a:r>
            <a:fld id="{E5EBAD1E-2BB8-4370-991F-9A3448EABD28}" type="slidenum">
              <a:rPr lang="en-GB" altLang="de-DE" smtClean="0"/>
              <a:pPr>
                <a:defRPr/>
              </a:pPr>
              <a:t>‹Nr.›</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28/01/2024</a:t>
            </a:fld>
            <a:r>
              <a:rPr lang="en-GB" altLang="de-DE"/>
              <a:t> - P </a:t>
            </a:r>
            <a:fld id="{64DBD96E-CD51-4CF4-BE8B-1A146C730973}" type="slidenum">
              <a:rPr lang="en-GB" altLang="de-DE" smtClean="0"/>
              <a:pPr>
                <a:defRPr/>
              </a:pPr>
              <a:t>‹Nr.›</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28/01/2024</a:t>
            </a:fld>
            <a:r>
              <a:rPr lang="en-GB" altLang="de-DE"/>
              <a:t> - P </a:t>
            </a:r>
            <a:fld id="{56EE89C2-84ED-4039-90F3-0927CCD4BEDD}" type="slidenum">
              <a:rPr lang="en-GB" altLang="de-DE" smtClean="0"/>
              <a:pPr>
                <a:defRPr/>
              </a:pPr>
              <a:t>‹Nr.›</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28/01/2024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188096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915974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502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25311446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xt &amp; Bild">
    <p:spTree>
      <p:nvGrpSpPr>
        <p:cNvPr id="1" name=""/>
        <p:cNvGrpSpPr/>
        <p:nvPr/>
      </p:nvGrpSpPr>
      <p:grpSpPr>
        <a:xfrm>
          <a:off x="0" y="0"/>
          <a:ext cx="0" cy="0"/>
          <a:chOff x="0" y="0"/>
          <a:chExt cx="0" cy="0"/>
        </a:xfrm>
      </p:grpSpPr>
      <p:sp>
        <p:nvSpPr>
          <p:cNvPr id="2" name="Titel 1"/>
          <p:cNvSpPr>
            <a:spLocks noGrp="1"/>
          </p:cNvSpPr>
          <p:nvPr>
            <p:ph type="title"/>
          </p:nvPr>
        </p:nvSpPr>
        <p:spPr>
          <a:xfrm>
            <a:off x="672004" y="480000"/>
            <a:ext cx="9120000" cy="480000"/>
          </a:xfrm>
        </p:spPr>
        <p:txBody>
          <a:bodyPr/>
          <a:lstStyle>
            <a:lvl1pPr>
              <a:defRPr sz="2800"/>
            </a:lvl1pPr>
          </a:lstStyle>
          <a:p>
            <a:r>
              <a:rPr lang="de-DE" dirty="0"/>
              <a:t>Titelmasterformat durch Klicken bearbeiten</a:t>
            </a:r>
          </a:p>
        </p:txBody>
      </p:sp>
      <p:sp>
        <p:nvSpPr>
          <p:cNvPr id="6" name="Bildplatzhalter 5"/>
          <p:cNvSpPr>
            <a:spLocks noGrp="1"/>
          </p:cNvSpPr>
          <p:nvPr>
            <p:ph type="pic" sz="quarter" idx="11"/>
          </p:nvPr>
        </p:nvSpPr>
        <p:spPr>
          <a:xfrm>
            <a:off x="6336000" y="2112000"/>
            <a:ext cx="5376000" cy="3936000"/>
          </a:xfrm>
        </p:spPr>
        <p:txBody>
          <a:bodyPr>
            <a:normAutofit/>
          </a:bodyPr>
          <a:lstStyle>
            <a:lvl1pPr>
              <a:defRPr sz="1600"/>
            </a:lvl1pPr>
          </a:lstStyle>
          <a:p>
            <a:endParaRPr lang="de-DE" dirty="0"/>
          </a:p>
        </p:txBody>
      </p:sp>
      <p:sp>
        <p:nvSpPr>
          <p:cNvPr id="5" name="Rectangle 4"/>
          <p:cNvSpPr>
            <a:spLocks noGrp="1" noChangeArrowheads="1"/>
          </p:cNvSpPr>
          <p:nvPr>
            <p:ph type="subTitle" idx="13"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10"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196958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1ABBC9A6-0C81-33B1-E468-A3C9F839498A}"/>
              </a:ext>
            </a:extLst>
          </p:cNvPr>
          <p:cNvSpPr>
            <a:spLocks noGrp="1" noChangeArrowheads="1"/>
          </p:cNvSpPr>
          <p:nvPr>
            <p:ph type="ftr" sz="quarter" idx="10"/>
          </p:nvPr>
        </p:nvSpPr>
        <p:spPr>
          <a:xfrm>
            <a:off x="626534" y="6310313"/>
            <a:ext cx="7008284"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F11C5482-5771-402F-99F3-55B9698443D3}" type="datetime1">
              <a:rPr lang="en-GB" altLang="de-DE" smtClean="0"/>
              <a:pPr>
                <a:defRPr/>
              </a:pPr>
              <a:t>28/01/2024</a:t>
            </a:fld>
            <a:r>
              <a:rPr lang="en-GB" altLang="de-DE"/>
              <a:t> - P </a:t>
            </a:r>
            <a:fld id="{FF20FF12-4D3F-43FD-82EC-589F9E83F249}" type="slidenum">
              <a:rPr lang="en-GB" altLang="de-DE" smtClean="0"/>
              <a:pPr>
                <a:defRPr/>
              </a:pPr>
              <a:t>‹Nr.›</a:t>
            </a:fld>
            <a:endParaRPr lang="en-GB" altLang="de-DE"/>
          </a:p>
        </p:txBody>
      </p:sp>
    </p:spTree>
    <p:extLst>
      <p:ext uri="{BB962C8B-B14F-4D97-AF65-F5344CB8AC3E}">
        <p14:creationId xmlns:p14="http://schemas.microsoft.com/office/powerpoint/2010/main" val="1881426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492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371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10"/>
          </p:nvPr>
        </p:nvSpPr>
        <p:spPr>
          <a:xfrm>
            <a:off x="478367" y="1785939"/>
            <a:ext cx="9713384" cy="407193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9810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10.xml"/><Relationship Id="rId4"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11.xml"/><Relationship Id="rId4" Type="http://schemas.openxmlformats.org/officeDocument/2006/relationships/slideLayout" Target="../slideLayouts/slideLayout7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2.w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1.emf"/><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png"/><Relationship Id="rId5" Type="http://schemas.openxmlformats.org/officeDocument/2006/relationships/slideLayout" Target="../slideLayouts/slideLayout77.xml"/><Relationship Id="rId10" Type="http://schemas.openxmlformats.org/officeDocument/2006/relationships/theme" Target="../theme/theme1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2.w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1.emf"/><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png"/><Relationship Id="rId5" Type="http://schemas.openxmlformats.org/officeDocument/2006/relationships/slideLayout" Target="../slideLayouts/slideLayout86.xml"/><Relationship Id="rId10" Type="http://schemas.openxmlformats.org/officeDocument/2006/relationships/theme" Target="../theme/theme13.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14.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theme" Target="../theme/theme15.xml"/><Relationship Id="rId4" Type="http://schemas.openxmlformats.org/officeDocument/2006/relationships/slideLayout" Target="../slideLayouts/slideLayout99.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theme" Target="../theme/theme16.xml"/><Relationship Id="rId4"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5" Type="http://schemas.openxmlformats.org/officeDocument/2006/relationships/theme" Target="../theme/theme17.xml"/><Relationship Id="rId4"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2.wm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11.emf"/><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1.png"/><Relationship Id="rId5" Type="http://schemas.openxmlformats.org/officeDocument/2006/relationships/slideLayout" Target="../slideLayouts/slideLayout112.xml"/><Relationship Id="rId10" Type="http://schemas.openxmlformats.org/officeDocument/2006/relationships/theme" Target="../theme/theme18.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7.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4.png"/><Relationship Id="rId2" Type="http://schemas.openxmlformats.org/officeDocument/2006/relationships/slideLayout" Target="../slideLayouts/slideLayout52.xml"/><Relationship Id="rId16"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9.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429205"/>
      </p:ext>
    </p:extLst>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5377B19C-A86D-2AE6-7203-9F3E3C39C9C2}"/>
              </a:ext>
            </a:extLst>
          </p:cNvPr>
          <p:cNvSpPr>
            <a:spLocks noGrp="1" noChangeArrowheads="1"/>
          </p:cNvSpPr>
          <p:nvPr>
            <p:ph type="title"/>
          </p:nvPr>
        </p:nvSpPr>
        <p:spPr bwMode="auto">
          <a:xfrm>
            <a:off x="651934"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91588F8D-337C-0F94-0057-11BF168F6C9A}"/>
              </a:ext>
            </a:extLst>
          </p:cNvPr>
          <p:cNvSpPr>
            <a:spLocks noGrp="1" noChangeArrowheads="1"/>
          </p:cNvSpPr>
          <p:nvPr>
            <p:ph type="body" idx="1"/>
          </p:nvPr>
        </p:nvSpPr>
        <p:spPr bwMode="auto">
          <a:xfrm>
            <a:off x="658285" y="1144588"/>
            <a:ext cx="10864849"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Tree>
    <p:extLst>
      <p:ext uri="{BB962C8B-B14F-4D97-AF65-F5344CB8AC3E}">
        <p14:creationId xmlns:p14="http://schemas.microsoft.com/office/powerpoint/2010/main" val="387543173"/>
      </p:ext>
    </p:extLst>
  </p:cSld>
  <p:clrMap bg1="lt1" tx1="dk1" bg2="lt2" tx2="dk2" accent1="accent1" accent2="accent2" accent3="accent3" accent4="accent4" accent5="accent5" accent6="accent6" hlink="hlink" folHlink="folHlink"/>
  <p:sldLayoutIdLst>
    <p:sldLayoutId id="2147486450" r:id="rId1"/>
    <p:sldLayoutId id="2147486451" r:id="rId2"/>
    <p:sldLayoutId id="2147486452" r:id="rId3"/>
    <p:sldLayoutId id="214748645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ADF0E471-DF99-48D8-04FA-0344FCC3A43E}"/>
              </a:ext>
            </a:extLst>
          </p:cNvPr>
          <p:cNvSpPr>
            <a:spLocks noGrp="1" noChangeArrowheads="1"/>
          </p:cNvSpPr>
          <p:nvPr>
            <p:ph type="title"/>
          </p:nvPr>
        </p:nvSpPr>
        <p:spPr bwMode="auto">
          <a:xfrm>
            <a:off x="651934"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D007C790-778F-A7A9-6085-E86286C2E8C3}"/>
              </a:ext>
            </a:extLst>
          </p:cNvPr>
          <p:cNvSpPr>
            <a:spLocks noGrp="1" noChangeArrowheads="1"/>
          </p:cNvSpPr>
          <p:nvPr>
            <p:ph type="body" idx="1"/>
          </p:nvPr>
        </p:nvSpPr>
        <p:spPr bwMode="auto">
          <a:xfrm>
            <a:off x="658285" y="1144588"/>
            <a:ext cx="10864849"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Tree>
    <p:extLst>
      <p:ext uri="{BB962C8B-B14F-4D97-AF65-F5344CB8AC3E}">
        <p14:creationId xmlns:p14="http://schemas.microsoft.com/office/powerpoint/2010/main" val="1451324512"/>
      </p:ext>
    </p:extLst>
  </p:cSld>
  <p:clrMap bg1="lt1" tx1="dk1" bg2="lt2" tx2="dk2" accent1="accent1" accent2="accent2" accent3="accent3" accent4="accent4" accent5="accent5" accent6="accent6" hlink="hlink" folHlink="folHlink"/>
  <p:sldLayoutIdLst>
    <p:sldLayoutId id="2147486456" r:id="rId1"/>
    <p:sldLayoutId id="2147486457" r:id="rId2"/>
    <p:sldLayoutId id="2147486458" r:id="rId3"/>
    <p:sldLayoutId id="214748645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697103E7-132B-08BF-8F4B-35302C4D0EFE}"/>
              </a:ext>
            </a:extLst>
          </p:cNvPr>
          <p:cNvSpPr>
            <a:spLocks noGrp="1" noChangeArrowheads="1"/>
          </p:cNvSpPr>
          <p:nvPr>
            <p:ph type="title"/>
          </p:nvPr>
        </p:nvSpPr>
        <p:spPr bwMode="auto">
          <a:xfrm>
            <a:off x="651934"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D5D76FAE-2806-0CDA-109C-98001D654D84}"/>
              </a:ext>
            </a:extLst>
          </p:cNvPr>
          <p:cNvSpPr>
            <a:spLocks noGrp="1" noChangeArrowheads="1"/>
          </p:cNvSpPr>
          <p:nvPr>
            <p:ph type="body" idx="1"/>
          </p:nvPr>
        </p:nvSpPr>
        <p:spPr bwMode="auto">
          <a:xfrm>
            <a:off x="658285" y="1144588"/>
            <a:ext cx="10864849"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Tree>
    <p:extLst>
      <p:ext uri="{BB962C8B-B14F-4D97-AF65-F5344CB8AC3E}">
        <p14:creationId xmlns:p14="http://schemas.microsoft.com/office/powerpoint/2010/main" val="3347201088"/>
      </p:ext>
    </p:extLst>
  </p:cSld>
  <p:clrMap bg1="lt1" tx1="dk1" bg2="lt2" tx2="dk2" accent1="accent1" accent2="accent2" accent3="accent3" accent4="accent4" accent5="accent5" accent6="accent6" hlink="hlink" folHlink="folHlink"/>
  <p:sldLayoutIdLst>
    <p:sldLayoutId id="2147486524" r:id="rId1"/>
    <p:sldLayoutId id="2147486525" r:id="rId2"/>
    <p:sldLayoutId id="2147486527" r:id="rId3"/>
    <p:sldLayoutId id="2147486528"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955668012"/>
      </p:ext>
    </p:extLst>
  </p:cSld>
  <p:clrMap bg1="lt1" tx1="dk1" bg2="lt2" tx2="dk2" accent1="accent1" accent2="accent2" accent3="accent3" accent4="accent4" accent5="accent5" accent6="accent6" hlink="hlink" folHlink="folHlink"/>
  <p:sldLayoutIdLst>
    <p:sldLayoutId id="2147486560" r:id="rId1"/>
    <p:sldLayoutId id="2147486561" r:id="rId2"/>
    <p:sldLayoutId id="2147486562" r:id="rId3"/>
    <p:sldLayoutId id="2147486563" r:id="rId4"/>
    <p:sldLayoutId id="2147486564" r:id="rId5"/>
    <p:sldLayoutId id="2147486565" r:id="rId6"/>
    <p:sldLayoutId id="2147486566" r:id="rId7"/>
    <p:sldLayoutId id="2147486568" r:id="rId8"/>
    <p:sldLayoutId id="2147486569"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‹Nr.›</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28/01/2024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‹Nr.›</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28/01/2024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‹Nr.›</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7.xml"/><Relationship Id="rId5" Type="http://schemas.openxmlformats.org/officeDocument/2006/relationships/image" Target="../media/image33.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9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Pumps in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Nuclear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lang="de-DE" altLang="de-DE" sz="2400" dirty="0">
                <a:solidFill>
                  <a:srgbClr val="000000"/>
                </a:solidFill>
                <a:latin typeface="Arial"/>
                <a:ea typeface="Calibri" panose="020F0502020204030204" pitchFamily="34" charset="0"/>
                <a:cs typeface="Times New Roman" panose="02020603050405020304" pitchFamily="18" charset="0"/>
              </a:rPr>
              <a:t>IV</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Feedwater</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Pumps in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Nuclear</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Power Plants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feld 4">
            <a:extLst>
              <a:ext uri="{FF2B5EF4-FFF2-40B4-BE49-F238E27FC236}">
                <a16:creationId xmlns:a16="http://schemas.microsoft.com/office/drawing/2014/main" id="{AA30C86F-2E30-725A-C5D5-DE8A69CB0D85}"/>
              </a:ext>
            </a:extLst>
          </p:cNvPr>
          <p:cNvSpPr txBox="1">
            <a:spLocks noChangeArrowheads="1"/>
          </p:cNvSpPr>
          <p:nvPr/>
        </p:nvSpPr>
        <p:spPr bwMode="auto">
          <a:xfrm>
            <a:off x="2642326" y="1473657"/>
            <a:ext cx="9065623" cy="4985980"/>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endParaRPr lang="de-DE" altLang="de-DE" dirty="0">
              <a:latin typeface="Arial"/>
            </a:endParaRPr>
          </a:p>
          <a:p>
            <a:pPr eaLnBrk="1" hangingPunct="1">
              <a:spcBef>
                <a:spcPct val="0"/>
              </a:spcBef>
              <a:buNone/>
              <a:defRPr/>
            </a:pPr>
            <a:r>
              <a:rPr lang="de-DE" altLang="de-DE" dirty="0">
                <a:latin typeface="Arial"/>
                <a:ea typeface="Verdana" panose="020B0604030504040204" pitchFamily="34" charset="0"/>
                <a:cs typeface="Verdana" panose="020B0604030504040204" pitchFamily="34" charset="0"/>
              </a:rPr>
              <a:t>                                 </a:t>
            </a:r>
            <a:r>
              <a:rPr lang="de-DE" altLang="de-DE" dirty="0">
                <a:solidFill>
                  <a:srgbClr val="0000FF"/>
                </a:solidFill>
                <a:latin typeface="Arial"/>
                <a:ea typeface="Verdana" panose="020B0604030504040204" pitchFamily="34" charset="0"/>
                <a:cs typeface="Verdana" panose="020B0604030504040204" pitchFamily="34" charset="0"/>
              </a:rPr>
              <a:t>Lateral </a:t>
            </a:r>
            <a:r>
              <a:rPr lang="de-DE" altLang="de-DE" dirty="0" err="1">
                <a:solidFill>
                  <a:srgbClr val="0000FF"/>
                </a:solidFill>
                <a:latin typeface="Arial"/>
                <a:ea typeface="Verdana" panose="020B0604030504040204" pitchFamily="34" charset="0"/>
                <a:cs typeface="Verdana" panose="020B0604030504040204" pitchFamily="34" charset="0"/>
              </a:rPr>
              <a:t>Vibrations</a:t>
            </a:r>
            <a:r>
              <a:rPr lang="de-DE" altLang="de-DE" dirty="0">
                <a:solidFill>
                  <a:srgbClr val="0000FF"/>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perpendicular</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to</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the</a:t>
            </a:r>
            <a:endParaRPr lang="de-DE" altLang="de-DE" b="0"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dirty="0">
                <a:solidFill>
                  <a:srgbClr val="000000"/>
                </a:solidFill>
                <a:latin typeface="Arial"/>
              </a:rPr>
              <a:t>                                 </a:t>
            </a:r>
            <a:r>
              <a:rPr lang="de-DE" altLang="de-DE" b="0" dirty="0" err="1">
                <a:solidFill>
                  <a:srgbClr val="000000"/>
                </a:solidFill>
                <a:latin typeface="Arial"/>
                <a:ea typeface="Verdana" panose="020B0604030504040204" pitchFamily="34" charset="0"/>
                <a:cs typeface="Verdana" panose="020B0604030504040204" pitchFamily="34" charset="0"/>
              </a:rPr>
              <a:t>shaft</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axis</a:t>
            </a:r>
            <a:r>
              <a:rPr lang="de-DE" altLang="de-DE" b="0" dirty="0">
                <a:solidFill>
                  <a:srgbClr val="000000"/>
                </a:solidFill>
                <a:latin typeface="Arial"/>
                <a:ea typeface="Verdana" panose="020B0604030504040204" pitchFamily="34" charset="0"/>
                <a:cs typeface="Verdana" panose="020B0604030504040204" pitchFamily="34" charset="0"/>
              </a:rPr>
              <a:t> with </a:t>
            </a:r>
            <a:r>
              <a:rPr lang="de-DE" altLang="de-DE" b="0" dirty="0" err="1">
                <a:solidFill>
                  <a:srgbClr val="000000"/>
                </a:solidFill>
                <a:latin typeface="Arial"/>
                <a:ea typeface="Verdana" panose="020B0604030504040204" pitchFamily="34" charset="0"/>
                <a:cs typeface="Verdana" panose="020B0604030504040204" pitchFamily="34" charset="0"/>
              </a:rPr>
              <a:t>bending</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along</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the</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shaft</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line</a:t>
            </a:r>
            <a:r>
              <a:rPr lang="de-DE" altLang="de-DE" b="0" dirty="0">
                <a:solidFill>
                  <a:srgbClr val="000000"/>
                </a:solidFill>
                <a:latin typeface="Arial"/>
                <a:ea typeface="Verdana" panose="020B0604030504040204" pitchFamily="34" charset="0"/>
                <a:cs typeface="Verdana" panose="020B0604030504040204" pitchFamily="34" charset="0"/>
              </a:rPr>
              <a:t>. </a:t>
            </a:r>
          </a:p>
          <a:p>
            <a:pPr eaLnBrk="1" hangingPunct="1">
              <a:spcBef>
                <a:spcPct val="0"/>
              </a:spcBef>
              <a:buNone/>
              <a:defRPr/>
            </a:pPr>
            <a:r>
              <a:rPr lang="de-DE" altLang="de-DE" dirty="0">
                <a:solidFill>
                  <a:srgbClr val="000000"/>
                </a:solidFill>
                <a:latin typeface="Arial"/>
              </a:rPr>
              <a:t>                                 </a:t>
            </a:r>
            <a:r>
              <a:rPr lang="de-DE" altLang="de-DE" dirty="0" err="1">
                <a:solidFill>
                  <a:srgbClr val="0000FF"/>
                </a:solidFill>
                <a:latin typeface="Arial"/>
                <a:ea typeface="Verdana" panose="020B0604030504040204" pitchFamily="34" charset="0"/>
                <a:cs typeface="Verdana" panose="020B0604030504040204" pitchFamily="34" charset="0"/>
              </a:rPr>
              <a:t>Physical</a:t>
            </a:r>
            <a:r>
              <a:rPr lang="de-DE" altLang="de-DE" dirty="0">
                <a:solidFill>
                  <a:srgbClr val="0000FF"/>
                </a:solidFill>
                <a:latin typeface="Arial"/>
                <a:ea typeface="Verdana" panose="020B0604030504040204" pitchFamily="34" charset="0"/>
                <a:cs typeface="Verdana" panose="020B0604030504040204" pitchFamily="34" charset="0"/>
              </a:rPr>
              <a:t> </a:t>
            </a:r>
            <a:r>
              <a:rPr lang="de-DE" altLang="de-DE" dirty="0" err="1">
                <a:solidFill>
                  <a:srgbClr val="0000FF"/>
                </a:solidFill>
                <a:latin typeface="Arial"/>
                <a:ea typeface="Verdana" panose="020B0604030504040204" pitchFamily="34" charset="0"/>
                <a:cs typeface="Verdana" panose="020B0604030504040204" pitchFamily="34" charset="0"/>
              </a:rPr>
              <a:t>Effects</a:t>
            </a:r>
            <a:r>
              <a:rPr lang="de-DE" altLang="de-DE" dirty="0">
                <a:solidFill>
                  <a:srgbClr val="003399"/>
                </a:solidFill>
                <a:latin typeface="Arial"/>
                <a:ea typeface="Verdana" panose="020B0604030504040204" pitchFamily="34" charset="0"/>
                <a:cs typeface="Verdana" panose="020B0604030504040204" pitchFamily="34" charset="0"/>
              </a:rPr>
              <a:t>: </a:t>
            </a:r>
            <a:r>
              <a:rPr lang="de-DE" altLang="de-DE" b="0" dirty="0">
                <a:solidFill>
                  <a:srgbClr val="000000"/>
                </a:solidFill>
                <a:latin typeface="Arial"/>
                <a:ea typeface="Verdana" panose="020B0604030504040204" pitchFamily="34" charset="0"/>
                <a:cs typeface="Verdana" panose="020B0604030504040204" pitchFamily="34" charset="0"/>
              </a:rPr>
              <a:t>Inertia (</a:t>
            </a:r>
            <a:r>
              <a:rPr lang="de-DE" altLang="de-DE" b="0" dirty="0" err="1">
                <a:solidFill>
                  <a:srgbClr val="000000"/>
                </a:solidFill>
                <a:latin typeface="Arial"/>
                <a:ea typeface="Verdana" panose="020B0604030504040204" pitchFamily="34" charset="0"/>
                <a:cs typeface="Verdana" panose="020B0604030504040204" pitchFamily="34" charset="0"/>
              </a:rPr>
              <a:t>masses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stiffness</a:t>
            </a:r>
            <a:endParaRPr lang="de-DE" altLang="de-DE" b="0"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b="0" dirty="0">
                <a:solidFill>
                  <a:srgbClr val="000000"/>
                </a:solidFill>
                <a:latin typeface="Arial"/>
              </a:rPr>
              <a:t>                                 </a:t>
            </a:r>
            <a:r>
              <a:rPr lang="de-DE" altLang="de-DE" b="0" dirty="0">
                <a:solidFill>
                  <a:srgbClr val="000000"/>
                </a:solidFill>
                <a:latin typeface="Arial"/>
                <a:ea typeface="Verdana" panose="020B0604030504040204" pitchFamily="34" charset="0"/>
                <a:cs typeface="Verdana" panose="020B0604030504040204" pitchFamily="34" charset="0"/>
              </a:rPr>
              <a:t>and </a:t>
            </a:r>
            <a:r>
              <a:rPr lang="de-DE" altLang="de-DE" b="0" dirty="0" err="1">
                <a:solidFill>
                  <a:srgbClr val="000000"/>
                </a:solidFill>
                <a:latin typeface="Arial"/>
                <a:ea typeface="Verdana" panose="020B0604030504040204" pitchFamily="34" charset="0"/>
                <a:cs typeface="Verdana" panose="020B0604030504040204" pitchFamily="34" charset="0"/>
              </a:rPr>
              <a:t>damping</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of</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the</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system</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components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including</a:t>
            </a:r>
            <a:endParaRPr lang="de-DE" altLang="de-DE" b="0"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Shaft</a:t>
            </a:r>
            <a:r>
              <a:rPr lang="de-DE" altLang="de-DE" b="0" dirty="0">
                <a:solidFill>
                  <a:srgbClr val="000000"/>
                </a:solidFill>
                <a:latin typeface="Arial"/>
                <a:ea typeface="Verdana" panose="020B0604030504040204" pitchFamily="34" charset="0"/>
                <a:cs typeface="Verdana" panose="020B0604030504040204" pitchFamily="34" charset="0"/>
              </a:rPr>
              <a:t>, Impeller, </a:t>
            </a:r>
            <a:r>
              <a:rPr lang="de-DE" altLang="de-DE" b="0" dirty="0" err="1">
                <a:solidFill>
                  <a:srgbClr val="000000"/>
                </a:solidFill>
                <a:latin typeface="Arial"/>
                <a:ea typeface="Verdana" panose="020B0604030504040204" pitchFamily="34" charset="0"/>
                <a:cs typeface="Verdana" panose="020B0604030504040204" pitchFamily="34" charset="0"/>
              </a:rPr>
              <a:t>Bearings</a:t>
            </a:r>
            <a:r>
              <a:rPr lang="de-DE" altLang="de-DE" b="0" dirty="0">
                <a:solidFill>
                  <a:srgbClr val="000000"/>
                </a:solidFill>
                <a:latin typeface="Arial"/>
                <a:ea typeface="Verdana" panose="020B0604030504040204" pitchFamily="34" charset="0"/>
                <a:cs typeface="Verdana" panose="020B0604030504040204" pitchFamily="34" charset="0"/>
              </a:rPr>
              <a:t> and Seals.</a:t>
            </a:r>
          </a:p>
          <a:p>
            <a:pPr eaLnBrk="1" hangingPunct="1">
              <a:spcBef>
                <a:spcPct val="0"/>
              </a:spcBef>
              <a:buNone/>
              <a:defRPr/>
            </a:pPr>
            <a:endParaRPr lang="de-DE" altLang="de-DE" dirty="0">
              <a:solidFill>
                <a:srgbClr val="000000"/>
              </a:solidFill>
              <a:latin typeface="Arial"/>
            </a:endParaRPr>
          </a:p>
          <a:p>
            <a:pPr eaLnBrk="1" hangingPunct="1">
              <a:spcBef>
                <a:spcPct val="0"/>
              </a:spcBef>
              <a:buNone/>
              <a:defRPr/>
            </a:pPr>
            <a:r>
              <a:rPr lang="de-DE" altLang="de-DE" dirty="0">
                <a:solidFill>
                  <a:srgbClr val="000000"/>
                </a:solidFill>
                <a:latin typeface="Arial"/>
                <a:ea typeface="Verdana" panose="020B0604030504040204" pitchFamily="34" charset="0"/>
                <a:cs typeface="Verdana" panose="020B0604030504040204" pitchFamily="34" charset="0"/>
              </a:rPr>
              <a:t>                                 </a:t>
            </a:r>
            <a:r>
              <a:rPr lang="de-DE" altLang="de-DE" dirty="0">
                <a:solidFill>
                  <a:srgbClr val="0000FF"/>
                </a:solidFill>
                <a:latin typeface="Arial"/>
                <a:ea typeface="Verdana" panose="020B0604030504040204" pitchFamily="34" charset="0"/>
                <a:cs typeface="Verdana" panose="020B0604030504040204" pitchFamily="34" charset="0"/>
              </a:rPr>
              <a:t>Dynamic </a:t>
            </a:r>
            <a:r>
              <a:rPr lang="de-DE" altLang="de-DE" dirty="0" err="1">
                <a:solidFill>
                  <a:srgbClr val="0000FF"/>
                </a:solidFill>
                <a:latin typeface="Arial"/>
                <a:ea typeface="Verdana" panose="020B0604030504040204" pitchFamily="34" charset="0"/>
                <a:cs typeface="Verdana" panose="020B0604030504040204" pitchFamily="34" charset="0"/>
              </a:rPr>
              <a:t>Characteristics</a:t>
            </a:r>
            <a:r>
              <a:rPr lang="de-DE" altLang="de-DE" dirty="0">
                <a:solidFill>
                  <a:srgbClr val="0000FF"/>
                </a:solidFill>
                <a:latin typeface="Arial"/>
                <a:ea typeface="Verdana" panose="020B0604030504040204" pitchFamily="34" charset="0"/>
                <a:cs typeface="Verdana" panose="020B0604030504040204" pitchFamily="34" charset="0"/>
              </a:rPr>
              <a:t>:  </a:t>
            </a:r>
            <a:r>
              <a:rPr lang="de-DE" altLang="de-DE" b="0" dirty="0">
                <a:solidFill>
                  <a:srgbClr val="000000"/>
                </a:solidFill>
                <a:latin typeface="Arial"/>
                <a:ea typeface="Verdana" panose="020B0604030504040204" pitchFamily="34" charset="0"/>
                <a:cs typeface="Verdana" panose="020B0604030504040204" pitchFamily="34" charset="0"/>
              </a:rPr>
              <a:t>Lateral </a:t>
            </a:r>
            <a:r>
              <a:rPr lang="de-DE" altLang="de-DE" b="0" dirty="0" err="1">
                <a:solidFill>
                  <a:srgbClr val="000000"/>
                </a:solidFill>
                <a:latin typeface="Arial"/>
                <a:ea typeface="Verdana" panose="020B0604030504040204" pitchFamily="34" charset="0"/>
                <a:cs typeface="Verdana" panose="020B0604030504040204" pitchFamily="34" charset="0"/>
              </a:rPr>
              <a:t>natural</a:t>
            </a:r>
            <a:r>
              <a:rPr lang="de-DE" altLang="de-DE" b="0" dirty="0">
                <a:solidFill>
                  <a:srgbClr val="000000"/>
                </a:solidFill>
                <a:latin typeface="Arial"/>
                <a:ea typeface="Verdana" panose="020B0604030504040204" pitchFamily="34" charset="0"/>
                <a:cs typeface="Verdana" panose="020B0604030504040204" pitchFamily="34" charset="0"/>
              </a:rPr>
              <a:t> </a:t>
            </a:r>
          </a:p>
          <a:p>
            <a:pPr eaLnBrk="1" hangingPunct="1">
              <a:spcBef>
                <a:spcPct val="0"/>
              </a:spcBef>
              <a:buNone/>
              <a:defRPr/>
            </a:pPr>
            <a:r>
              <a:rPr lang="de-DE" altLang="de-DE"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frequencies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critical</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speeds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resonances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natural</a:t>
            </a:r>
            <a:endParaRPr lang="de-DE" altLang="de-DE" b="0"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modes</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damping</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stability</a:t>
            </a:r>
            <a:r>
              <a:rPr lang="de-DE" altLang="de-DE" b="0" dirty="0">
                <a:solidFill>
                  <a:srgbClr val="000000"/>
                </a:solidFill>
                <a:latin typeface="Arial"/>
                <a:ea typeface="Verdana" panose="020B0604030504040204" pitchFamily="34" charset="0"/>
                <a:cs typeface="Verdana" panose="020B0604030504040204" pitchFamily="34" charset="0"/>
              </a:rPr>
              <a:t>, </a:t>
            </a:r>
          </a:p>
          <a:p>
            <a:pPr eaLnBrk="1" hangingPunct="1">
              <a:spcBef>
                <a:spcPct val="0"/>
              </a:spcBef>
              <a:buNone/>
              <a:defRPr/>
            </a:pPr>
            <a:endParaRPr lang="de-DE" altLang="de-DE"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dirty="0">
                <a:solidFill>
                  <a:srgbClr val="000000"/>
                </a:solidFill>
                <a:latin typeface="Arial"/>
                <a:ea typeface="Verdana" panose="020B0604030504040204" pitchFamily="34" charset="0"/>
                <a:cs typeface="Verdana" panose="020B0604030504040204" pitchFamily="34" charset="0"/>
              </a:rPr>
              <a:t>                                 </a:t>
            </a:r>
            <a:r>
              <a:rPr lang="de-DE" altLang="de-DE" dirty="0" err="1">
                <a:solidFill>
                  <a:srgbClr val="0000FF"/>
                </a:solidFill>
                <a:latin typeface="Arial"/>
                <a:ea typeface="Verdana" panose="020B0604030504040204" pitchFamily="34" charset="0"/>
                <a:cs typeface="Verdana" panose="020B0604030504040204" pitchFamily="34" charset="0"/>
              </a:rPr>
              <a:t>Excitations</a:t>
            </a:r>
            <a:r>
              <a:rPr lang="de-DE" altLang="de-DE" dirty="0">
                <a:solidFill>
                  <a:srgbClr val="0000FF"/>
                </a:solidFill>
                <a:latin typeface="Arial"/>
                <a:ea typeface="Verdana" panose="020B0604030504040204" pitchFamily="34" charset="0"/>
                <a:cs typeface="Verdana" panose="020B0604030504040204" pitchFamily="34" charset="0"/>
              </a:rPr>
              <a:t>: </a:t>
            </a:r>
          </a:p>
          <a:p>
            <a:pPr eaLnBrk="1" hangingPunct="1">
              <a:spcBef>
                <a:spcPct val="0"/>
              </a:spcBef>
              <a:buNone/>
              <a:defRPr/>
            </a:pPr>
            <a:r>
              <a:rPr lang="de-DE" altLang="de-DE" dirty="0">
                <a:solidFill>
                  <a:srgbClr val="FF0000"/>
                </a:solidFill>
                <a:latin typeface="Arial"/>
                <a:ea typeface="Verdana" panose="020B0604030504040204" pitchFamily="34" charset="0"/>
                <a:cs typeface="Verdana" panose="020B0604030504040204" pitchFamily="34" charset="0"/>
              </a:rPr>
              <a:t>                                 Mech. &amp; </a:t>
            </a:r>
            <a:r>
              <a:rPr lang="de-DE" altLang="de-DE" dirty="0" err="1">
                <a:solidFill>
                  <a:srgbClr val="FF0000"/>
                </a:solidFill>
                <a:latin typeface="Arial"/>
                <a:ea typeface="Verdana" panose="020B0604030504040204" pitchFamily="34" charset="0"/>
                <a:cs typeface="Verdana" panose="020B0604030504040204" pitchFamily="34" charset="0"/>
              </a:rPr>
              <a:t>Hydr</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dirty="0" err="1">
                <a:solidFill>
                  <a:srgbClr val="FF0000"/>
                </a:solidFill>
                <a:latin typeface="Arial"/>
                <a:ea typeface="Verdana" panose="020B0604030504040204" pitchFamily="34" charset="0"/>
                <a:cs typeface="Verdana" panose="020B0604030504040204" pitchFamily="34" charset="0"/>
              </a:rPr>
              <a:t>Unbalance</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with</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rotational</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frequency</a:t>
            </a:r>
            <a:r>
              <a:rPr lang="de-DE" altLang="de-DE" b="0" dirty="0">
                <a:solidFill>
                  <a:srgbClr val="000000"/>
                </a:solidFill>
                <a:latin typeface="Arial"/>
                <a:ea typeface="Verdana" panose="020B0604030504040204" pitchFamily="34" charset="0"/>
                <a:cs typeface="Verdana" panose="020B0604030504040204" pitchFamily="34" charset="0"/>
              </a:rPr>
              <a:t> </a:t>
            </a:r>
            <a:r>
              <a:rPr lang="el-GR" altLang="de-DE" b="0" dirty="0">
                <a:solidFill>
                  <a:srgbClr val="000000"/>
                </a:solidFill>
                <a:latin typeface="Arial"/>
                <a:ea typeface="Verdana" panose="020B0604030504040204" pitchFamily="34" charset="0"/>
                <a:cs typeface="Verdana" panose="020B0604030504040204" pitchFamily="34" charset="0"/>
              </a:rPr>
              <a:t>Ω</a:t>
            </a:r>
            <a:r>
              <a:rPr lang="de-DE" altLang="de-DE" b="0" dirty="0">
                <a:solidFill>
                  <a:srgbClr val="000000"/>
                </a:solidFill>
                <a:latin typeface="Arial"/>
                <a:ea typeface="Verdana" panose="020B0604030504040204" pitchFamily="34" charset="0"/>
                <a:cs typeface="Verdana" panose="020B0604030504040204" pitchFamily="34" charset="0"/>
              </a:rPr>
              <a:t>,</a:t>
            </a:r>
          </a:p>
          <a:p>
            <a:pPr eaLnBrk="1" hangingPunct="1">
              <a:spcBef>
                <a:spcPct val="0"/>
              </a:spcBef>
              <a:buNone/>
              <a:defRPr/>
            </a:pPr>
            <a:r>
              <a:rPr lang="de-DE" altLang="de-DE" dirty="0">
                <a:solidFill>
                  <a:srgbClr val="000000"/>
                </a:solidFill>
                <a:latin typeface="Arial"/>
                <a:ea typeface="Verdana" panose="020B0604030504040204" pitchFamily="34" charset="0"/>
                <a:cs typeface="Verdana" panose="020B0604030504040204" pitchFamily="34" charset="0"/>
              </a:rPr>
              <a:t>                                 </a:t>
            </a:r>
            <a:r>
              <a:rPr lang="de-DE" altLang="de-DE" dirty="0">
                <a:solidFill>
                  <a:srgbClr val="FF0000"/>
                </a:solidFill>
                <a:latin typeface="Arial"/>
                <a:ea typeface="Verdana" panose="020B0604030504040204" pitchFamily="34" charset="0"/>
                <a:cs typeface="Verdana" panose="020B0604030504040204" pitchFamily="34" charset="0"/>
              </a:rPr>
              <a:t>Fluid </a:t>
            </a:r>
            <a:r>
              <a:rPr lang="de-DE" altLang="de-DE" dirty="0" err="1">
                <a:solidFill>
                  <a:srgbClr val="FF0000"/>
                </a:solidFill>
                <a:latin typeface="Arial"/>
                <a:ea typeface="Verdana" panose="020B0604030504040204" pitchFamily="34" charset="0"/>
                <a:cs typeface="Verdana" panose="020B0604030504040204" pitchFamily="34" charset="0"/>
              </a:rPr>
              <a:t>forces</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b="0" dirty="0">
                <a:solidFill>
                  <a:srgbClr val="000000"/>
                </a:solidFill>
                <a:latin typeface="Arial"/>
                <a:ea typeface="Verdana" panose="020B0604030504040204" pitchFamily="34" charset="0"/>
                <a:cs typeface="Verdana" panose="020B0604030504040204" pitchFamily="34" charset="0"/>
              </a:rPr>
              <a:t>at </a:t>
            </a:r>
            <a:r>
              <a:rPr lang="de-DE" altLang="de-DE" b="0" dirty="0" err="1">
                <a:solidFill>
                  <a:srgbClr val="000000"/>
                </a:solidFill>
                <a:latin typeface="Arial"/>
                <a:ea typeface="Verdana" panose="020B0604030504040204" pitchFamily="34" charset="0"/>
                <a:cs typeface="Verdana" panose="020B0604030504040204" pitchFamily="34" charset="0"/>
              </a:rPr>
              <a:t>impeller</a:t>
            </a:r>
            <a:r>
              <a:rPr lang="de-DE" altLang="de-DE" b="0" dirty="0">
                <a:solidFill>
                  <a:srgbClr val="000000"/>
                </a:solidFill>
                <a:latin typeface="Arial"/>
                <a:ea typeface="Verdana" panose="020B0604030504040204" pitchFamily="34" charset="0"/>
                <a:cs typeface="Verdana" panose="020B0604030504040204" pitchFamily="34" charset="0"/>
              </a:rPr>
              <a:t> with </a:t>
            </a:r>
            <a:r>
              <a:rPr lang="de-DE" altLang="de-DE" b="0" dirty="0" err="1">
                <a:solidFill>
                  <a:srgbClr val="000000"/>
                </a:solidFill>
                <a:latin typeface="Arial"/>
                <a:ea typeface="Verdana" panose="020B0604030504040204" pitchFamily="34" charset="0"/>
                <a:cs typeface="Verdana" panose="020B0604030504040204" pitchFamily="34" charset="0"/>
              </a:rPr>
              <a:t>vane</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passing</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frequency</a:t>
            </a:r>
            <a:r>
              <a:rPr lang="de-DE" altLang="de-DE" b="0" dirty="0">
                <a:solidFill>
                  <a:srgbClr val="000000"/>
                </a:solidFill>
                <a:latin typeface="Arial"/>
                <a:ea typeface="Verdana" panose="020B0604030504040204" pitchFamily="34" charset="0"/>
                <a:cs typeface="Verdana" panose="020B0604030504040204" pitchFamily="34" charset="0"/>
              </a:rPr>
              <a:t> </a:t>
            </a:r>
            <a:r>
              <a:rPr lang="de-DE" altLang="de-DE" b="0" dirty="0" err="1">
                <a:solidFill>
                  <a:srgbClr val="000000"/>
                </a:solidFill>
                <a:latin typeface="Arial"/>
                <a:ea typeface="Verdana" panose="020B0604030504040204" pitchFamily="34" charset="0"/>
                <a:cs typeface="Verdana" panose="020B0604030504040204" pitchFamily="34" charset="0"/>
              </a:rPr>
              <a:t>Nx</a:t>
            </a:r>
            <a:r>
              <a:rPr lang="el-GR" altLang="de-DE" b="0" dirty="0">
                <a:solidFill>
                  <a:srgbClr val="000000"/>
                </a:solidFill>
                <a:latin typeface="Arial"/>
                <a:ea typeface="Verdana" panose="020B0604030504040204" pitchFamily="34" charset="0"/>
                <a:cs typeface="Verdana" panose="020B0604030504040204" pitchFamily="34" charset="0"/>
              </a:rPr>
              <a:t>Ω</a:t>
            </a:r>
            <a:endParaRPr lang="de-DE" altLang="de-DE" b="0" dirty="0">
              <a:solidFill>
                <a:srgbClr val="000000"/>
              </a:solidFill>
              <a:latin typeface="Arial"/>
              <a:ea typeface="Verdana" panose="020B0604030504040204" pitchFamily="34" charset="0"/>
              <a:cs typeface="Verdana" panose="020B0604030504040204" pitchFamily="34" charset="0"/>
            </a:endParaRPr>
          </a:p>
          <a:p>
            <a:pPr eaLnBrk="1" hangingPunct="1">
              <a:spcBef>
                <a:spcPct val="0"/>
              </a:spcBef>
              <a:buNone/>
              <a:defRPr/>
            </a:pP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dirty="0" err="1">
                <a:solidFill>
                  <a:srgbClr val="FF0000"/>
                </a:solidFill>
                <a:latin typeface="Arial"/>
                <a:ea typeface="Verdana" panose="020B0604030504040204" pitchFamily="34" charset="0"/>
                <a:cs typeface="Verdana" panose="020B0604030504040204" pitchFamily="34" charset="0"/>
              </a:rPr>
              <a:t>Self</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dirty="0" err="1">
                <a:solidFill>
                  <a:srgbClr val="FF0000"/>
                </a:solidFill>
                <a:latin typeface="Arial"/>
                <a:ea typeface="Verdana" panose="020B0604030504040204" pitchFamily="34" charset="0"/>
                <a:cs typeface="Verdana" panose="020B0604030504040204" pitchFamily="34" charset="0"/>
              </a:rPr>
              <a:t>excited</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dirty="0" err="1">
                <a:solidFill>
                  <a:srgbClr val="FF0000"/>
                </a:solidFill>
                <a:latin typeface="Arial"/>
                <a:ea typeface="Verdana" panose="020B0604030504040204" pitchFamily="34" charset="0"/>
                <a:cs typeface="Verdana" panose="020B0604030504040204" pitchFamily="34" charset="0"/>
              </a:rPr>
              <a:t>vibrations</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dirty="0" err="1">
                <a:solidFill>
                  <a:srgbClr val="FF0000"/>
                </a:solidFill>
                <a:latin typeface="Arial"/>
                <a:ea typeface="Verdana" panose="020B0604030504040204" pitchFamily="34" charset="0"/>
                <a:cs typeface="Verdana" panose="020B0604030504040204" pitchFamily="34" charset="0"/>
              </a:rPr>
              <a:t>Instability</a:t>
            </a:r>
            <a:r>
              <a:rPr lang="de-DE" altLang="de-DE" dirty="0">
                <a:solidFill>
                  <a:srgbClr val="FF0000"/>
                </a:solidFill>
                <a:latin typeface="Arial"/>
                <a:ea typeface="Verdana" panose="020B0604030504040204" pitchFamily="34" charset="0"/>
                <a:cs typeface="Verdana" panose="020B0604030504040204" pitchFamily="34" charset="0"/>
              </a:rPr>
              <a:t> </a:t>
            </a:r>
            <a:r>
              <a:rPr lang="de-DE" altLang="de-DE" b="0" dirty="0">
                <a:solidFill>
                  <a:srgbClr val="000000"/>
                </a:solidFill>
                <a:latin typeface="Arial"/>
                <a:ea typeface="Verdana" panose="020B0604030504040204" pitchFamily="34" charset="0"/>
                <a:cs typeface="Verdana" panose="020B0604030504040204" pitchFamily="34" charset="0"/>
              </a:rPr>
              <a:t>in </a:t>
            </a:r>
            <a:r>
              <a:rPr lang="de-DE" altLang="de-DE" b="0" dirty="0" err="1">
                <a:solidFill>
                  <a:srgbClr val="000000"/>
                </a:solidFill>
                <a:latin typeface="Arial"/>
                <a:ea typeface="Verdana" panose="020B0604030504040204" pitchFamily="34" charset="0"/>
                <a:cs typeface="Verdana" panose="020B0604030504040204" pitchFamily="34" charset="0"/>
              </a:rPr>
              <a:t>bearings</a:t>
            </a:r>
            <a:r>
              <a:rPr lang="de-DE" altLang="de-DE" b="0" dirty="0">
                <a:solidFill>
                  <a:srgbClr val="000000"/>
                </a:solidFill>
                <a:latin typeface="Arial"/>
                <a:ea typeface="Verdana" panose="020B0604030504040204" pitchFamily="34" charset="0"/>
                <a:cs typeface="Verdana" panose="020B0604030504040204" pitchFamily="34" charset="0"/>
              </a:rPr>
              <a:t> and </a:t>
            </a:r>
            <a:r>
              <a:rPr lang="de-DE" altLang="de-DE" b="0" dirty="0" err="1">
                <a:solidFill>
                  <a:srgbClr val="000000"/>
                </a:solidFill>
                <a:latin typeface="Arial"/>
                <a:ea typeface="Verdana" panose="020B0604030504040204" pitchFamily="34" charset="0"/>
                <a:cs typeface="Verdana" panose="020B0604030504040204" pitchFamily="34" charset="0"/>
              </a:rPr>
              <a:t>seals</a:t>
            </a:r>
            <a:r>
              <a:rPr lang="de-DE" altLang="de-DE" b="0" dirty="0">
                <a:solidFill>
                  <a:srgbClr val="000000"/>
                </a:solidFill>
                <a:latin typeface="Arial"/>
                <a:ea typeface="Verdana" panose="020B0604030504040204" pitchFamily="34" charset="0"/>
                <a:cs typeface="Verdana" panose="020B0604030504040204" pitchFamily="34" charset="0"/>
              </a:rPr>
              <a:t> </a:t>
            </a:r>
          </a:p>
          <a:p>
            <a:pPr eaLnBrk="1" hangingPunct="1">
              <a:spcBef>
                <a:spcPct val="0"/>
              </a:spcBef>
              <a:buNone/>
              <a:defRPr/>
            </a:pPr>
            <a:r>
              <a:rPr lang="de-DE" altLang="de-DE" sz="1800" dirty="0">
                <a:solidFill>
                  <a:srgbClr val="000000"/>
                </a:solidFill>
              </a:rPr>
              <a:t>                                       </a:t>
            </a:r>
            <a:endParaRPr lang="de-DE" altLang="de-DE" sz="1800" dirty="0">
              <a:solidFill>
                <a:srgbClr val="000000"/>
              </a:solidFill>
              <a:latin typeface="Verdana" panose="020B0604030504040204" pitchFamily="34" charset="0"/>
            </a:endParaRPr>
          </a:p>
        </p:txBody>
      </p:sp>
      <p:sp>
        <p:nvSpPr>
          <p:cNvPr id="2" name="Textfeld 1">
            <a:extLst>
              <a:ext uri="{FF2B5EF4-FFF2-40B4-BE49-F238E27FC236}">
                <a16:creationId xmlns:a16="http://schemas.microsoft.com/office/drawing/2014/main" id="{B161567C-4F0E-0E63-3DF3-CED0AE911728}"/>
              </a:ext>
            </a:extLst>
          </p:cNvPr>
          <p:cNvSpPr txBox="1"/>
          <p:nvPr/>
        </p:nvSpPr>
        <p:spPr>
          <a:xfrm>
            <a:off x="1059499" y="398363"/>
            <a:ext cx="7919989" cy="830997"/>
          </a:xfrm>
          <a:prstGeom prst="rect">
            <a:avLst/>
          </a:prstGeom>
          <a:noFill/>
        </p:spPr>
        <p:txBody>
          <a:bodyPr wrap="none">
            <a:spAutoFit/>
          </a:bodyPr>
          <a:lstStyle/>
          <a:p>
            <a:pPr>
              <a:defRPr/>
            </a:pPr>
            <a:r>
              <a:rPr lang="de-DE" sz="2400" dirty="0">
                <a:solidFill>
                  <a:srgbClr val="0000FF"/>
                </a:solidFill>
                <a:latin typeface="Arial"/>
              </a:rPr>
              <a:t>Lateral </a:t>
            </a:r>
            <a:r>
              <a:rPr lang="de-DE" sz="2400" dirty="0" err="1">
                <a:solidFill>
                  <a:srgbClr val="0000FF"/>
                </a:solidFill>
                <a:latin typeface="Arial"/>
              </a:rPr>
              <a:t>Vibrations</a:t>
            </a:r>
            <a:r>
              <a:rPr lang="de-DE" sz="2400" dirty="0">
                <a:solidFill>
                  <a:srgbClr val="0000FF"/>
                </a:solidFill>
                <a:latin typeface="Arial"/>
              </a:rPr>
              <a:t> </a:t>
            </a:r>
            <a:r>
              <a:rPr lang="de-DE" sz="2400" dirty="0" err="1">
                <a:solidFill>
                  <a:srgbClr val="0000FF"/>
                </a:solidFill>
                <a:latin typeface="Arial"/>
              </a:rPr>
              <a:t>of</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Horizontal </a:t>
            </a:r>
            <a:r>
              <a:rPr lang="de-DE" sz="2400" dirty="0" err="1">
                <a:solidFill>
                  <a:srgbClr val="0000FF"/>
                </a:solidFill>
                <a:latin typeface="Arial"/>
              </a:rPr>
              <a:t>Feedwater</a:t>
            </a:r>
            <a:r>
              <a:rPr lang="de-DE" sz="2400" dirty="0">
                <a:solidFill>
                  <a:srgbClr val="0000FF"/>
                </a:solidFill>
                <a:latin typeface="Arial"/>
              </a:rPr>
              <a:t> Pump </a:t>
            </a:r>
          </a:p>
          <a:p>
            <a:pPr>
              <a:defRPr/>
            </a:pPr>
            <a:r>
              <a:rPr lang="de-DE" sz="2400" b="0" dirty="0">
                <a:latin typeface="Arial"/>
              </a:rPr>
              <a:t>Lateral </a:t>
            </a:r>
            <a:r>
              <a:rPr lang="de-DE" sz="2400" b="0" dirty="0" err="1">
                <a:latin typeface="Arial"/>
              </a:rPr>
              <a:t>Vibrations</a:t>
            </a:r>
            <a:r>
              <a:rPr lang="de-DE" sz="2400" b="0" dirty="0">
                <a:latin typeface="Arial"/>
              </a:rPr>
              <a:t>, Dynamic </a:t>
            </a:r>
            <a:r>
              <a:rPr lang="de-DE" sz="2400" b="0" dirty="0" err="1">
                <a:latin typeface="Arial"/>
              </a:rPr>
              <a:t>Characteristics</a:t>
            </a:r>
            <a:r>
              <a:rPr lang="de-DE" sz="2400" b="0" dirty="0">
                <a:latin typeface="Arial"/>
              </a:rPr>
              <a:t>, </a:t>
            </a:r>
            <a:r>
              <a:rPr lang="de-DE" sz="2400" b="0" dirty="0" err="1">
                <a:latin typeface="Arial"/>
              </a:rPr>
              <a:t>Excitations</a:t>
            </a:r>
            <a:endParaRPr lang="de-DE" sz="2400" b="0" dirty="0">
              <a:latin typeface="Arial"/>
            </a:endParaRPr>
          </a:p>
        </p:txBody>
      </p:sp>
      <p:pic>
        <p:nvPicPr>
          <p:cNvPr id="3" name="Grafik 2">
            <a:extLst>
              <a:ext uri="{FF2B5EF4-FFF2-40B4-BE49-F238E27FC236}">
                <a16:creationId xmlns:a16="http://schemas.microsoft.com/office/drawing/2014/main" id="{80ADC09F-B615-A791-49FE-CDC001F55B66}"/>
              </a:ext>
            </a:extLst>
          </p:cNvPr>
          <p:cNvPicPr>
            <a:picLocks noChangeAspect="1"/>
          </p:cNvPicPr>
          <p:nvPr/>
        </p:nvPicPr>
        <p:blipFill>
          <a:blip r:embed="rId3"/>
          <a:stretch>
            <a:fillRect/>
          </a:stretch>
        </p:blipFill>
        <p:spPr>
          <a:xfrm>
            <a:off x="243840" y="2418080"/>
            <a:ext cx="4602480" cy="32105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85348" y="109789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lang="de-DE" altLang="de-DE" sz="2400" noProof="0" dirty="0" err="1">
                <a:solidFill>
                  <a:srgbClr val="0000FF"/>
                </a:solidFill>
                <a:latin typeface="Arial" charset="0"/>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1504266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EE571AE-7C46-61A3-FD9E-26C6F9C16D8C}"/>
              </a:ext>
            </a:extLst>
          </p:cNvPr>
          <p:cNvSpPr txBox="1"/>
          <p:nvPr/>
        </p:nvSpPr>
        <p:spPr>
          <a:xfrm>
            <a:off x="1730376" y="2092326"/>
            <a:ext cx="2519363" cy="708025"/>
          </a:xfrm>
          <a:prstGeom prst="rect">
            <a:avLst/>
          </a:prstGeom>
          <a:solidFill>
            <a:srgbClr val="38E888"/>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dirty="0">
                <a:solidFill>
                  <a:srgbClr val="000000"/>
                </a:solidFill>
                <a:latin typeface="Arial"/>
              </a:rPr>
              <a:t>Vibrations  of </a:t>
            </a:r>
          </a:p>
          <a:p>
            <a:pPr algn="ctr" eaLnBrk="1" hangingPunct="1">
              <a:defRPr/>
            </a:pPr>
            <a:r>
              <a:rPr lang="en-US" sz="2000" dirty="0">
                <a:solidFill>
                  <a:srgbClr val="000000"/>
                </a:solidFill>
                <a:latin typeface="Arial"/>
              </a:rPr>
              <a:t>Pump System</a:t>
            </a:r>
          </a:p>
        </p:txBody>
      </p:sp>
      <p:sp>
        <p:nvSpPr>
          <p:cNvPr id="5" name="Textfeld 4">
            <a:extLst>
              <a:ext uri="{FF2B5EF4-FFF2-40B4-BE49-F238E27FC236}">
                <a16:creationId xmlns:a16="http://schemas.microsoft.com/office/drawing/2014/main" id="{2410CDE0-7C34-2423-4CAD-917E00C3E9B2}"/>
              </a:ext>
            </a:extLst>
          </p:cNvPr>
          <p:cNvSpPr txBox="1"/>
          <p:nvPr/>
        </p:nvSpPr>
        <p:spPr>
          <a:xfrm>
            <a:off x="4860925" y="2114551"/>
            <a:ext cx="2520950" cy="708025"/>
          </a:xfrm>
          <a:prstGeom prst="rect">
            <a:avLst/>
          </a:prstGeom>
          <a:solidFill>
            <a:srgbClr val="8EB4E3"/>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dirty="0">
                <a:solidFill>
                  <a:srgbClr val="000000"/>
                </a:solidFill>
                <a:latin typeface="Arial"/>
              </a:rPr>
              <a:t>Dynamics of </a:t>
            </a:r>
          </a:p>
          <a:p>
            <a:pPr algn="ctr" eaLnBrk="1" hangingPunct="1">
              <a:defRPr/>
            </a:pPr>
            <a:r>
              <a:rPr lang="en-US" sz="2000" dirty="0">
                <a:solidFill>
                  <a:srgbClr val="000000"/>
                </a:solidFill>
                <a:latin typeface="Arial"/>
              </a:rPr>
              <a:t>Pump System</a:t>
            </a:r>
          </a:p>
        </p:txBody>
      </p:sp>
      <p:sp>
        <p:nvSpPr>
          <p:cNvPr id="6" name="Textfeld 5">
            <a:extLst>
              <a:ext uri="{FF2B5EF4-FFF2-40B4-BE49-F238E27FC236}">
                <a16:creationId xmlns:a16="http://schemas.microsoft.com/office/drawing/2014/main" id="{41A35E16-2EAF-A015-726A-0D20BFB47B36}"/>
              </a:ext>
            </a:extLst>
          </p:cNvPr>
          <p:cNvSpPr txBox="1"/>
          <p:nvPr/>
        </p:nvSpPr>
        <p:spPr>
          <a:xfrm>
            <a:off x="7958138" y="2114551"/>
            <a:ext cx="2519362" cy="708025"/>
          </a:xfrm>
          <a:prstGeom prst="rect">
            <a:avLst/>
          </a:prstGeom>
          <a:solidFill>
            <a:srgbClr val="FF7C80"/>
          </a:solid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dirty="0">
                <a:solidFill>
                  <a:srgbClr val="000000"/>
                </a:solidFill>
                <a:latin typeface="Frutiger LT Com 55 Roman" panose="020B0503030504020204" pitchFamily="34" charset="0"/>
              </a:rPr>
              <a:t> </a:t>
            </a:r>
            <a:r>
              <a:rPr lang="en-US" sz="2000" dirty="0">
                <a:solidFill>
                  <a:srgbClr val="000000"/>
                </a:solidFill>
                <a:latin typeface="Arial"/>
              </a:rPr>
              <a:t>Excitation of  </a:t>
            </a:r>
          </a:p>
          <a:p>
            <a:pPr algn="ctr" eaLnBrk="1" hangingPunct="1">
              <a:defRPr/>
            </a:pPr>
            <a:r>
              <a:rPr lang="en-US" sz="2000" dirty="0">
                <a:solidFill>
                  <a:srgbClr val="000000"/>
                </a:solidFill>
                <a:latin typeface="Arial"/>
              </a:rPr>
              <a:t>Pump </a:t>
            </a:r>
            <a:r>
              <a:rPr lang="en-US" sz="2000" dirty="0" err="1">
                <a:solidFill>
                  <a:srgbClr val="000000"/>
                </a:solidFill>
                <a:latin typeface="Arial"/>
              </a:rPr>
              <a:t>Sytem</a:t>
            </a:r>
            <a:endParaRPr lang="en-US" sz="2000" dirty="0">
              <a:solidFill>
                <a:srgbClr val="000000"/>
              </a:solidFill>
              <a:latin typeface="Arial"/>
            </a:endParaRPr>
          </a:p>
        </p:txBody>
      </p:sp>
      <p:sp>
        <p:nvSpPr>
          <p:cNvPr id="7" name="Textfeld 6">
            <a:extLst>
              <a:ext uri="{FF2B5EF4-FFF2-40B4-BE49-F238E27FC236}">
                <a16:creationId xmlns:a16="http://schemas.microsoft.com/office/drawing/2014/main" id="{6EFB995D-DC9E-99F6-CB34-B8005F4110E8}"/>
              </a:ext>
            </a:extLst>
          </p:cNvPr>
          <p:cNvSpPr txBox="1"/>
          <p:nvPr/>
        </p:nvSpPr>
        <p:spPr>
          <a:xfrm>
            <a:off x="4371976" y="2122488"/>
            <a:ext cx="411163" cy="64611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3600" dirty="0">
                <a:solidFill>
                  <a:srgbClr val="000000"/>
                </a:solidFill>
                <a:latin typeface="Arial"/>
              </a:rPr>
              <a:t>=</a:t>
            </a:r>
          </a:p>
        </p:txBody>
      </p:sp>
      <p:sp>
        <p:nvSpPr>
          <p:cNvPr id="8" name="Textfeld 7">
            <a:extLst>
              <a:ext uri="{FF2B5EF4-FFF2-40B4-BE49-F238E27FC236}">
                <a16:creationId xmlns:a16="http://schemas.microsoft.com/office/drawing/2014/main" id="{16D2C958-81F9-9773-3226-86D9695E654B}"/>
              </a:ext>
            </a:extLst>
          </p:cNvPr>
          <p:cNvSpPr txBox="1"/>
          <p:nvPr/>
        </p:nvSpPr>
        <p:spPr>
          <a:xfrm>
            <a:off x="7473951" y="2179638"/>
            <a:ext cx="411163" cy="64611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3600" dirty="0">
                <a:solidFill>
                  <a:srgbClr val="000000"/>
                </a:solidFill>
                <a:latin typeface="Arial"/>
              </a:rPr>
              <a:t>x</a:t>
            </a:r>
          </a:p>
        </p:txBody>
      </p:sp>
      <p:sp>
        <p:nvSpPr>
          <p:cNvPr id="9" name="Textfeld 8">
            <a:extLst>
              <a:ext uri="{FF2B5EF4-FFF2-40B4-BE49-F238E27FC236}">
                <a16:creationId xmlns:a16="http://schemas.microsoft.com/office/drawing/2014/main" id="{9335EAF6-67FD-F841-BCAB-BD31C7E6A6EA}"/>
              </a:ext>
            </a:extLst>
          </p:cNvPr>
          <p:cNvSpPr txBox="1"/>
          <p:nvPr/>
        </p:nvSpPr>
        <p:spPr>
          <a:xfrm>
            <a:off x="1693863" y="3490913"/>
            <a:ext cx="2519362" cy="400050"/>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dirty="0">
                <a:solidFill>
                  <a:srgbClr val="000000"/>
                </a:solidFill>
                <a:latin typeface="Arial"/>
              </a:rPr>
              <a:t>Output</a:t>
            </a:r>
          </a:p>
        </p:txBody>
      </p:sp>
      <p:sp>
        <p:nvSpPr>
          <p:cNvPr id="10" name="Textfeld 9">
            <a:extLst>
              <a:ext uri="{FF2B5EF4-FFF2-40B4-BE49-F238E27FC236}">
                <a16:creationId xmlns:a16="http://schemas.microsoft.com/office/drawing/2014/main" id="{BC4B3A11-01DA-8F1A-B20B-970939B01F2F}"/>
              </a:ext>
            </a:extLst>
          </p:cNvPr>
          <p:cNvSpPr txBox="1"/>
          <p:nvPr/>
        </p:nvSpPr>
        <p:spPr>
          <a:xfrm>
            <a:off x="4897438" y="3490913"/>
            <a:ext cx="2520950" cy="400050"/>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dirty="0">
                <a:solidFill>
                  <a:srgbClr val="000000"/>
                </a:solidFill>
                <a:latin typeface="Arial"/>
              </a:rPr>
              <a:t>Pump System</a:t>
            </a:r>
          </a:p>
        </p:txBody>
      </p:sp>
      <p:sp>
        <p:nvSpPr>
          <p:cNvPr id="11" name="Textfeld 10">
            <a:extLst>
              <a:ext uri="{FF2B5EF4-FFF2-40B4-BE49-F238E27FC236}">
                <a16:creationId xmlns:a16="http://schemas.microsoft.com/office/drawing/2014/main" id="{CCB9C070-B770-3C18-4F83-A03BB054B7FC}"/>
              </a:ext>
            </a:extLst>
          </p:cNvPr>
          <p:cNvSpPr txBox="1"/>
          <p:nvPr/>
        </p:nvSpPr>
        <p:spPr>
          <a:xfrm>
            <a:off x="7958138" y="3490913"/>
            <a:ext cx="2519362" cy="400050"/>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dirty="0">
                <a:solidFill>
                  <a:srgbClr val="000000"/>
                </a:solidFill>
                <a:latin typeface="Arial"/>
              </a:rPr>
              <a:t>Input</a:t>
            </a:r>
          </a:p>
        </p:txBody>
      </p:sp>
      <p:sp>
        <p:nvSpPr>
          <p:cNvPr id="34826" name="Geschweifte Klammer rechts 11">
            <a:extLst>
              <a:ext uri="{FF2B5EF4-FFF2-40B4-BE49-F238E27FC236}">
                <a16:creationId xmlns:a16="http://schemas.microsoft.com/office/drawing/2014/main" id="{8D918370-3E0A-A7B1-C7D4-3F8D3169C082}"/>
              </a:ext>
            </a:extLst>
          </p:cNvPr>
          <p:cNvSpPr>
            <a:spLocks/>
          </p:cNvSpPr>
          <p:nvPr/>
        </p:nvSpPr>
        <p:spPr bwMode="auto">
          <a:xfrm rot="5400000">
            <a:off x="2682875" y="3303588"/>
            <a:ext cx="541338" cy="2519362"/>
          </a:xfrm>
          <a:prstGeom prst="rightBrace">
            <a:avLst>
              <a:gd name="adj1" fmla="val 8338"/>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spcAft>
                <a:spcPct val="40000"/>
              </a:spcAft>
              <a:buNone/>
            </a:pPr>
            <a:endParaRPr lang="de-DE" altLang="de-DE" sz="1800" b="0">
              <a:solidFill>
                <a:srgbClr val="000000"/>
              </a:solidFill>
              <a:latin typeface="Frutiger LT Com 55 Roman" pitchFamily="34" charset="0"/>
            </a:endParaRPr>
          </a:p>
        </p:txBody>
      </p:sp>
      <p:sp>
        <p:nvSpPr>
          <p:cNvPr id="34827" name="Geschweifte Klammer rechts 12">
            <a:extLst>
              <a:ext uri="{FF2B5EF4-FFF2-40B4-BE49-F238E27FC236}">
                <a16:creationId xmlns:a16="http://schemas.microsoft.com/office/drawing/2014/main" id="{89F703AE-75FD-5638-2FDC-5E10807088D9}"/>
              </a:ext>
            </a:extLst>
          </p:cNvPr>
          <p:cNvSpPr>
            <a:spLocks/>
          </p:cNvSpPr>
          <p:nvPr/>
        </p:nvSpPr>
        <p:spPr bwMode="auto">
          <a:xfrm rot="5400000">
            <a:off x="5851525" y="3303588"/>
            <a:ext cx="541338" cy="2519362"/>
          </a:xfrm>
          <a:prstGeom prst="rightBrace">
            <a:avLst>
              <a:gd name="adj1" fmla="val 8338"/>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spcAft>
                <a:spcPct val="40000"/>
              </a:spcAft>
              <a:buNone/>
            </a:pPr>
            <a:endParaRPr lang="de-DE" altLang="de-DE" sz="1800" b="0">
              <a:solidFill>
                <a:srgbClr val="000000"/>
              </a:solidFill>
              <a:latin typeface="Frutiger LT Com 55 Roman" pitchFamily="34" charset="0"/>
            </a:endParaRPr>
          </a:p>
        </p:txBody>
      </p:sp>
      <p:sp>
        <p:nvSpPr>
          <p:cNvPr id="34828" name="Geschweifte Klammer rechts 13">
            <a:extLst>
              <a:ext uri="{FF2B5EF4-FFF2-40B4-BE49-F238E27FC236}">
                <a16:creationId xmlns:a16="http://schemas.microsoft.com/office/drawing/2014/main" id="{5B7DA543-895F-6BD2-F1A3-6474739A2914}"/>
              </a:ext>
            </a:extLst>
          </p:cNvPr>
          <p:cNvSpPr>
            <a:spLocks/>
          </p:cNvSpPr>
          <p:nvPr/>
        </p:nvSpPr>
        <p:spPr bwMode="auto">
          <a:xfrm rot="5400000">
            <a:off x="8947150" y="3303588"/>
            <a:ext cx="541338" cy="2519362"/>
          </a:xfrm>
          <a:prstGeom prst="rightBrace">
            <a:avLst>
              <a:gd name="adj1" fmla="val 8338"/>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spcAft>
                <a:spcPct val="40000"/>
              </a:spcAft>
              <a:buNone/>
            </a:pPr>
            <a:endParaRPr lang="de-DE" altLang="de-DE" sz="1800" b="0">
              <a:solidFill>
                <a:srgbClr val="000000"/>
              </a:solidFill>
              <a:latin typeface="Frutiger LT Com 55 Roman" pitchFamily="34" charset="0"/>
            </a:endParaRPr>
          </a:p>
        </p:txBody>
      </p:sp>
      <p:sp>
        <p:nvSpPr>
          <p:cNvPr id="22542" name="Textfeld 14">
            <a:extLst>
              <a:ext uri="{FF2B5EF4-FFF2-40B4-BE49-F238E27FC236}">
                <a16:creationId xmlns:a16="http://schemas.microsoft.com/office/drawing/2014/main" id="{CC9F8DAF-5382-3641-BCD8-027AEE1B091E}"/>
              </a:ext>
            </a:extLst>
          </p:cNvPr>
          <p:cNvSpPr txBox="1">
            <a:spLocks noChangeArrowheads="1"/>
          </p:cNvSpPr>
          <p:nvPr/>
        </p:nvSpPr>
        <p:spPr bwMode="auto">
          <a:xfrm>
            <a:off x="1693864" y="4833938"/>
            <a:ext cx="2592387" cy="400050"/>
          </a:xfrm>
          <a:prstGeom prst="rect">
            <a:avLst/>
          </a:prstGeom>
          <a:noFill/>
          <a:ln>
            <a:noFill/>
          </a:ln>
        </p:spPr>
        <p:txBody>
          <a:bodyPr>
            <a:spAutoFit/>
          </a:bodyPr>
          <a:lstStyle>
            <a:lvl1pPr>
              <a:spcBef>
                <a:spcPct val="20000"/>
              </a:spcBef>
              <a:buFont typeface="Wingdings" pitchFamily="2" charset="2"/>
              <a:buChar char="§"/>
              <a:defRPr sz="2000">
                <a:solidFill>
                  <a:schemeClr val="tx1"/>
                </a:solidFill>
                <a:latin typeface="Arial" charset="0"/>
              </a:defRPr>
            </a:lvl1pPr>
            <a:lvl2pPr marL="742950" indent="-285750">
              <a:spcBef>
                <a:spcPct val="20000"/>
              </a:spcBef>
              <a:buFont typeface="Wingdings" pitchFamily="2" charset="2"/>
              <a:buChar char="§"/>
              <a:defRPr>
                <a:solidFill>
                  <a:schemeClr val="tx1"/>
                </a:solidFill>
                <a:latin typeface="Arial" charset="0"/>
              </a:defRPr>
            </a:lvl2pPr>
            <a:lvl3pPr marL="1143000" indent="-228600">
              <a:spcBef>
                <a:spcPct val="20000"/>
              </a:spcBef>
              <a:buFont typeface="Wingdings" pitchFamily="2" charset="2"/>
              <a:buChar char="§"/>
              <a:defRPr>
                <a:solidFill>
                  <a:schemeClr val="tx1"/>
                </a:solidFill>
                <a:latin typeface="Arial" charset="0"/>
              </a:defRPr>
            </a:lvl3pPr>
            <a:lvl4pPr marL="1600200" indent="-228600">
              <a:spcBef>
                <a:spcPct val="20000"/>
              </a:spcBef>
              <a:buFont typeface="Wingdings" pitchFamily="2" charset="2"/>
              <a:buChar char="§"/>
              <a:defRPr sz="1600">
                <a:solidFill>
                  <a:schemeClr val="tx1"/>
                </a:solidFill>
                <a:latin typeface="Arial" charset="0"/>
              </a:defRPr>
            </a:lvl4pPr>
            <a:lvl5pPr marL="2057400" indent="-228600">
              <a:spcBef>
                <a:spcPct val="20000"/>
              </a:spcBef>
              <a:buFont typeface="Wingdings" pitchFamily="2" charset="2"/>
              <a:buChar char="§"/>
              <a:defRPr sz="16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charset="0"/>
              </a:defRPr>
            </a:lvl9pPr>
          </a:lstStyle>
          <a:p>
            <a:pPr algn="ctr" eaLnBrk="1" hangingPunct="1">
              <a:spcBef>
                <a:spcPct val="0"/>
              </a:spcBef>
              <a:buNone/>
              <a:defRPr/>
            </a:pPr>
            <a:r>
              <a:rPr lang="de-DE" altLang="de-DE" b="0" dirty="0">
                <a:solidFill>
                  <a:srgbClr val="00B050"/>
                </a:solidFill>
                <a:latin typeface="Arial"/>
              </a:rPr>
              <a:t>Lateral </a:t>
            </a:r>
            <a:r>
              <a:rPr lang="de-DE" altLang="de-DE" b="0" dirty="0" err="1">
                <a:solidFill>
                  <a:srgbClr val="00B050"/>
                </a:solidFill>
                <a:latin typeface="Arial"/>
              </a:rPr>
              <a:t>Vibrations</a:t>
            </a:r>
            <a:endParaRPr lang="de-DE" altLang="de-DE" b="0" dirty="0">
              <a:solidFill>
                <a:srgbClr val="00B050"/>
              </a:solidFill>
              <a:latin typeface="Arial"/>
            </a:endParaRPr>
          </a:p>
        </p:txBody>
      </p:sp>
      <p:sp>
        <p:nvSpPr>
          <p:cNvPr id="16" name="Textfeld 15">
            <a:extLst>
              <a:ext uri="{FF2B5EF4-FFF2-40B4-BE49-F238E27FC236}">
                <a16:creationId xmlns:a16="http://schemas.microsoft.com/office/drawing/2014/main" id="{D7C02EB1-4AB8-7136-48DB-D26F5403BD00}"/>
              </a:ext>
            </a:extLst>
          </p:cNvPr>
          <p:cNvSpPr txBox="1"/>
          <p:nvPr/>
        </p:nvSpPr>
        <p:spPr>
          <a:xfrm>
            <a:off x="4597401" y="4632325"/>
            <a:ext cx="3121025" cy="1600200"/>
          </a:xfrm>
          <a:prstGeom prst="rect">
            <a:avLst/>
          </a:prstGeom>
          <a:noFill/>
        </p:spPr>
        <p:txBody>
          <a:bodyPr>
            <a:spAutoFit/>
          </a:bodyPr>
          <a:lstStyle/>
          <a:p>
            <a:pPr eaLnBrk="1" hangingPunct="1">
              <a:defRPr/>
            </a:pPr>
            <a:endParaRPr lang="en-US" b="0" dirty="0">
              <a:solidFill>
                <a:srgbClr val="0070C0"/>
              </a:solidFill>
            </a:endParaRPr>
          </a:p>
          <a:p>
            <a:pPr marL="285750" indent="-285750" eaLnBrk="1" hangingPunct="1">
              <a:buFont typeface="Wingdings" panose="05000000000000000000" pitchFamily="2" charset="2"/>
              <a:buChar char="§"/>
              <a:defRPr/>
            </a:pPr>
            <a:r>
              <a:rPr lang="en-US" sz="2000" b="0" dirty="0">
                <a:solidFill>
                  <a:srgbClr val="0000FF"/>
                </a:solidFill>
                <a:latin typeface="Arial"/>
              </a:rPr>
              <a:t>Matrices M, D, G, K or </a:t>
            </a:r>
          </a:p>
          <a:p>
            <a:pPr marL="285750" indent="-285750" eaLnBrk="1" hangingPunct="1">
              <a:buFont typeface="Wingdings" panose="05000000000000000000" pitchFamily="2" charset="2"/>
              <a:buChar char="§"/>
              <a:defRPr/>
            </a:pPr>
            <a:r>
              <a:rPr lang="en-US" sz="2000" b="0" dirty="0">
                <a:solidFill>
                  <a:srgbClr val="0000FF"/>
                </a:solidFill>
                <a:latin typeface="Arial"/>
              </a:rPr>
              <a:t>Natural frequencies</a:t>
            </a:r>
          </a:p>
          <a:p>
            <a:pPr marL="285750" indent="-285750" eaLnBrk="1" hangingPunct="1">
              <a:buFont typeface="Wingdings" panose="05000000000000000000" pitchFamily="2" charset="2"/>
              <a:buChar char="§"/>
              <a:defRPr/>
            </a:pPr>
            <a:r>
              <a:rPr lang="en-US" sz="2000" b="0" dirty="0">
                <a:solidFill>
                  <a:srgbClr val="0000FF"/>
                </a:solidFill>
                <a:latin typeface="Arial"/>
              </a:rPr>
              <a:t>Damping</a:t>
            </a:r>
          </a:p>
          <a:p>
            <a:pPr marL="285750" indent="-285750" eaLnBrk="1" hangingPunct="1">
              <a:buFont typeface="Wingdings" panose="05000000000000000000" pitchFamily="2" charset="2"/>
              <a:buChar char="§"/>
              <a:defRPr/>
            </a:pPr>
            <a:r>
              <a:rPr lang="en-US" sz="2000" b="0" dirty="0">
                <a:solidFill>
                  <a:srgbClr val="0000FF"/>
                </a:solidFill>
                <a:latin typeface="Arial"/>
              </a:rPr>
              <a:t>Mode shapes</a:t>
            </a:r>
          </a:p>
        </p:txBody>
      </p:sp>
      <p:sp>
        <p:nvSpPr>
          <p:cNvPr id="22544" name="Textfeld 16">
            <a:extLst>
              <a:ext uri="{FF2B5EF4-FFF2-40B4-BE49-F238E27FC236}">
                <a16:creationId xmlns:a16="http://schemas.microsoft.com/office/drawing/2014/main" id="{7798B149-4BC1-4B21-1376-9F4325A90322}"/>
              </a:ext>
            </a:extLst>
          </p:cNvPr>
          <p:cNvSpPr txBox="1">
            <a:spLocks noChangeArrowheads="1"/>
          </p:cNvSpPr>
          <p:nvPr/>
        </p:nvSpPr>
        <p:spPr bwMode="auto">
          <a:xfrm>
            <a:off x="7564438" y="4908551"/>
            <a:ext cx="4475162" cy="1323439"/>
          </a:xfrm>
          <a:prstGeom prst="rect">
            <a:avLst/>
          </a:prstGeom>
          <a:noFill/>
          <a:ln>
            <a:noFill/>
          </a:ln>
        </p:spPr>
        <p:txBody>
          <a:bodyPr wrap="square">
            <a:spAutoFit/>
          </a:bodyPr>
          <a:lstStyle>
            <a:lvl1pPr marL="285750" indent="-285750">
              <a:spcBef>
                <a:spcPct val="20000"/>
              </a:spcBef>
              <a:buFont typeface="Wingdings" pitchFamily="2" charset="2"/>
              <a:buChar char="§"/>
              <a:defRPr sz="2000">
                <a:solidFill>
                  <a:schemeClr val="tx1"/>
                </a:solidFill>
                <a:latin typeface="Arial" charset="0"/>
              </a:defRPr>
            </a:lvl1pPr>
            <a:lvl2pPr marL="742950" indent="-285750">
              <a:spcBef>
                <a:spcPct val="20000"/>
              </a:spcBef>
              <a:buFont typeface="Wingdings" pitchFamily="2" charset="2"/>
              <a:buChar char="§"/>
              <a:defRPr>
                <a:solidFill>
                  <a:schemeClr val="tx1"/>
                </a:solidFill>
                <a:latin typeface="Arial" charset="0"/>
              </a:defRPr>
            </a:lvl2pPr>
            <a:lvl3pPr marL="1143000" indent="-228600">
              <a:spcBef>
                <a:spcPct val="20000"/>
              </a:spcBef>
              <a:buFont typeface="Wingdings" pitchFamily="2" charset="2"/>
              <a:buChar char="§"/>
              <a:defRPr>
                <a:solidFill>
                  <a:schemeClr val="tx1"/>
                </a:solidFill>
                <a:latin typeface="Arial" charset="0"/>
              </a:defRPr>
            </a:lvl3pPr>
            <a:lvl4pPr marL="1600200" indent="-228600">
              <a:spcBef>
                <a:spcPct val="20000"/>
              </a:spcBef>
              <a:buFont typeface="Wingdings" pitchFamily="2" charset="2"/>
              <a:buChar char="§"/>
              <a:defRPr sz="1600">
                <a:solidFill>
                  <a:schemeClr val="tx1"/>
                </a:solidFill>
                <a:latin typeface="Arial" charset="0"/>
              </a:defRPr>
            </a:lvl4pPr>
            <a:lvl5pPr marL="2057400" indent="-228600">
              <a:spcBef>
                <a:spcPct val="20000"/>
              </a:spcBef>
              <a:buFont typeface="Wingdings" pitchFamily="2" charset="2"/>
              <a:buChar char="§"/>
              <a:defRPr sz="16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charset="0"/>
              </a:defRPr>
            </a:lvl9pPr>
          </a:lstStyle>
          <a:p>
            <a:pPr eaLnBrk="1" hangingPunct="1">
              <a:spcBef>
                <a:spcPct val="0"/>
              </a:spcBef>
              <a:defRPr/>
            </a:pPr>
            <a:r>
              <a:rPr lang="en-US" altLang="de-DE" dirty="0">
                <a:solidFill>
                  <a:srgbClr val="FF0000"/>
                </a:solidFill>
                <a:latin typeface="Arial"/>
              </a:rPr>
              <a:t> </a:t>
            </a:r>
            <a:r>
              <a:rPr lang="en-US" altLang="de-DE" b="0" dirty="0">
                <a:solidFill>
                  <a:srgbClr val="FF0000"/>
                </a:solidFill>
                <a:latin typeface="Arial"/>
              </a:rPr>
              <a:t>Mech. &amp; </a:t>
            </a:r>
            <a:r>
              <a:rPr lang="en-US" altLang="de-DE" b="0" dirty="0" err="1">
                <a:solidFill>
                  <a:srgbClr val="FF0000"/>
                </a:solidFill>
                <a:latin typeface="Arial"/>
              </a:rPr>
              <a:t>Hydr</a:t>
            </a:r>
            <a:r>
              <a:rPr lang="en-US" altLang="de-DE" b="0" dirty="0">
                <a:solidFill>
                  <a:srgbClr val="FF0000"/>
                </a:solidFill>
                <a:latin typeface="Arial"/>
              </a:rPr>
              <a:t>. Unbalance (Exc. </a:t>
            </a:r>
            <a:r>
              <a:rPr lang="el-GR" altLang="de-DE" b="0" dirty="0">
                <a:solidFill>
                  <a:srgbClr val="FF0000"/>
                </a:solidFill>
                <a:latin typeface="Times New Roman"/>
                <a:cs typeface="Times New Roman"/>
              </a:rPr>
              <a:t>Ω</a:t>
            </a:r>
            <a:r>
              <a:rPr lang="de-DE" altLang="de-DE" b="0" dirty="0">
                <a:solidFill>
                  <a:srgbClr val="FF0000"/>
                </a:solidFill>
                <a:latin typeface="Times New Roman"/>
                <a:cs typeface="Times New Roman"/>
              </a:rPr>
              <a:t>)</a:t>
            </a:r>
            <a:r>
              <a:rPr lang="en-US" altLang="de-DE" b="0" dirty="0">
                <a:solidFill>
                  <a:srgbClr val="FF0000"/>
                </a:solidFill>
                <a:latin typeface="Arial"/>
              </a:rPr>
              <a:t> </a:t>
            </a:r>
          </a:p>
          <a:p>
            <a:pPr eaLnBrk="1" hangingPunct="1">
              <a:spcBef>
                <a:spcPct val="0"/>
              </a:spcBef>
              <a:defRPr/>
            </a:pPr>
            <a:r>
              <a:rPr lang="en-US" altLang="de-DE" b="0" dirty="0">
                <a:solidFill>
                  <a:srgbClr val="FF0000"/>
                </a:solidFill>
                <a:latin typeface="Arial"/>
              </a:rPr>
              <a:t> Fluid forces (Exc. </a:t>
            </a:r>
            <a:r>
              <a:rPr lang="en-US" altLang="de-DE" b="0" dirty="0" err="1">
                <a:solidFill>
                  <a:srgbClr val="FF0000"/>
                </a:solidFill>
                <a:latin typeface="Arial"/>
              </a:rPr>
              <a:t>Nx</a:t>
            </a:r>
            <a:r>
              <a:rPr lang="el-GR" altLang="de-DE" b="0" dirty="0">
                <a:solidFill>
                  <a:srgbClr val="FF0000"/>
                </a:solidFill>
                <a:latin typeface="Times New Roman"/>
                <a:cs typeface="Times New Roman"/>
              </a:rPr>
              <a:t>Ω</a:t>
            </a:r>
            <a:r>
              <a:rPr lang="de-DE" altLang="de-DE" b="0" dirty="0">
                <a:solidFill>
                  <a:srgbClr val="FF0000"/>
                </a:solidFill>
                <a:latin typeface="Times New Roman"/>
                <a:cs typeface="Times New Roman"/>
              </a:rPr>
              <a:t>)</a:t>
            </a:r>
            <a:endParaRPr lang="en-US" altLang="de-DE" b="0" dirty="0">
              <a:solidFill>
                <a:srgbClr val="FF0000"/>
              </a:solidFill>
              <a:latin typeface="Arial"/>
            </a:endParaRPr>
          </a:p>
          <a:p>
            <a:pPr eaLnBrk="1" hangingPunct="1">
              <a:spcBef>
                <a:spcPct val="0"/>
              </a:spcBef>
              <a:defRPr/>
            </a:pPr>
            <a:r>
              <a:rPr lang="en-US" altLang="de-DE" b="0" dirty="0">
                <a:solidFill>
                  <a:srgbClr val="FF0000"/>
                </a:solidFill>
                <a:latin typeface="Arial"/>
              </a:rPr>
              <a:t> Self – Excitation, Instability</a:t>
            </a:r>
          </a:p>
          <a:p>
            <a:pPr marL="0" indent="0" eaLnBrk="1" hangingPunct="1">
              <a:spcBef>
                <a:spcPct val="0"/>
              </a:spcBef>
              <a:buNone/>
              <a:defRPr/>
            </a:pPr>
            <a:r>
              <a:rPr lang="en-US" altLang="de-DE" dirty="0">
                <a:solidFill>
                  <a:srgbClr val="FF0000"/>
                </a:solidFill>
                <a:latin typeface="Arial"/>
              </a:rPr>
              <a:t>     </a:t>
            </a:r>
            <a:endParaRPr lang="de-DE" altLang="de-DE" dirty="0">
              <a:solidFill>
                <a:srgbClr val="FF0000"/>
              </a:solidFill>
              <a:latin typeface="Arial"/>
              <a:cs typeface="Times New Roman"/>
            </a:endParaRPr>
          </a:p>
        </p:txBody>
      </p:sp>
      <p:sp>
        <p:nvSpPr>
          <p:cNvPr id="2" name="Textfeld 1">
            <a:extLst>
              <a:ext uri="{FF2B5EF4-FFF2-40B4-BE49-F238E27FC236}">
                <a16:creationId xmlns:a16="http://schemas.microsoft.com/office/drawing/2014/main" id="{AAFAD09F-AB63-8903-6A39-807A1E01475C}"/>
              </a:ext>
            </a:extLst>
          </p:cNvPr>
          <p:cNvSpPr txBox="1"/>
          <p:nvPr/>
        </p:nvSpPr>
        <p:spPr>
          <a:xfrm>
            <a:off x="1177019" y="519967"/>
            <a:ext cx="9300481" cy="830997"/>
          </a:xfrm>
          <a:prstGeom prst="rect">
            <a:avLst/>
          </a:prstGeom>
          <a:noFill/>
        </p:spPr>
        <p:txBody>
          <a:bodyPr wrap="square">
            <a:spAutoFit/>
          </a:bodyPr>
          <a:lstStyle/>
          <a:p>
            <a:pPr>
              <a:defRPr/>
            </a:pPr>
            <a:r>
              <a:rPr lang="de-DE" sz="2400" dirty="0">
                <a:solidFill>
                  <a:srgbClr val="0000FF"/>
                </a:solidFill>
                <a:latin typeface="Arial"/>
              </a:rPr>
              <a:t>Modelling </a:t>
            </a:r>
            <a:r>
              <a:rPr lang="de-DE" sz="2400" dirty="0" err="1">
                <a:solidFill>
                  <a:srgbClr val="0000FF"/>
                </a:solidFill>
                <a:latin typeface="Arial"/>
              </a:rPr>
              <a:t>of</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Horizontal </a:t>
            </a:r>
            <a:r>
              <a:rPr lang="de-DE" sz="2400" dirty="0" err="1">
                <a:solidFill>
                  <a:srgbClr val="0000FF"/>
                </a:solidFill>
                <a:latin typeface="Arial"/>
              </a:rPr>
              <a:t>Feedwater</a:t>
            </a:r>
            <a:r>
              <a:rPr lang="de-DE" sz="2400" dirty="0">
                <a:solidFill>
                  <a:srgbClr val="0000FF"/>
                </a:solidFill>
                <a:latin typeface="Arial"/>
              </a:rPr>
              <a:t> Pump </a:t>
            </a:r>
            <a:r>
              <a:rPr lang="de-DE" sz="2400" dirty="0" err="1">
                <a:solidFill>
                  <a:srgbClr val="0000FF"/>
                </a:solidFill>
                <a:latin typeface="Arial"/>
              </a:rPr>
              <a:t>with</a:t>
            </a:r>
            <a:r>
              <a:rPr lang="de-DE" sz="2400" dirty="0">
                <a:solidFill>
                  <a:srgbClr val="0000FF"/>
                </a:solidFill>
                <a:latin typeface="Arial"/>
              </a:rPr>
              <a:t> Interactions</a:t>
            </a:r>
          </a:p>
          <a:p>
            <a:pPr>
              <a:defRPr/>
            </a:pPr>
            <a:r>
              <a:rPr lang="de-DE" sz="2400" b="0" dirty="0">
                <a:latin typeface="Arial"/>
              </a:rPr>
              <a:t>Input Output Relations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Pump System</a:t>
            </a:r>
            <a:endParaRPr lang="de-DE" sz="2400"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feld 2">
            <a:extLst>
              <a:ext uri="{FF2B5EF4-FFF2-40B4-BE49-F238E27FC236}">
                <a16:creationId xmlns:a16="http://schemas.microsoft.com/office/drawing/2014/main" id="{BB5BB105-8A63-3C87-8C8C-60D09DBFBE50}"/>
              </a:ext>
            </a:extLst>
          </p:cNvPr>
          <p:cNvSpPr txBox="1">
            <a:spLocks noChangeArrowheads="1"/>
          </p:cNvSpPr>
          <p:nvPr/>
        </p:nvSpPr>
        <p:spPr bwMode="auto">
          <a:xfrm>
            <a:off x="1168671" y="1996264"/>
            <a:ext cx="3345384" cy="2400657"/>
          </a:xfrm>
          <a:prstGeom prst="rect">
            <a:avLst/>
          </a:prstGeom>
          <a:noFill/>
          <a:ln w="38100">
            <a:solidFill>
              <a:srgbClr val="FF0000"/>
            </a:solidFill>
            <a:miter lim="800000"/>
            <a:headEnd/>
            <a:tailEnd/>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r>
              <a:rPr lang="de-DE" altLang="de-DE" sz="2400" dirty="0" err="1">
                <a:solidFill>
                  <a:srgbClr val="FF0000"/>
                </a:solidFill>
                <a:latin typeface="Arial"/>
              </a:rPr>
              <a:t>Excitations</a:t>
            </a:r>
            <a:r>
              <a:rPr lang="de-DE" altLang="de-DE" sz="2400" dirty="0">
                <a:solidFill>
                  <a:srgbClr val="FF0000"/>
                </a:solidFill>
                <a:latin typeface="Arial"/>
              </a:rPr>
              <a:t> F</a:t>
            </a:r>
            <a:r>
              <a:rPr lang="de-DE" altLang="de-DE" sz="2400" b="0" dirty="0">
                <a:solidFill>
                  <a:srgbClr val="FF0000"/>
                </a:solidFill>
                <a:latin typeface="Arial"/>
              </a:rPr>
              <a:t>(t)</a:t>
            </a:r>
          </a:p>
          <a:p>
            <a:pPr eaLnBrk="1" hangingPunct="1">
              <a:spcBef>
                <a:spcPct val="0"/>
              </a:spcBef>
              <a:buNone/>
              <a:defRPr/>
            </a:pPr>
            <a:endParaRPr lang="de-DE" altLang="de-DE" sz="1800" dirty="0">
              <a:solidFill>
                <a:srgbClr val="000000"/>
              </a:solidFill>
              <a:latin typeface="Verdana" panose="020B0604030504040204" pitchFamily="34" charset="0"/>
            </a:endParaRPr>
          </a:p>
          <a:p>
            <a:pPr eaLnBrk="1" hangingPunct="1">
              <a:spcBef>
                <a:spcPct val="0"/>
              </a:spcBef>
              <a:buNone/>
              <a:defRPr/>
            </a:pPr>
            <a:r>
              <a:rPr lang="de-DE" altLang="de-DE" sz="1800" b="0" dirty="0" err="1">
                <a:solidFill>
                  <a:srgbClr val="FF0000"/>
                </a:solidFill>
                <a:latin typeface="Verdana" panose="020B0604030504040204" pitchFamily="34" charset="0"/>
              </a:rPr>
              <a:t>Mechanical</a:t>
            </a:r>
            <a:r>
              <a:rPr lang="de-DE" altLang="de-DE" sz="1800" b="0" dirty="0">
                <a:solidFill>
                  <a:srgbClr val="FF0000"/>
                </a:solidFill>
                <a:latin typeface="Verdana" panose="020B0604030504040204" pitchFamily="34" charset="0"/>
              </a:rPr>
              <a:t> </a:t>
            </a:r>
            <a:r>
              <a:rPr lang="de-DE" altLang="de-DE" sz="1800" b="0" dirty="0" err="1">
                <a:solidFill>
                  <a:srgbClr val="FF0000"/>
                </a:solidFill>
                <a:latin typeface="Verdana" panose="020B0604030504040204" pitchFamily="34" charset="0"/>
              </a:rPr>
              <a:t>Unbalance</a:t>
            </a:r>
            <a:endParaRPr lang="de-DE" altLang="de-DE" sz="1800" b="0" dirty="0">
              <a:solidFill>
                <a:srgbClr val="FF0000"/>
              </a:solidFill>
              <a:latin typeface="Verdana" panose="020B0604030504040204" pitchFamily="34" charset="0"/>
            </a:endParaRPr>
          </a:p>
          <a:p>
            <a:pPr eaLnBrk="1" hangingPunct="1">
              <a:spcBef>
                <a:spcPct val="0"/>
              </a:spcBef>
              <a:buNone/>
              <a:defRPr/>
            </a:pPr>
            <a:endParaRPr lang="de-DE" altLang="de-DE" sz="1800" b="0" dirty="0">
              <a:solidFill>
                <a:srgbClr val="FF0000"/>
              </a:solidFill>
              <a:latin typeface="Verdana" panose="020B0604030504040204" pitchFamily="34" charset="0"/>
            </a:endParaRPr>
          </a:p>
          <a:p>
            <a:pPr eaLnBrk="1" hangingPunct="1">
              <a:spcBef>
                <a:spcPct val="0"/>
              </a:spcBef>
              <a:buNone/>
              <a:defRPr/>
            </a:pPr>
            <a:r>
              <a:rPr lang="de-DE" altLang="de-DE" sz="1800" b="0" dirty="0" err="1">
                <a:solidFill>
                  <a:srgbClr val="FF0000"/>
                </a:solidFill>
                <a:latin typeface="Verdana" panose="020B0604030504040204" pitchFamily="34" charset="0"/>
              </a:rPr>
              <a:t>Hydraulic</a:t>
            </a:r>
            <a:r>
              <a:rPr lang="de-DE" altLang="de-DE" sz="1800" b="0" dirty="0">
                <a:solidFill>
                  <a:srgbClr val="FF0000"/>
                </a:solidFill>
                <a:latin typeface="Verdana" panose="020B0604030504040204" pitchFamily="34" charset="0"/>
              </a:rPr>
              <a:t> </a:t>
            </a:r>
            <a:r>
              <a:rPr lang="de-DE" altLang="de-DE" sz="1800" b="0" dirty="0" err="1">
                <a:solidFill>
                  <a:srgbClr val="FF0000"/>
                </a:solidFill>
                <a:latin typeface="Verdana" panose="020B0604030504040204" pitchFamily="34" charset="0"/>
              </a:rPr>
              <a:t>Unbalance</a:t>
            </a:r>
            <a:endParaRPr lang="de-DE" altLang="de-DE" sz="1800" b="0" dirty="0">
              <a:solidFill>
                <a:srgbClr val="FF0000"/>
              </a:solidFill>
              <a:latin typeface="Verdana" panose="020B0604030504040204" pitchFamily="34" charset="0"/>
            </a:endParaRPr>
          </a:p>
          <a:p>
            <a:pPr eaLnBrk="1" hangingPunct="1">
              <a:spcBef>
                <a:spcPct val="0"/>
              </a:spcBef>
              <a:buNone/>
              <a:defRPr/>
            </a:pPr>
            <a:endParaRPr lang="de-DE" altLang="de-DE" sz="1800" b="0" dirty="0">
              <a:solidFill>
                <a:srgbClr val="FF0000"/>
              </a:solidFill>
              <a:latin typeface="Verdana" panose="020B0604030504040204" pitchFamily="34" charset="0"/>
            </a:endParaRPr>
          </a:p>
          <a:p>
            <a:pPr eaLnBrk="1" hangingPunct="1">
              <a:spcBef>
                <a:spcPct val="0"/>
              </a:spcBef>
              <a:buNone/>
              <a:defRPr/>
            </a:pPr>
            <a:r>
              <a:rPr lang="de-DE" altLang="de-DE" sz="1800" b="0" dirty="0">
                <a:solidFill>
                  <a:srgbClr val="FF0000"/>
                </a:solidFill>
                <a:latin typeface="Verdana" panose="020B0604030504040204" pitchFamily="34" charset="0"/>
              </a:rPr>
              <a:t>Fluid Forces (Vane Passing)</a:t>
            </a:r>
          </a:p>
          <a:p>
            <a:pPr eaLnBrk="1" hangingPunct="1">
              <a:spcBef>
                <a:spcPct val="0"/>
              </a:spcBef>
              <a:buNone/>
              <a:defRPr/>
            </a:pPr>
            <a:endParaRPr lang="de-DE" altLang="de-DE" sz="1800" dirty="0">
              <a:solidFill>
                <a:srgbClr val="FF0000"/>
              </a:solidFill>
              <a:latin typeface="Verdana" panose="020B0604030504040204" pitchFamily="34" charset="0"/>
            </a:endParaRPr>
          </a:p>
        </p:txBody>
      </p:sp>
      <p:sp>
        <p:nvSpPr>
          <p:cNvPr id="28675" name="Textfeld 3">
            <a:extLst>
              <a:ext uri="{FF2B5EF4-FFF2-40B4-BE49-F238E27FC236}">
                <a16:creationId xmlns:a16="http://schemas.microsoft.com/office/drawing/2014/main" id="{4A0208AC-C43D-36E6-468E-F70752F9C3B2}"/>
              </a:ext>
            </a:extLst>
          </p:cNvPr>
          <p:cNvSpPr txBox="1">
            <a:spLocks noChangeArrowheads="1"/>
          </p:cNvSpPr>
          <p:nvPr/>
        </p:nvSpPr>
        <p:spPr bwMode="auto">
          <a:xfrm>
            <a:off x="7554685" y="1950099"/>
            <a:ext cx="4167119" cy="2400657"/>
          </a:xfrm>
          <a:prstGeom prst="rect">
            <a:avLst/>
          </a:prstGeom>
          <a:noFill/>
          <a:ln w="38100">
            <a:solidFill>
              <a:srgbClr val="00B050"/>
            </a:solidFill>
            <a:miter lim="800000"/>
            <a:headEnd/>
            <a:tailEnd/>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r>
              <a:rPr lang="de-DE" altLang="de-DE" sz="2400" dirty="0">
                <a:solidFill>
                  <a:srgbClr val="00B050"/>
                </a:solidFill>
                <a:latin typeface="Arial"/>
              </a:rPr>
              <a:t>Vibration Response x</a:t>
            </a:r>
            <a:r>
              <a:rPr lang="de-DE" altLang="de-DE" sz="2400" b="0" dirty="0">
                <a:solidFill>
                  <a:srgbClr val="00B050"/>
                </a:solidFill>
                <a:latin typeface="Arial"/>
              </a:rPr>
              <a:t>(t)</a:t>
            </a:r>
          </a:p>
          <a:p>
            <a:pPr eaLnBrk="1" hangingPunct="1">
              <a:spcBef>
                <a:spcPct val="0"/>
              </a:spcBef>
              <a:buNone/>
              <a:defRPr/>
            </a:pPr>
            <a:endParaRPr lang="de-DE" altLang="de-DE" sz="1800" dirty="0">
              <a:solidFill>
                <a:srgbClr val="000000"/>
              </a:solidFill>
              <a:latin typeface="Verdana" panose="020B0604030504040204" pitchFamily="34" charset="0"/>
            </a:endParaRPr>
          </a:p>
          <a:p>
            <a:pPr eaLnBrk="1" hangingPunct="1">
              <a:spcBef>
                <a:spcPct val="0"/>
              </a:spcBef>
              <a:buNone/>
              <a:defRPr/>
            </a:pPr>
            <a:r>
              <a:rPr lang="de-DE" altLang="de-DE" sz="1800" b="0" dirty="0">
                <a:solidFill>
                  <a:srgbClr val="00B050"/>
                </a:solidFill>
                <a:latin typeface="Verdana" panose="020B0604030504040204" pitchFamily="34" charset="0"/>
              </a:rPr>
              <a:t>   Mech. </a:t>
            </a:r>
            <a:r>
              <a:rPr lang="de-DE" altLang="de-DE" sz="1800" b="0" dirty="0" err="1">
                <a:solidFill>
                  <a:srgbClr val="00B050"/>
                </a:solidFill>
                <a:latin typeface="Verdana" panose="020B0604030504040204" pitchFamily="34" charset="0"/>
              </a:rPr>
              <a:t>Unbalance</a:t>
            </a:r>
            <a:r>
              <a:rPr lang="de-DE" altLang="de-DE" sz="1800" b="0" dirty="0">
                <a:solidFill>
                  <a:srgbClr val="00B050"/>
                </a:solidFill>
                <a:latin typeface="Verdana" panose="020B0604030504040204" pitchFamily="34" charset="0"/>
              </a:rPr>
              <a:t> Response</a:t>
            </a:r>
          </a:p>
          <a:p>
            <a:pPr eaLnBrk="1" hangingPunct="1">
              <a:spcBef>
                <a:spcPct val="0"/>
              </a:spcBef>
              <a:buNone/>
              <a:defRPr/>
            </a:pPr>
            <a:endParaRPr lang="de-DE" altLang="de-DE" sz="1800" b="0" dirty="0">
              <a:solidFill>
                <a:srgbClr val="00B050"/>
              </a:solidFill>
              <a:latin typeface="Verdana" panose="020B0604030504040204" pitchFamily="34" charset="0"/>
            </a:endParaRPr>
          </a:p>
          <a:p>
            <a:pPr eaLnBrk="1" hangingPunct="1">
              <a:spcBef>
                <a:spcPct val="0"/>
              </a:spcBef>
              <a:buNone/>
              <a:defRPr/>
            </a:pPr>
            <a:r>
              <a:rPr lang="de-DE" altLang="de-DE" sz="1800" b="0" dirty="0">
                <a:solidFill>
                  <a:srgbClr val="00B050"/>
                </a:solidFill>
                <a:latin typeface="Verdana" panose="020B0604030504040204" pitchFamily="34" charset="0"/>
              </a:rPr>
              <a:t>   </a:t>
            </a:r>
            <a:r>
              <a:rPr lang="de-DE" altLang="de-DE" sz="1800" b="0" dirty="0" err="1">
                <a:solidFill>
                  <a:srgbClr val="00B050"/>
                </a:solidFill>
                <a:latin typeface="Verdana" panose="020B0604030504040204" pitchFamily="34" charset="0"/>
              </a:rPr>
              <a:t>Hydraulic</a:t>
            </a:r>
            <a:r>
              <a:rPr lang="de-DE" altLang="de-DE" sz="1800" b="0" dirty="0">
                <a:solidFill>
                  <a:srgbClr val="00B050"/>
                </a:solidFill>
                <a:latin typeface="Verdana" panose="020B0604030504040204" pitchFamily="34" charset="0"/>
              </a:rPr>
              <a:t> </a:t>
            </a:r>
            <a:r>
              <a:rPr lang="de-DE" altLang="de-DE" sz="1800" b="0" dirty="0" err="1">
                <a:solidFill>
                  <a:srgbClr val="00B050"/>
                </a:solidFill>
                <a:latin typeface="Verdana" panose="020B0604030504040204" pitchFamily="34" charset="0"/>
              </a:rPr>
              <a:t>Unbalance</a:t>
            </a:r>
            <a:r>
              <a:rPr lang="de-DE" altLang="de-DE" sz="1800" b="0" dirty="0">
                <a:solidFill>
                  <a:srgbClr val="00B050"/>
                </a:solidFill>
                <a:latin typeface="Verdana" panose="020B0604030504040204" pitchFamily="34" charset="0"/>
              </a:rPr>
              <a:t> Response</a:t>
            </a:r>
          </a:p>
          <a:p>
            <a:pPr eaLnBrk="1" hangingPunct="1">
              <a:spcBef>
                <a:spcPct val="0"/>
              </a:spcBef>
              <a:buNone/>
              <a:defRPr/>
            </a:pPr>
            <a:endParaRPr lang="de-DE" altLang="de-DE" sz="1800" b="0" dirty="0">
              <a:solidFill>
                <a:srgbClr val="00B050"/>
              </a:solidFill>
              <a:latin typeface="Verdana" panose="020B0604030504040204" pitchFamily="34" charset="0"/>
              <a:cs typeface="Times New Roman" panose="02020603050405020304" pitchFamily="18" charset="0"/>
            </a:endParaRPr>
          </a:p>
          <a:p>
            <a:pPr eaLnBrk="1" hangingPunct="1">
              <a:spcBef>
                <a:spcPct val="0"/>
              </a:spcBef>
              <a:buNone/>
              <a:defRPr/>
            </a:pPr>
            <a:r>
              <a:rPr lang="de-DE" altLang="de-DE" sz="1800" b="0" dirty="0">
                <a:solidFill>
                  <a:srgbClr val="00B050"/>
                </a:solidFill>
                <a:latin typeface="Verdana" panose="020B0604030504040204" pitchFamily="34" charset="0"/>
                <a:cs typeface="Times New Roman" panose="02020603050405020304" pitchFamily="18" charset="0"/>
              </a:rPr>
              <a:t>   Response </a:t>
            </a:r>
            <a:r>
              <a:rPr lang="de-DE" altLang="de-DE" sz="1800" b="0" dirty="0" err="1">
                <a:solidFill>
                  <a:srgbClr val="00B050"/>
                </a:solidFill>
                <a:latin typeface="Verdana" panose="020B0604030504040204" pitchFamily="34" charset="0"/>
                <a:cs typeface="Times New Roman" panose="02020603050405020304" pitchFamily="18" charset="0"/>
              </a:rPr>
              <a:t>to</a:t>
            </a:r>
            <a:r>
              <a:rPr lang="de-DE" altLang="de-DE" sz="1800" b="0" dirty="0">
                <a:solidFill>
                  <a:srgbClr val="00B050"/>
                </a:solidFill>
                <a:latin typeface="Verdana" panose="020B0604030504040204" pitchFamily="34" charset="0"/>
                <a:cs typeface="Times New Roman" panose="02020603050405020304" pitchFamily="18" charset="0"/>
              </a:rPr>
              <a:t> Fluid Forces</a:t>
            </a:r>
            <a:endParaRPr lang="de-DE" altLang="de-DE" sz="1800" b="0" dirty="0">
              <a:solidFill>
                <a:srgbClr val="00B050"/>
              </a:solidFill>
              <a:latin typeface="Times New Roman" panose="02020603050405020304" pitchFamily="18" charset="0"/>
              <a:cs typeface="Times New Roman" panose="02020603050405020304" pitchFamily="18" charset="0"/>
            </a:endParaRPr>
          </a:p>
          <a:p>
            <a:pPr eaLnBrk="1" hangingPunct="1">
              <a:spcBef>
                <a:spcPct val="0"/>
              </a:spcBef>
              <a:buNone/>
              <a:defRPr/>
            </a:pPr>
            <a:r>
              <a:rPr lang="de-DE" altLang="de-DE" sz="1800" dirty="0">
                <a:solidFill>
                  <a:srgbClr val="000000"/>
                </a:solidFill>
                <a:latin typeface="Times New Roman" panose="02020603050405020304" pitchFamily="18" charset="0"/>
                <a:cs typeface="Times New Roman" panose="02020603050405020304" pitchFamily="18" charset="0"/>
              </a:rPr>
              <a:t>   </a:t>
            </a:r>
            <a:endParaRPr lang="de-DE" altLang="de-DE" sz="1800" dirty="0">
              <a:solidFill>
                <a:srgbClr val="000000"/>
              </a:solidFill>
              <a:latin typeface="Verdana" panose="020B0604030504040204" pitchFamily="34" charset="0"/>
            </a:endParaRPr>
          </a:p>
        </p:txBody>
      </p:sp>
      <p:sp>
        <p:nvSpPr>
          <p:cNvPr id="28676" name="Textfeld 5">
            <a:extLst>
              <a:ext uri="{FF2B5EF4-FFF2-40B4-BE49-F238E27FC236}">
                <a16:creationId xmlns:a16="http://schemas.microsoft.com/office/drawing/2014/main" id="{CE792DE7-A8C1-79A1-A7B4-62ED8DF77FEF}"/>
              </a:ext>
            </a:extLst>
          </p:cNvPr>
          <p:cNvSpPr txBox="1">
            <a:spLocks noChangeArrowheads="1"/>
          </p:cNvSpPr>
          <p:nvPr/>
        </p:nvSpPr>
        <p:spPr bwMode="auto">
          <a:xfrm>
            <a:off x="1191168" y="4676474"/>
            <a:ext cx="10504737" cy="1569660"/>
          </a:xfrm>
          <a:prstGeom prst="rect">
            <a:avLst/>
          </a:prstGeom>
          <a:noFill/>
          <a:ln w="38100">
            <a:solidFill>
              <a:srgbClr val="0000FF"/>
            </a:solidFill>
            <a:miter lim="800000"/>
            <a:headEnd/>
            <a:tailEnd/>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r>
              <a:rPr lang="de-DE" altLang="de-DE" sz="2400" dirty="0">
                <a:solidFill>
                  <a:srgbClr val="0000FF"/>
                </a:solidFill>
                <a:latin typeface="Arial"/>
              </a:rPr>
              <a:t>Dynamic </a:t>
            </a:r>
            <a:r>
              <a:rPr lang="de-DE" altLang="de-DE" sz="2400" dirty="0" err="1">
                <a:solidFill>
                  <a:srgbClr val="0000FF"/>
                </a:solidFill>
                <a:latin typeface="Arial"/>
              </a:rPr>
              <a:t>Characteristics</a:t>
            </a:r>
            <a:r>
              <a:rPr lang="de-DE" altLang="de-DE" sz="2400" dirty="0">
                <a:solidFill>
                  <a:srgbClr val="0000FF"/>
                </a:solidFill>
                <a:latin typeface="Arial"/>
              </a:rPr>
              <a:t> </a:t>
            </a:r>
            <a:r>
              <a:rPr lang="de-DE" altLang="de-DE" sz="2400" dirty="0" err="1">
                <a:solidFill>
                  <a:srgbClr val="0000FF"/>
                </a:solidFill>
                <a:latin typeface="Arial"/>
              </a:rPr>
              <a:t>of</a:t>
            </a:r>
            <a:r>
              <a:rPr lang="de-DE" altLang="de-DE" sz="2400" dirty="0">
                <a:solidFill>
                  <a:srgbClr val="0000FF"/>
                </a:solidFill>
                <a:latin typeface="Arial"/>
              </a:rPr>
              <a:t> </a:t>
            </a:r>
            <a:r>
              <a:rPr lang="de-DE" altLang="de-DE" sz="2400" dirty="0" err="1">
                <a:solidFill>
                  <a:srgbClr val="0000FF"/>
                </a:solidFill>
                <a:latin typeface="Arial"/>
              </a:rPr>
              <a:t>the</a:t>
            </a:r>
            <a:r>
              <a:rPr lang="de-DE" altLang="de-DE" sz="2400" dirty="0">
                <a:solidFill>
                  <a:srgbClr val="0000FF"/>
                </a:solidFill>
                <a:latin typeface="Arial"/>
              </a:rPr>
              <a:t> Pump System:</a:t>
            </a:r>
          </a:p>
          <a:p>
            <a:pPr eaLnBrk="1" hangingPunct="1">
              <a:spcBef>
                <a:spcPct val="0"/>
              </a:spcBef>
              <a:buNone/>
              <a:defRPr/>
            </a:pPr>
            <a:endParaRPr lang="de-DE" altLang="de-DE" sz="1800" b="0" dirty="0">
              <a:solidFill>
                <a:srgbClr val="0000FF"/>
              </a:solidFill>
              <a:latin typeface="Verdana" panose="020B0604030504040204" pitchFamily="34" charset="0"/>
            </a:endParaRPr>
          </a:p>
          <a:p>
            <a:pPr eaLnBrk="1" hangingPunct="1">
              <a:spcBef>
                <a:spcPct val="0"/>
              </a:spcBef>
              <a:buNone/>
              <a:defRPr/>
            </a:pPr>
            <a:r>
              <a:rPr lang="de-DE" altLang="de-DE" sz="1800" dirty="0" err="1">
                <a:solidFill>
                  <a:srgbClr val="0000FF"/>
                </a:solidFill>
                <a:latin typeface="Verdana" panose="020B0604030504040204" pitchFamily="34" charset="0"/>
              </a:rPr>
              <a:t>Physical</a:t>
            </a:r>
            <a:r>
              <a:rPr lang="de-DE" altLang="de-DE" sz="1800" dirty="0">
                <a:solidFill>
                  <a:srgbClr val="0000FF"/>
                </a:solidFill>
                <a:latin typeface="Verdana" panose="020B0604030504040204" pitchFamily="34" charset="0"/>
              </a:rPr>
              <a:t> Parameters</a:t>
            </a:r>
            <a:r>
              <a:rPr lang="de-DE" altLang="de-DE" sz="1800" b="0" dirty="0">
                <a:solidFill>
                  <a:srgbClr val="0000FF"/>
                </a:solidFill>
                <a:latin typeface="Verdana" panose="020B0604030504040204" pitchFamily="34" charset="0"/>
              </a:rPr>
              <a:t>: </a:t>
            </a:r>
            <a:r>
              <a:rPr lang="de-DE" altLang="de-DE" sz="1800" b="0" dirty="0" err="1">
                <a:solidFill>
                  <a:srgbClr val="000000"/>
                </a:solidFill>
                <a:latin typeface="Verdana" panose="020B0604030504040204" pitchFamily="34" charset="0"/>
              </a:rPr>
              <a:t>Mass</a:t>
            </a:r>
            <a:r>
              <a:rPr lang="de-DE" altLang="de-DE" sz="1800" b="0" dirty="0">
                <a:solidFill>
                  <a:srgbClr val="000000"/>
                </a:solidFill>
                <a:latin typeface="Verdana" panose="020B0604030504040204" pitchFamily="34" charset="0"/>
              </a:rPr>
              <a:t>, </a:t>
            </a:r>
            <a:r>
              <a:rPr lang="de-DE" altLang="de-DE" sz="1800" b="0" dirty="0" err="1">
                <a:solidFill>
                  <a:srgbClr val="000000"/>
                </a:solidFill>
                <a:latin typeface="Verdana" panose="020B0604030504040204" pitchFamily="34" charset="0"/>
              </a:rPr>
              <a:t>Damping</a:t>
            </a:r>
            <a:r>
              <a:rPr lang="de-DE" altLang="de-DE" sz="1800" b="0" dirty="0">
                <a:solidFill>
                  <a:srgbClr val="000000"/>
                </a:solidFill>
                <a:latin typeface="Verdana" panose="020B0604030504040204" pitchFamily="34" charset="0"/>
              </a:rPr>
              <a:t>, </a:t>
            </a:r>
            <a:r>
              <a:rPr lang="de-DE" altLang="de-DE" sz="1800" b="0" dirty="0" err="1">
                <a:solidFill>
                  <a:srgbClr val="000000"/>
                </a:solidFill>
                <a:latin typeface="Verdana" panose="020B0604030504040204" pitchFamily="34" charset="0"/>
              </a:rPr>
              <a:t>Stiffness</a:t>
            </a:r>
            <a:r>
              <a:rPr lang="de-DE" altLang="de-DE" sz="1800" b="0" dirty="0">
                <a:solidFill>
                  <a:srgbClr val="000000"/>
                </a:solidFill>
                <a:latin typeface="Verdana" panose="020B0604030504040204" pitchFamily="34" charset="0"/>
              </a:rPr>
              <a:t> </a:t>
            </a:r>
            <a:r>
              <a:rPr lang="de-DE" altLang="de-DE" sz="1800" b="0" dirty="0" err="1">
                <a:solidFill>
                  <a:srgbClr val="000000"/>
                </a:solidFill>
                <a:latin typeface="Verdana" panose="020B0604030504040204" pitchFamily="34" charset="0"/>
              </a:rPr>
              <a:t>of</a:t>
            </a:r>
            <a:r>
              <a:rPr lang="de-DE" altLang="de-DE" sz="1800" b="0" dirty="0">
                <a:solidFill>
                  <a:srgbClr val="000000"/>
                </a:solidFill>
                <a:latin typeface="Verdana" panose="020B0604030504040204" pitchFamily="34" charset="0"/>
              </a:rPr>
              <a:t> </a:t>
            </a:r>
            <a:r>
              <a:rPr lang="de-DE" altLang="de-DE" sz="1800" b="0" dirty="0" err="1">
                <a:solidFill>
                  <a:srgbClr val="000000"/>
                </a:solidFill>
                <a:latin typeface="Verdana" panose="020B0604030504040204" pitchFamily="34" charset="0"/>
              </a:rPr>
              <a:t>Shaft</a:t>
            </a:r>
            <a:r>
              <a:rPr lang="de-DE" altLang="de-DE" sz="1800" b="0" dirty="0">
                <a:solidFill>
                  <a:srgbClr val="000000"/>
                </a:solidFill>
                <a:latin typeface="Verdana" panose="020B0604030504040204" pitchFamily="34" charset="0"/>
              </a:rPr>
              <a:t>, Impeller, </a:t>
            </a:r>
            <a:r>
              <a:rPr lang="de-DE" altLang="de-DE" sz="1800" b="0" dirty="0" err="1">
                <a:solidFill>
                  <a:srgbClr val="000000"/>
                </a:solidFill>
                <a:latin typeface="Verdana" panose="020B0604030504040204" pitchFamily="34" charset="0"/>
              </a:rPr>
              <a:t>Bearings</a:t>
            </a:r>
            <a:r>
              <a:rPr lang="de-DE" altLang="de-DE" sz="1800" b="0" dirty="0">
                <a:solidFill>
                  <a:srgbClr val="000000"/>
                </a:solidFill>
                <a:latin typeface="Verdana" panose="020B0604030504040204" pitchFamily="34" charset="0"/>
              </a:rPr>
              <a:t>, Seals</a:t>
            </a:r>
          </a:p>
          <a:p>
            <a:pPr eaLnBrk="1" hangingPunct="1">
              <a:spcBef>
                <a:spcPct val="0"/>
              </a:spcBef>
              <a:buNone/>
              <a:defRPr/>
            </a:pPr>
            <a:endParaRPr lang="de-DE" altLang="de-DE" sz="1800" b="0" dirty="0">
              <a:solidFill>
                <a:srgbClr val="0000FF"/>
              </a:solidFill>
              <a:latin typeface="Verdana" panose="020B0604030504040204" pitchFamily="34" charset="0"/>
            </a:endParaRPr>
          </a:p>
          <a:p>
            <a:pPr eaLnBrk="1" hangingPunct="1">
              <a:spcBef>
                <a:spcPct val="0"/>
              </a:spcBef>
              <a:buNone/>
              <a:defRPr/>
            </a:pPr>
            <a:r>
              <a:rPr lang="de-DE" altLang="de-DE" sz="1800" dirty="0">
                <a:solidFill>
                  <a:srgbClr val="0000FF"/>
                </a:solidFill>
                <a:latin typeface="Verdana" panose="020B0604030504040204" pitchFamily="34" charset="0"/>
              </a:rPr>
              <a:t>Modal Parameters:    </a:t>
            </a:r>
            <a:r>
              <a:rPr lang="de-DE" altLang="de-DE" sz="1800" b="0" dirty="0">
                <a:solidFill>
                  <a:srgbClr val="000000"/>
                </a:solidFill>
                <a:latin typeface="Verdana" panose="020B0604030504040204" pitchFamily="34" charset="0"/>
              </a:rPr>
              <a:t>Natural </a:t>
            </a:r>
            <a:r>
              <a:rPr lang="de-DE" altLang="de-DE" sz="1800" b="0" dirty="0" err="1">
                <a:solidFill>
                  <a:srgbClr val="000000"/>
                </a:solidFill>
                <a:latin typeface="Verdana" panose="020B0604030504040204" pitchFamily="34" charset="0"/>
              </a:rPr>
              <a:t>frequencies</a:t>
            </a:r>
            <a:r>
              <a:rPr lang="de-DE" altLang="de-DE" sz="1800" b="0" dirty="0">
                <a:solidFill>
                  <a:srgbClr val="000000"/>
                </a:solidFill>
                <a:latin typeface="Verdana" panose="020B0604030504040204" pitchFamily="34" charset="0"/>
              </a:rPr>
              <a:t>, </a:t>
            </a:r>
            <a:r>
              <a:rPr lang="de-DE" altLang="de-DE" sz="1800" b="0" dirty="0" err="1">
                <a:solidFill>
                  <a:srgbClr val="000000"/>
                </a:solidFill>
                <a:latin typeface="Verdana" panose="020B0604030504040204" pitchFamily="34" charset="0"/>
              </a:rPr>
              <a:t>Damping</a:t>
            </a:r>
            <a:r>
              <a:rPr lang="de-DE" altLang="de-DE" sz="1800" b="0" dirty="0">
                <a:solidFill>
                  <a:srgbClr val="000000"/>
                </a:solidFill>
                <a:latin typeface="Verdana" panose="020B0604030504040204" pitchFamily="34" charset="0"/>
              </a:rPr>
              <a:t>, Natural </a:t>
            </a:r>
            <a:r>
              <a:rPr lang="de-DE" altLang="de-DE" sz="1800" b="0" dirty="0" err="1">
                <a:solidFill>
                  <a:srgbClr val="000000"/>
                </a:solidFill>
                <a:latin typeface="Verdana" panose="020B0604030504040204" pitchFamily="34" charset="0"/>
              </a:rPr>
              <a:t>modes</a:t>
            </a:r>
            <a:r>
              <a:rPr lang="de-DE" altLang="de-DE" sz="1800" b="0" dirty="0">
                <a:solidFill>
                  <a:srgbClr val="000000"/>
                </a:solidFill>
                <a:latin typeface="Verdana" panose="020B0604030504040204" pitchFamily="34" charset="0"/>
              </a:rPr>
              <a:t> </a:t>
            </a:r>
            <a:endParaRPr lang="de-DE" altLang="de-DE" sz="1800" dirty="0">
              <a:solidFill>
                <a:srgbClr val="000000"/>
              </a:solidFill>
              <a:latin typeface="Verdana" panose="020B0604030504040204" pitchFamily="34" charset="0"/>
            </a:endParaRPr>
          </a:p>
        </p:txBody>
      </p:sp>
      <p:pic>
        <p:nvPicPr>
          <p:cNvPr id="5" name="Grafik 4">
            <a:extLst>
              <a:ext uri="{FF2B5EF4-FFF2-40B4-BE49-F238E27FC236}">
                <a16:creationId xmlns:a16="http://schemas.microsoft.com/office/drawing/2014/main" id="{D0DEEC4C-FBDF-2781-45BB-15A418A68918}"/>
              </a:ext>
            </a:extLst>
          </p:cNvPr>
          <p:cNvPicPr>
            <a:picLocks noChangeAspect="1"/>
          </p:cNvPicPr>
          <p:nvPr/>
        </p:nvPicPr>
        <p:blipFill>
          <a:blip r:embed="rId3"/>
          <a:stretch>
            <a:fillRect/>
          </a:stretch>
        </p:blipFill>
        <p:spPr>
          <a:xfrm>
            <a:off x="4626430" y="1924926"/>
            <a:ext cx="2873827" cy="2425830"/>
          </a:xfrm>
          <a:prstGeom prst="rect">
            <a:avLst/>
          </a:prstGeom>
        </p:spPr>
      </p:pic>
      <p:sp>
        <p:nvSpPr>
          <p:cNvPr id="2" name="Textfeld 1">
            <a:extLst>
              <a:ext uri="{FF2B5EF4-FFF2-40B4-BE49-F238E27FC236}">
                <a16:creationId xmlns:a16="http://schemas.microsoft.com/office/drawing/2014/main" id="{E8BC8490-AFDE-1C4D-2736-4C0EECB0D922}"/>
              </a:ext>
            </a:extLst>
          </p:cNvPr>
          <p:cNvSpPr txBox="1"/>
          <p:nvPr/>
        </p:nvSpPr>
        <p:spPr>
          <a:xfrm>
            <a:off x="1059816" y="518936"/>
            <a:ext cx="9300481" cy="830997"/>
          </a:xfrm>
          <a:prstGeom prst="rect">
            <a:avLst/>
          </a:prstGeom>
          <a:noFill/>
        </p:spPr>
        <p:txBody>
          <a:bodyPr wrap="square">
            <a:spAutoFit/>
          </a:bodyPr>
          <a:lstStyle/>
          <a:p>
            <a:pPr>
              <a:defRPr/>
            </a:pPr>
            <a:r>
              <a:rPr lang="de-DE" sz="2400" dirty="0">
                <a:solidFill>
                  <a:srgbClr val="0000FF"/>
                </a:solidFill>
                <a:latin typeface="Arial"/>
              </a:rPr>
              <a:t>Modelling </a:t>
            </a:r>
            <a:r>
              <a:rPr lang="de-DE" sz="2400" dirty="0" err="1">
                <a:solidFill>
                  <a:srgbClr val="0000FF"/>
                </a:solidFill>
                <a:latin typeface="Arial"/>
              </a:rPr>
              <a:t>of</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Horizontal </a:t>
            </a:r>
            <a:r>
              <a:rPr lang="de-DE" sz="2400" dirty="0" err="1">
                <a:solidFill>
                  <a:srgbClr val="0000FF"/>
                </a:solidFill>
                <a:latin typeface="Arial"/>
              </a:rPr>
              <a:t>Feedwater</a:t>
            </a:r>
            <a:r>
              <a:rPr lang="de-DE" sz="2400" dirty="0">
                <a:solidFill>
                  <a:srgbClr val="0000FF"/>
                </a:solidFill>
                <a:latin typeface="Arial"/>
              </a:rPr>
              <a:t> Pump </a:t>
            </a:r>
            <a:r>
              <a:rPr lang="de-DE" sz="2400" dirty="0" err="1">
                <a:solidFill>
                  <a:srgbClr val="0000FF"/>
                </a:solidFill>
                <a:latin typeface="Arial"/>
              </a:rPr>
              <a:t>with</a:t>
            </a:r>
            <a:r>
              <a:rPr lang="de-DE" sz="2400" dirty="0">
                <a:solidFill>
                  <a:srgbClr val="0000FF"/>
                </a:solidFill>
                <a:latin typeface="Arial"/>
              </a:rPr>
              <a:t> Interactions</a:t>
            </a:r>
          </a:p>
          <a:p>
            <a:pPr>
              <a:defRPr/>
            </a:pPr>
            <a:r>
              <a:rPr lang="de-DE" sz="2400" b="0" dirty="0">
                <a:latin typeface="Arial"/>
              </a:rPr>
              <a:t>Input Output Relations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Pump System</a:t>
            </a:r>
            <a:endParaRPr lang="de-DE" sz="2400" dirty="0">
              <a:latin typeface="Arial"/>
            </a:endParaRPr>
          </a:p>
        </p:txBody>
      </p:sp>
      <p:sp>
        <p:nvSpPr>
          <p:cNvPr id="3" name="Pfeil: nach rechts 2">
            <a:extLst>
              <a:ext uri="{FF2B5EF4-FFF2-40B4-BE49-F238E27FC236}">
                <a16:creationId xmlns:a16="http://schemas.microsoft.com/office/drawing/2014/main" id="{2DB73A30-CA23-2FD7-F3FE-D8435C55E6AB}"/>
              </a:ext>
            </a:extLst>
          </p:cNvPr>
          <p:cNvSpPr/>
          <p:nvPr/>
        </p:nvSpPr>
        <p:spPr>
          <a:xfrm>
            <a:off x="4031185" y="2800967"/>
            <a:ext cx="834729" cy="38854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rechts 3">
            <a:extLst>
              <a:ext uri="{FF2B5EF4-FFF2-40B4-BE49-F238E27FC236}">
                <a16:creationId xmlns:a16="http://schemas.microsoft.com/office/drawing/2014/main" id="{869C6EFC-5D85-525C-C0D8-71C108CC286E}"/>
              </a:ext>
            </a:extLst>
          </p:cNvPr>
          <p:cNvSpPr/>
          <p:nvPr/>
        </p:nvSpPr>
        <p:spPr>
          <a:xfrm>
            <a:off x="7118576" y="2818930"/>
            <a:ext cx="834729" cy="38854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feld 2">
            <a:extLst>
              <a:ext uri="{FF2B5EF4-FFF2-40B4-BE49-F238E27FC236}">
                <a16:creationId xmlns:a16="http://schemas.microsoft.com/office/drawing/2014/main" id="{224A5D83-EB6E-D303-AE54-519F9039B3F7}"/>
              </a:ext>
            </a:extLst>
          </p:cNvPr>
          <p:cNvSpPr txBox="1">
            <a:spLocks noChangeArrowheads="1"/>
          </p:cNvSpPr>
          <p:nvPr/>
        </p:nvSpPr>
        <p:spPr bwMode="auto">
          <a:xfrm>
            <a:off x="1057273" y="1896475"/>
            <a:ext cx="3423920" cy="2482731"/>
          </a:xfrm>
          <a:prstGeom prst="rect">
            <a:avLst/>
          </a:prstGeom>
          <a:noFill/>
          <a:ln w="38100">
            <a:solidFill>
              <a:srgbClr val="FF0000"/>
            </a:solidFill>
            <a:miter lim="800000"/>
            <a:headEnd/>
            <a:tailEnd/>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r>
              <a:rPr lang="de-DE" altLang="de-DE" sz="2400" dirty="0" err="1">
                <a:solidFill>
                  <a:srgbClr val="FF0000"/>
                </a:solidFill>
                <a:latin typeface="Arial"/>
              </a:rPr>
              <a:t>Excitations</a:t>
            </a:r>
            <a:r>
              <a:rPr lang="de-DE" altLang="de-DE" sz="2400" dirty="0">
                <a:solidFill>
                  <a:srgbClr val="FF0000"/>
                </a:solidFill>
                <a:latin typeface="Arial"/>
              </a:rPr>
              <a:t> F</a:t>
            </a:r>
            <a:r>
              <a:rPr lang="de-DE" altLang="de-DE" sz="2400" b="0" dirty="0">
                <a:solidFill>
                  <a:srgbClr val="FF0000"/>
                </a:solidFill>
                <a:latin typeface="Arial"/>
              </a:rPr>
              <a:t>(t)</a:t>
            </a:r>
          </a:p>
          <a:p>
            <a:pPr eaLnBrk="1" hangingPunct="1">
              <a:spcBef>
                <a:spcPct val="0"/>
              </a:spcBef>
              <a:buNone/>
              <a:defRPr/>
            </a:pPr>
            <a:endParaRPr lang="de-DE" altLang="de-DE" sz="1800" dirty="0">
              <a:solidFill>
                <a:srgbClr val="000000"/>
              </a:solidFill>
              <a:latin typeface="Verdana" panose="020B0604030504040204" pitchFamily="34" charset="0"/>
            </a:endParaRPr>
          </a:p>
          <a:p>
            <a:pPr eaLnBrk="1" hangingPunct="1">
              <a:spcBef>
                <a:spcPct val="0"/>
              </a:spcBef>
              <a:buNone/>
              <a:defRPr/>
            </a:pPr>
            <a:r>
              <a:rPr lang="de-DE" altLang="de-DE" b="0" dirty="0" err="1">
                <a:solidFill>
                  <a:srgbClr val="FF0000"/>
                </a:solidFill>
                <a:latin typeface="Arial"/>
              </a:rPr>
              <a:t>Mechanical</a:t>
            </a:r>
            <a:r>
              <a:rPr lang="de-DE" altLang="de-DE" b="0" dirty="0">
                <a:solidFill>
                  <a:srgbClr val="FF0000"/>
                </a:solidFill>
                <a:latin typeface="Arial"/>
              </a:rPr>
              <a:t> </a:t>
            </a:r>
            <a:r>
              <a:rPr lang="de-DE" altLang="de-DE" b="0" dirty="0" err="1">
                <a:solidFill>
                  <a:srgbClr val="FF0000"/>
                </a:solidFill>
                <a:latin typeface="Arial"/>
              </a:rPr>
              <a:t>Unbalance</a:t>
            </a:r>
            <a:r>
              <a:rPr lang="de-DE" altLang="de-DE" b="0" dirty="0">
                <a:solidFill>
                  <a:srgbClr val="FF0000"/>
                </a:solidFill>
                <a:latin typeface="Arial"/>
              </a:rPr>
              <a:t> </a:t>
            </a:r>
          </a:p>
          <a:p>
            <a:pPr eaLnBrk="1" hangingPunct="1">
              <a:spcBef>
                <a:spcPct val="0"/>
              </a:spcBef>
              <a:buNone/>
              <a:defRPr/>
            </a:pPr>
            <a:endParaRPr lang="de-DE" altLang="de-DE" b="0" baseline="-25000" dirty="0">
              <a:solidFill>
                <a:srgbClr val="000000"/>
              </a:solidFill>
              <a:latin typeface="Arial"/>
            </a:endParaRPr>
          </a:p>
          <a:p>
            <a:pPr eaLnBrk="1" hangingPunct="1">
              <a:spcBef>
                <a:spcPct val="0"/>
              </a:spcBef>
              <a:buNone/>
              <a:defRPr/>
            </a:pPr>
            <a:r>
              <a:rPr lang="de-DE" altLang="de-DE" b="0" dirty="0" err="1">
                <a:solidFill>
                  <a:srgbClr val="FF0000"/>
                </a:solidFill>
                <a:latin typeface="Arial"/>
              </a:rPr>
              <a:t>Hydraulic</a:t>
            </a:r>
            <a:r>
              <a:rPr lang="de-DE" altLang="de-DE" b="0" dirty="0">
                <a:solidFill>
                  <a:srgbClr val="FF0000"/>
                </a:solidFill>
                <a:latin typeface="Arial"/>
              </a:rPr>
              <a:t> </a:t>
            </a:r>
            <a:r>
              <a:rPr lang="de-DE" altLang="de-DE" b="0" dirty="0" err="1">
                <a:solidFill>
                  <a:srgbClr val="FF0000"/>
                </a:solidFill>
                <a:latin typeface="Arial"/>
              </a:rPr>
              <a:t>Unbalance</a:t>
            </a:r>
            <a:endParaRPr lang="de-DE" altLang="de-DE" b="0" dirty="0">
              <a:solidFill>
                <a:srgbClr val="FF0000"/>
              </a:solidFill>
              <a:latin typeface="Arial"/>
            </a:endParaRPr>
          </a:p>
          <a:p>
            <a:pPr eaLnBrk="1" hangingPunct="1">
              <a:spcBef>
                <a:spcPct val="0"/>
              </a:spcBef>
              <a:buNone/>
              <a:defRPr/>
            </a:pPr>
            <a:endParaRPr lang="de-DE" altLang="de-DE" b="0" dirty="0">
              <a:solidFill>
                <a:srgbClr val="FF0000"/>
              </a:solidFill>
              <a:latin typeface="Arial"/>
            </a:endParaRPr>
          </a:p>
          <a:p>
            <a:pPr eaLnBrk="1" hangingPunct="1">
              <a:spcBef>
                <a:spcPct val="0"/>
              </a:spcBef>
              <a:buNone/>
              <a:defRPr/>
            </a:pPr>
            <a:r>
              <a:rPr lang="de-DE" altLang="de-DE" b="0" dirty="0">
                <a:solidFill>
                  <a:srgbClr val="FF0000"/>
                </a:solidFill>
                <a:latin typeface="Arial"/>
              </a:rPr>
              <a:t>Fluid Forces (</a:t>
            </a:r>
            <a:r>
              <a:rPr lang="de-DE" altLang="de-DE" b="0" dirty="0" err="1">
                <a:solidFill>
                  <a:srgbClr val="FF0000"/>
                </a:solidFill>
                <a:latin typeface="Arial"/>
              </a:rPr>
              <a:t>VanePassing</a:t>
            </a:r>
            <a:r>
              <a:rPr lang="de-DE" altLang="de-DE" b="0" dirty="0">
                <a:solidFill>
                  <a:srgbClr val="FF0000"/>
                </a:solidFill>
                <a:latin typeface="Arial"/>
              </a:rPr>
              <a:t>)</a:t>
            </a:r>
          </a:p>
          <a:p>
            <a:pPr eaLnBrk="1" hangingPunct="1">
              <a:spcBef>
                <a:spcPct val="0"/>
              </a:spcBef>
              <a:buNone/>
              <a:defRPr/>
            </a:pPr>
            <a:endParaRPr lang="de-DE" altLang="de-DE" b="0" dirty="0">
              <a:solidFill>
                <a:srgbClr val="FF0000"/>
              </a:solidFill>
              <a:latin typeface="Arial"/>
            </a:endParaRPr>
          </a:p>
        </p:txBody>
      </p:sp>
      <p:sp>
        <p:nvSpPr>
          <p:cNvPr id="28675" name="Textfeld 3">
            <a:extLst>
              <a:ext uri="{FF2B5EF4-FFF2-40B4-BE49-F238E27FC236}">
                <a16:creationId xmlns:a16="http://schemas.microsoft.com/office/drawing/2014/main" id="{81B02B2A-4D04-DE54-B873-4E2B387F0FB2}"/>
              </a:ext>
            </a:extLst>
          </p:cNvPr>
          <p:cNvSpPr txBox="1">
            <a:spLocks noChangeArrowheads="1"/>
          </p:cNvSpPr>
          <p:nvPr/>
        </p:nvSpPr>
        <p:spPr bwMode="auto">
          <a:xfrm>
            <a:off x="7707893" y="1944204"/>
            <a:ext cx="3726549" cy="2585323"/>
          </a:xfrm>
          <a:prstGeom prst="rect">
            <a:avLst/>
          </a:prstGeom>
          <a:noFill/>
          <a:ln w="38100">
            <a:solidFill>
              <a:srgbClr val="00B050"/>
            </a:solidFill>
            <a:miter lim="800000"/>
            <a:headEnd/>
            <a:tailEnd/>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defRPr/>
            </a:pPr>
            <a:r>
              <a:rPr lang="de-DE" altLang="de-DE" sz="2400" dirty="0">
                <a:solidFill>
                  <a:srgbClr val="00B050"/>
                </a:solidFill>
                <a:latin typeface="Arial"/>
              </a:rPr>
              <a:t>Vibration Response x</a:t>
            </a:r>
            <a:r>
              <a:rPr lang="de-DE" altLang="de-DE" sz="2400" b="0" dirty="0">
                <a:solidFill>
                  <a:srgbClr val="00B050"/>
                </a:solidFill>
                <a:latin typeface="Arial"/>
              </a:rPr>
              <a:t>(t)</a:t>
            </a:r>
          </a:p>
          <a:p>
            <a:pPr eaLnBrk="1" hangingPunct="1">
              <a:spcBef>
                <a:spcPct val="0"/>
              </a:spcBef>
              <a:buNone/>
              <a:defRPr/>
            </a:pPr>
            <a:endParaRPr lang="de-DE" altLang="de-DE" sz="1800" dirty="0">
              <a:solidFill>
                <a:srgbClr val="000000"/>
              </a:solidFill>
              <a:latin typeface="Verdana" panose="020B0604030504040204" pitchFamily="34" charset="0"/>
            </a:endParaRPr>
          </a:p>
          <a:p>
            <a:pPr eaLnBrk="1" hangingPunct="1">
              <a:spcBef>
                <a:spcPct val="0"/>
              </a:spcBef>
              <a:buNone/>
              <a:defRPr/>
            </a:pPr>
            <a:r>
              <a:rPr lang="de-DE" altLang="de-DE" b="0" dirty="0">
                <a:solidFill>
                  <a:srgbClr val="000000"/>
                </a:solidFill>
                <a:latin typeface="Arial"/>
              </a:rPr>
              <a:t>   </a:t>
            </a:r>
            <a:r>
              <a:rPr lang="de-DE" altLang="de-DE" b="0" dirty="0">
                <a:solidFill>
                  <a:srgbClr val="00B050"/>
                </a:solidFill>
                <a:latin typeface="Arial"/>
              </a:rPr>
              <a:t>Mech. </a:t>
            </a:r>
            <a:r>
              <a:rPr lang="de-DE" altLang="de-DE" b="0" dirty="0" err="1">
                <a:solidFill>
                  <a:srgbClr val="00B050"/>
                </a:solidFill>
                <a:latin typeface="Arial"/>
              </a:rPr>
              <a:t>Unbalance</a:t>
            </a:r>
            <a:r>
              <a:rPr lang="de-DE" altLang="de-DE" b="0" dirty="0">
                <a:solidFill>
                  <a:srgbClr val="00B050"/>
                </a:solidFill>
                <a:latin typeface="Arial"/>
              </a:rPr>
              <a:t> Response</a:t>
            </a:r>
          </a:p>
          <a:p>
            <a:pPr eaLnBrk="1" hangingPunct="1">
              <a:spcBef>
                <a:spcPct val="0"/>
              </a:spcBef>
              <a:buNone/>
              <a:defRPr/>
            </a:pPr>
            <a:endParaRPr lang="de-DE" altLang="de-DE" b="0" dirty="0">
              <a:solidFill>
                <a:srgbClr val="000000"/>
              </a:solidFill>
              <a:latin typeface="Arial"/>
            </a:endParaRPr>
          </a:p>
          <a:p>
            <a:pPr eaLnBrk="1" hangingPunct="1">
              <a:spcBef>
                <a:spcPct val="0"/>
              </a:spcBef>
              <a:buNone/>
              <a:defRPr/>
            </a:pPr>
            <a:r>
              <a:rPr lang="de-DE" altLang="de-DE" b="0" dirty="0">
                <a:solidFill>
                  <a:srgbClr val="000000"/>
                </a:solidFill>
                <a:latin typeface="Arial"/>
              </a:rPr>
              <a:t>   </a:t>
            </a:r>
            <a:r>
              <a:rPr lang="de-DE" altLang="de-DE" b="0" dirty="0" err="1">
                <a:solidFill>
                  <a:srgbClr val="00B050"/>
                </a:solidFill>
                <a:latin typeface="Arial"/>
              </a:rPr>
              <a:t>Hydr</a:t>
            </a:r>
            <a:r>
              <a:rPr lang="de-DE" altLang="de-DE" b="0" dirty="0">
                <a:solidFill>
                  <a:srgbClr val="00B050"/>
                </a:solidFill>
                <a:latin typeface="Arial"/>
              </a:rPr>
              <a:t>. </a:t>
            </a:r>
            <a:r>
              <a:rPr lang="de-DE" altLang="de-DE" b="0" dirty="0" err="1">
                <a:solidFill>
                  <a:srgbClr val="00B050"/>
                </a:solidFill>
                <a:latin typeface="Arial"/>
              </a:rPr>
              <a:t>Unbalance</a:t>
            </a:r>
            <a:r>
              <a:rPr lang="de-DE" altLang="de-DE" b="0" dirty="0">
                <a:solidFill>
                  <a:srgbClr val="00B050"/>
                </a:solidFill>
                <a:latin typeface="Arial"/>
              </a:rPr>
              <a:t> Response</a:t>
            </a:r>
          </a:p>
          <a:p>
            <a:pPr eaLnBrk="1" hangingPunct="1">
              <a:spcBef>
                <a:spcPct val="0"/>
              </a:spcBef>
              <a:buNone/>
              <a:defRPr/>
            </a:pPr>
            <a:endParaRPr lang="de-DE" altLang="de-DE" b="0" dirty="0">
              <a:solidFill>
                <a:srgbClr val="00B050"/>
              </a:solidFill>
              <a:latin typeface="Arial"/>
            </a:endParaRPr>
          </a:p>
          <a:p>
            <a:pPr eaLnBrk="1" hangingPunct="1">
              <a:spcBef>
                <a:spcPct val="0"/>
              </a:spcBef>
              <a:buNone/>
              <a:defRPr/>
            </a:pPr>
            <a:r>
              <a:rPr lang="de-DE" altLang="de-DE" b="0" dirty="0">
                <a:solidFill>
                  <a:srgbClr val="00B050"/>
                </a:solidFill>
                <a:latin typeface="Arial"/>
              </a:rPr>
              <a:t>   Fluid Forces </a:t>
            </a:r>
            <a:r>
              <a:rPr lang="de-DE" altLang="de-DE" b="0" dirty="0" err="1">
                <a:solidFill>
                  <a:srgbClr val="00B050"/>
                </a:solidFill>
                <a:latin typeface="Arial"/>
              </a:rPr>
              <a:t>Respose</a:t>
            </a:r>
            <a:endParaRPr lang="de-DE" altLang="de-DE" b="0" dirty="0">
              <a:solidFill>
                <a:srgbClr val="00B050"/>
              </a:solidFill>
              <a:latin typeface="Arial"/>
            </a:endParaRPr>
          </a:p>
          <a:p>
            <a:pPr eaLnBrk="1" hangingPunct="1">
              <a:spcBef>
                <a:spcPct val="0"/>
              </a:spcBef>
              <a:buNone/>
              <a:defRPr/>
            </a:pPr>
            <a:endParaRPr lang="de-DE" altLang="de-DE" b="0" dirty="0">
              <a:solidFill>
                <a:srgbClr val="00B050"/>
              </a:solidFill>
              <a:latin typeface="Arial"/>
              <a:cs typeface="Times New Roman" panose="02020603050405020304" pitchFamily="18" charset="0"/>
            </a:endParaRPr>
          </a:p>
        </p:txBody>
      </p:sp>
      <p:sp>
        <p:nvSpPr>
          <p:cNvPr id="2" name="Pfeil nach rechts 1">
            <a:extLst>
              <a:ext uri="{FF2B5EF4-FFF2-40B4-BE49-F238E27FC236}">
                <a16:creationId xmlns:a16="http://schemas.microsoft.com/office/drawing/2014/main" id="{8D1E180B-4567-FB9B-1EA2-1F17658260F8}"/>
              </a:ext>
            </a:extLst>
          </p:cNvPr>
          <p:cNvSpPr/>
          <p:nvPr/>
        </p:nvSpPr>
        <p:spPr>
          <a:xfrm>
            <a:off x="3973286" y="2824362"/>
            <a:ext cx="680805" cy="3760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a:endParaRPr>
          </a:p>
        </p:txBody>
      </p:sp>
      <p:sp>
        <p:nvSpPr>
          <p:cNvPr id="4" name="Pfeil nach rechts 3">
            <a:extLst>
              <a:ext uri="{FF2B5EF4-FFF2-40B4-BE49-F238E27FC236}">
                <a16:creationId xmlns:a16="http://schemas.microsoft.com/office/drawing/2014/main" id="{F927F920-BCF5-F376-19B1-62D0CCE15488}"/>
              </a:ext>
            </a:extLst>
          </p:cNvPr>
          <p:cNvSpPr/>
          <p:nvPr/>
        </p:nvSpPr>
        <p:spPr>
          <a:xfrm>
            <a:off x="7062199" y="2916011"/>
            <a:ext cx="949325" cy="387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a:endParaRPr>
          </a:p>
        </p:txBody>
      </p:sp>
      <p:sp>
        <p:nvSpPr>
          <p:cNvPr id="5" name="Rechteck 4">
            <a:extLst>
              <a:ext uri="{FF2B5EF4-FFF2-40B4-BE49-F238E27FC236}">
                <a16:creationId xmlns:a16="http://schemas.microsoft.com/office/drawing/2014/main" id="{E451FF48-83DF-85AA-2C7A-C5DB60D3E3A3}"/>
              </a:ext>
            </a:extLst>
          </p:cNvPr>
          <p:cNvSpPr>
            <a:spLocks noRot="1" noChangeAspect="1" noMove="1" noResize="1" noEditPoints="1" noAdjustHandles="1" noChangeArrowheads="1" noChangeShapeType="1" noTextEdit="1"/>
          </p:cNvSpPr>
          <p:nvPr/>
        </p:nvSpPr>
        <p:spPr>
          <a:xfrm>
            <a:off x="2897479" y="4767452"/>
            <a:ext cx="6322565" cy="461665"/>
          </a:xfrm>
          <a:prstGeom prst="rect">
            <a:avLst/>
          </a:prstGeom>
          <a:blipFill>
            <a:blip r:embed="rId3"/>
            <a:stretch>
              <a:fillRect l="-96" t="-9211" r="-579" b="-30263"/>
            </a:stretch>
          </a:blipFill>
        </p:spPr>
        <p:txBody>
          <a:bodyPr/>
          <a:lstStyle/>
          <a:p>
            <a:pPr>
              <a:defRPr/>
            </a:pPr>
            <a:r>
              <a:rPr lang="de-DE">
                <a:noFill/>
              </a:rPr>
              <a:t> </a:t>
            </a:r>
          </a:p>
        </p:txBody>
      </p:sp>
      <p:sp>
        <p:nvSpPr>
          <p:cNvPr id="39945" name="Rechteck 5">
            <a:extLst>
              <a:ext uri="{FF2B5EF4-FFF2-40B4-BE49-F238E27FC236}">
                <a16:creationId xmlns:a16="http://schemas.microsoft.com/office/drawing/2014/main" id="{E2B402D0-8C20-9E0B-2DF3-A42610D8A772}"/>
              </a:ext>
            </a:extLst>
          </p:cNvPr>
          <p:cNvSpPr>
            <a:spLocks noChangeArrowheads="1"/>
          </p:cNvSpPr>
          <p:nvPr/>
        </p:nvSpPr>
        <p:spPr bwMode="auto">
          <a:xfrm>
            <a:off x="1339397" y="5477329"/>
            <a:ext cx="10095045" cy="830997"/>
          </a:xfrm>
          <a:prstGeom prst="rect">
            <a:avLst/>
          </a:prstGeom>
          <a:noFill/>
          <a:ln>
            <a:noFill/>
          </a:ln>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r>
              <a:rPr lang="de-DE" altLang="de-DE" sz="2400" b="0" dirty="0">
                <a:solidFill>
                  <a:srgbClr val="000000"/>
                </a:solidFill>
                <a:latin typeface="Arial"/>
              </a:rPr>
              <a:t>The </a:t>
            </a:r>
            <a:r>
              <a:rPr lang="de-DE" altLang="de-DE" sz="2400" dirty="0" err="1">
                <a:solidFill>
                  <a:srgbClr val="0000FF"/>
                </a:solidFill>
                <a:latin typeface="Arial"/>
              </a:rPr>
              <a:t>Equations</a:t>
            </a:r>
            <a:r>
              <a:rPr lang="de-DE" altLang="de-DE" sz="2400" dirty="0">
                <a:solidFill>
                  <a:srgbClr val="0000FF"/>
                </a:solidFill>
                <a:latin typeface="Arial"/>
              </a:rPr>
              <a:t> </a:t>
            </a:r>
            <a:r>
              <a:rPr lang="de-DE" altLang="de-DE" sz="2400" dirty="0" err="1">
                <a:solidFill>
                  <a:srgbClr val="0000FF"/>
                </a:solidFill>
                <a:latin typeface="Arial"/>
              </a:rPr>
              <a:t>of</a:t>
            </a:r>
            <a:r>
              <a:rPr lang="de-DE" altLang="de-DE" sz="2400" dirty="0">
                <a:solidFill>
                  <a:srgbClr val="0000FF"/>
                </a:solidFill>
                <a:latin typeface="Arial"/>
              </a:rPr>
              <a:t> Motion </a:t>
            </a:r>
            <a:r>
              <a:rPr lang="de-DE" altLang="de-DE" sz="2400" dirty="0" err="1">
                <a:solidFill>
                  <a:srgbClr val="0000FF"/>
                </a:solidFill>
                <a:latin typeface="Arial"/>
              </a:rPr>
              <a:t>of</a:t>
            </a:r>
            <a:r>
              <a:rPr lang="de-DE" altLang="de-DE" sz="2400" dirty="0">
                <a:solidFill>
                  <a:srgbClr val="0000FF"/>
                </a:solidFill>
                <a:latin typeface="Arial"/>
              </a:rPr>
              <a:t> </a:t>
            </a:r>
            <a:r>
              <a:rPr lang="de-DE" altLang="de-DE" sz="2400" dirty="0" err="1">
                <a:solidFill>
                  <a:srgbClr val="0000FF"/>
                </a:solidFill>
                <a:latin typeface="Arial"/>
              </a:rPr>
              <a:t>the</a:t>
            </a:r>
            <a:r>
              <a:rPr lang="de-DE" altLang="de-DE" sz="2400" dirty="0">
                <a:solidFill>
                  <a:srgbClr val="0000FF"/>
                </a:solidFill>
                <a:latin typeface="Arial"/>
              </a:rPr>
              <a:t> Pump </a:t>
            </a:r>
            <a:r>
              <a:rPr lang="de-DE" altLang="de-DE" sz="2400" b="0" dirty="0" err="1">
                <a:solidFill>
                  <a:srgbClr val="000000"/>
                </a:solidFill>
                <a:latin typeface="Arial"/>
              </a:rPr>
              <a:t>contain</a:t>
            </a:r>
            <a:r>
              <a:rPr lang="de-DE" altLang="de-DE" sz="2400" b="0" dirty="0">
                <a:solidFill>
                  <a:srgbClr val="000000"/>
                </a:solidFill>
                <a:latin typeface="Arial"/>
              </a:rPr>
              <a:t> </a:t>
            </a:r>
            <a:r>
              <a:rPr lang="de-DE" altLang="de-DE" sz="2400" b="0" dirty="0" err="1">
                <a:solidFill>
                  <a:srgbClr val="000000"/>
                </a:solidFill>
                <a:latin typeface="Arial"/>
              </a:rPr>
              <a:t>the</a:t>
            </a:r>
            <a:r>
              <a:rPr lang="de-DE" altLang="de-DE" sz="2400" b="0" dirty="0">
                <a:solidFill>
                  <a:srgbClr val="000000"/>
                </a:solidFill>
                <a:latin typeface="Arial"/>
              </a:rPr>
              <a:t> </a:t>
            </a:r>
            <a:r>
              <a:rPr lang="de-DE" altLang="de-DE" sz="2400" b="0" dirty="0" err="1">
                <a:solidFill>
                  <a:srgbClr val="000000"/>
                </a:solidFill>
                <a:latin typeface="Arial"/>
              </a:rPr>
              <a:t>stiffness</a:t>
            </a:r>
            <a:r>
              <a:rPr lang="de-DE" altLang="de-DE" sz="2400" b="0" dirty="0">
                <a:solidFill>
                  <a:srgbClr val="000000"/>
                </a:solidFill>
                <a:latin typeface="Arial"/>
              </a:rPr>
              <a:t> &amp; </a:t>
            </a:r>
            <a:r>
              <a:rPr lang="de-DE" altLang="de-DE" sz="2400" b="0" dirty="0" err="1">
                <a:solidFill>
                  <a:srgbClr val="000000"/>
                </a:solidFill>
                <a:latin typeface="Arial"/>
              </a:rPr>
              <a:t>damping</a:t>
            </a:r>
            <a:r>
              <a:rPr lang="de-DE" altLang="de-DE" sz="2400" b="0" dirty="0">
                <a:solidFill>
                  <a:srgbClr val="000000"/>
                </a:solidFill>
                <a:latin typeface="Arial"/>
              </a:rPr>
              <a:t> &amp; </a:t>
            </a:r>
            <a:r>
              <a:rPr lang="de-DE" altLang="de-DE" sz="2400" b="0" dirty="0" err="1">
                <a:solidFill>
                  <a:srgbClr val="000000"/>
                </a:solidFill>
                <a:latin typeface="Arial"/>
              </a:rPr>
              <a:t>mass</a:t>
            </a:r>
            <a:r>
              <a:rPr lang="de-DE" altLang="de-DE" sz="2400" b="0" dirty="0">
                <a:solidFill>
                  <a:srgbClr val="000000"/>
                </a:solidFill>
                <a:latin typeface="Arial"/>
              </a:rPr>
              <a:t> </a:t>
            </a:r>
            <a:r>
              <a:rPr lang="de-DE" altLang="de-DE" sz="2400" b="0" dirty="0" err="1">
                <a:solidFill>
                  <a:srgbClr val="000000"/>
                </a:solidFill>
                <a:latin typeface="Arial"/>
              </a:rPr>
              <a:t>data</a:t>
            </a:r>
            <a:r>
              <a:rPr lang="de-DE" altLang="de-DE" sz="2400" b="0" dirty="0">
                <a:solidFill>
                  <a:srgbClr val="000000"/>
                </a:solidFill>
                <a:latin typeface="Arial"/>
              </a:rPr>
              <a:t> </a:t>
            </a:r>
            <a:r>
              <a:rPr lang="de-DE" altLang="de-DE" sz="2400" b="0" dirty="0" err="1">
                <a:solidFill>
                  <a:srgbClr val="000000"/>
                </a:solidFill>
                <a:latin typeface="Arial"/>
              </a:rPr>
              <a:t>of</a:t>
            </a:r>
            <a:r>
              <a:rPr lang="de-DE" altLang="de-DE" sz="2400" b="0" dirty="0">
                <a:solidFill>
                  <a:srgbClr val="000000"/>
                </a:solidFill>
                <a:latin typeface="Arial"/>
              </a:rPr>
              <a:t> </a:t>
            </a:r>
            <a:r>
              <a:rPr lang="de-DE" altLang="de-DE" sz="2400" b="0" dirty="0" err="1">
                <a:solidFill>
                  <a:srgbClr val="000000"/>
                </a:solidFill>
                <a:latin typeface="Arial"/>
              </a:rPr>
              <a:t>the</a:t>
            </a:r>
            <a:r>
              <a:rPr lang="de-DE" altLang="de-DE" sz="2400" b="0" dirty="0">
                <a:solidFill>
                  <a:srgbClr val="000000"/>
                </a:solidFill>
                <a:latin typeface="Arial"/>
              </a:rPr>
              <a:t> </a:t>
            </a:r>
            <a:r>
              <a:rPr lang="de-DE" altLang="de-DE" sz="2400" b="0" dirty="0" err="1">
                <a:solidFill>
                  <a:srgbClr val="000000"/>
                </a:solidFill>
                <a:latin typeface="Arial"/>
              </a:rPr>
              <a:t>Shaft</a:t>
            </a:r>
            <a:r>
              <a:rPr lang="de-DE" altLang="de-DE" sz="2400" b="0" dirty="0">
                <a:solidFill>
                  <a:srgbClr val="000000"/>
                </a:solidFill>
                <a:latin typeface="Arial"/>
              </a:rPr>
              <a:t>, Impeller, </a:t>
            </a:r>
            <a:r>
              <a:rPr lang="de-DE" altLang="de-DE" sz="2400" b="0" dirty="0" err="1">
                <a:solidFill>
                  <a:srgbClr val="000000"/>
                </a:solidFill>
                <a:latin typeface="Arial"/>
              </a:rPr>
              <a:t>Bearings</a:t>
            </a:r>
            <a:r>
              <a:rPr lang="de-DE" altLang="de-DE" sz="2400" b="0" dirty="0">
                <a:solidFill>
                  <a:srgbClr val="000000"/>
                </a:solidFill>
                <a:latin typeface="Arial"/>
              </a:rPr>
              <a:t> and Seals. </a:t>
            </a:r>
            <a:endParaRPr lang="de-DE" altLang="de-DE" sz="2200" dirty="0">
              <a:solidFill>
                <a:srgbClr val="000000"/>
              </a:solidFill>
              <a:latin typeface="Arial"/>
            </a:endParaRPr>
          </a:p>
        </p:txBody>
      </p:sp>
      <p:sp>
        <p:nvSpPr>
          <p:cNvPr id="6" name="Rechteck 5">
            <a:extLst>
              <a:ext uri="{FF2B5EF4-FFF2-40B4-BE49-F238E27FC236}">
                <a16:creationId xmlns:a16="http://schemas.microsoft.com/office/drawing/2014/main" id="{5A442F4C-CCF6-1C6C-18C0-4C958B3BB1FE}"/>
              </a:ext>
            </a:extLst>
          </p:cNvPr>
          <p:cNvSpPr/>
          <p:nvPr/>
        </p:nvSpPr>
        <p:spPr>
          <a:xfrm>
            <a:off x="6929438" y="4866869"/>
            <a:ext cx="313191" cy="236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a:t>
            </a:r>
          </a:p>
        </p:txBody>
      </p:sp>
      <p:sp>
        <p:nvSpPr>
          <p:cNvPr id="7" name="Textfeld 6">
            <a:extLst>
              <a:ext uri="{FF2B5EF4-FFF2-40B4-BE49-F238E27FC236}">
                <a16:creationId xmlns:a16="http://schemas.microsoft.com/office/drawing/2014/main" id="{97323FB3-1717-FB1B-51F8-19DB1EBFCF33}"/>
              </a:ext>
            </a:extLst>
          </p:cNvPr>
          <p:cNvSpPr txBox="1"/>
          <p:nvPr/>
        </p:nvSpPr>
        <p:spPr>
          <a:xfrm>
            <a:off x="6884812" y="4782054"/>
            <a:ext cx="510076" cy="461665"/>
          </a:xfrm>
          <a:prstGeom prst="rect">
            <a:avLst/>
          </a:prstGeom>
          <a:noFill/>
        </p:spPr>
        <p:txBody>
          <a:bodyPr wrap="none" rtlCol="0">
            <a:spAutoFit/>
          </a:bodyPr>
          <a:lstStyle/>
          <a:p>
            <a:r>
              <a:rPr lang="de-DE" sz="2400" dirty="0">
                <a:solidFill>
                  <a:srgbClr val="0000FF"/>
                </a:solidFill>
                <a:latin typeface="+mn-lt"/>
              </a:rPr>
              <a:t>K</a:t>
            </a:r>
            <a:r>
              <a:rPr lang="de-DE" sz="2400" b="0" dirty="0">
                <a:solidFill>
                  <a:srgbClr val="0000FF"/>
                </a:solidFill>
                <a:latin typeface="+mn-lt"/>
              </a:rPr>
              <a:t>(</a:t>
            </a:r>
          </a:p>
        </p:txBody>
      </p:sp>
      <p:sp>
        <p:nvSpPr>
          <p:cNvPr id="8" name="Textfeld 7">
            <a:extLst>
              <a:ext uri="{FF2B5EF4-FFF2-40B4-BE49-F238E27FC236}">
                <a16:creationId xmlns:a16="http://schemas.microsoft.com/office/drawing/2014/main" id="{B5200422-62AA-418E-CE23-3422880CEB05}"/>
              </a:ext>
            </a:extLst>
          </p:cNvPr>
          <p:cNvSpPr txBox="1"/>
          <p:nvPr/>
        </p:nvSpPr>
        <p:spPr>
          <a:xfrm>
            <a:off x="1213533" y="339629"/>
            <a:ext cx="9300481" cy="830997"/>
          </a:xfrm>
          <a:prstGeom prst="rect">
            <a:avLst/>
          </a:prstGeom>
          <a:noFill/>
        </p:spPr>
        <p:txBody>
          <a:bodyPr wrap="square">
            <a:spAutoFit/>
          </a:bodyPr>
          <a:lstStyle/>
          <a:p>
            <a:pPr>
              <a:defRPr/>
            </a:pPr>
            <a:r>
              <a:rPr lang="de-DE" sz="2400" dirty="0">
                <a:solidFill>
                  <a:srgbClr val="0000FF"/>
                </a:solidFill>
                <a:latin typeface="Arial"/>
              </a:rPr>
              <a:t>Modelling </a:t>
            </a:r>
            <a:r>
              <a:rPr lang="de-DE" sz="2400" dirty="0" err="1">
                <a:solidFill>
                  <a:srgbClr val="0000FF"/>
                </a:solidFill>
                <a:latin typeface="Arial"/>
              </a:rPr>
              <a:t>of</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Horizontal </a:t>
            </a:r>
            <a:r>
              <a:rPr lang="de-DE" sz="2400" dirty="0" err="1">
                <a:solidFill>
                  <a:srgbClr val="0000FF"/>
                </a:solidFill>
                <a:latin typeface="Arial"/>
              </a:rPr>
              <a:t>Feedwater</a:t>
            </a:r>
            <a:r>
              <a:rPr lang="de-DE" sz="2400" dirty="0">
                <a:solidFill>
                  <a:srgbClr val="0000FF"/>
                </a:solidFill>
                <a:latin typeface="Arial"/>
              </a:rPr>
              <a:t> Pump </a:t>
            </a:r>
            <a:r>
              <a:rPr lang="de-DE" sz="2400" dirty="0" err="1">
                <a:solidFill>
                  <a:srgbClr val="0000FF"/>
                </a:solidFill>
                <a:latin typeface="Arial"/>
              </a:rPr>
              <a:t>with</a:t>
            </a:r>
            <a:r>
              <a:rPr lang="de-DE" sz="2400" dirty="0">
                <a:solidFill>
                  <a:srgbClr val="0000FF"/>
                </a:solidFill>
                <a:latin typeface="Arial"/>
              </a:rPr>
              <a:t> Interactions</a:t>
            </a:r>
          </a:p>
          <a:p>
            <a:pPr>
              <a:defRPr/>
            </a:pPr>
            <a:r>
              <a:rPr lang="de-DE" sz="2400" b="0" dirty="0">
                <a:latin typeface="Arial"/>
              </a:rPr>
              <a:t>Input Output Relations –</a:t>
            </a:r>
            <a:r>
              <a:rPr lang="de-DE" sz="2400" b="0" dirty="0">
                <a:solidFill>
                  <a:srgbClr val="0000FF"/>
                </a:solidFill>
                <a:latin typeface="Arial"/>
              </a:rPr>
              <a:t> </a:t>
            </a:r>
            <a:r>
              <a:rPr lang="de-DE" sz="2400" dirty="0">
                <a:solidFill>
                  <a:srgbClr val="0000FF"/>
                </a:solidFill>
                <a:latin typeface="Arial"/>
              </a:rPr>
              <a:t>Linear</a:t>
            </a:r>
            <a:r>
              <a:rPr lang="de-DE" sz="2400" b="0" dirty="0">
                <a:solidFill>
                  <a:srgbClr val="0000FF"/>
                </a:solidFill>
                <a:latin typeface="Arial"/>
              </a:rPr>
              <a:t> </a:t>
            </a:r>
            <a:r>
              <a:rPr lang="de-DE" sz="2400" b="0" dirty="0" err="1">
                <a:latin typeface="Arial"/>
              </a:rPr>
              <a:t>Equations</a:t>
            </a:r>
            <a:r>
              <a:rPr lang="de-DE" sz="2400" b="0" dirty="0">
                <a:latin typeface="Arial"/>
              </a:rPr>
              <a:t> </a:t>
            </a:r>
            <a:r>
              <a:rPr lang="de-DE" sz="2400" b="0" dirty="0" err="1">
                <a:latin typeface="Arial"/>
              </a:rPr>
              <a:t>of</a:t>
            </a:r>
            <a:r>
              <a:rPr lang="de-DE" sz="2400" b="0" dirty="0">
                <a:latin typeface="Arial"/>
              </a:rPr>
              <a:t> Motion</a:t>
            </a:r>
            <a:r>
              <a:rPr lang="de-DE" sz="2400" dirty="0">
                <a:latin typeface="Arial"/>
              </a:rPr>
              <a:t> </a:t>
            </a:r>
          </a:p>
        </p:txBody>
      </p:sp>
      <p:pic>
        <p:nvPicPr>
          <p:cNvPr id="3" name="Grafik 2">
            <a:extLst>
              <a:ext uri="{FF2B5EF4-FFF2-40B4-BE49-F238E27FC236}">
                <a16:creationId xmlns:a16="http://schemas.microsoft.com/office/drawing/2014/main" id="{C41BE944-8FAB-A7D3-5B8F-CD42CA011CB1}"/>
              </a:ext>
            </a:extLst>
          </p:cNvPr>
          <p:cNvPicPr>
            <a:picLocks noChangeAspect="1"/>
          </p:cNvPicPr>
          <p:nvPr/>
        </p:nvPicPr>
        <p:blipFill>
          <a:blip r:embed="rId4"/>
          <a:stretch>
            <a:fillRect/>
          </a:stretch>
        </p:blipFill>
        <p:spPr>
          <a:xfrm>
            <a:off x="4654092" y="1924926"/>
            <a:ext cx="2588537" cy="24258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54F4F653-5D75-3A0C-B358-0AC8A0081DB1}"/>
              </a:ext>
            </a:extLst>
          </p:cNvPr>
          <p:cNvSpPr txBox="1">
            <a:spLocks noChangeArrowheads="1"/>
          </p:cNvSpPr>
          <p:nvPr/>
        </p:nvSpPr>
        <p:spPr bwMode="auto">
          <a:xfrm>
            <a:off x="859294" y="121980"/>
            <a:ext cx="9669914" cy="830997"/>
          </a:xfrm>
          <a:prstGeom prst="rect">
            <a:avLst/>
          </a:prstGeom>
          <a:noFill/>
          <a:ln>
            <a:noFill/>
          </a:ln>
          <a:effectLst/>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Modelling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Pump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Interactions</a:t>
            </a:r>
            <a:br>
              <a:rPr kumimoji="0" lang="de-DE" altLang="de-DE" sz="2400" b="0" i="0" u="none" strike="noStrike" kern="1200" cap="none" spc="0" normalizeH="0" baseline="0" noProof="0" dirty="0">
                <a:ln>
                  <a:noFill/>
                </a:ln>
                <a:solidFill>
                  <a:srgbClr val="000000"/>
                </a:solidFill>
                <a:effectLst/>
                <a:uLnTx/>
                <a:uFillTx/>
                <a:latin typeface="Arial"/>
                <a:ea typeface="+mn-ea"/>
                <a:cs typeface="+mn-cs"/>
              </a:rPr>
            </a:b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Coefficients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effectLst/>
                <a:uLnTx/>
                <a:uFillTx/>
                <a:latin typeface="Arial"/>
                <a:ea typeface="+mn-ea"/>
                <a:cs typeface="+mn-cs"/>
              </a:rPr>
              <a:t>Fluid Film </a:t>
            </a:r>
            <a:r>
              <a:rPr kumimoji="0" lang="de-DE" altLang="de-DE" sz="2400" b="0" i="0" u="none" strike="noStrike" kern="1200" cap="none" spc="0" normalizeH="0" baseline="0" noProof="0" dirty="0" err="1">
                <a:ln>
                  <a:noFill/>
                </a:ln>
                <a:effectLst/>
                <a:uLnTx/>
                <a:uFillTx/>
                <a:latin typeface="Arial"/>
                <a:ea typeface="+mn-ea"/>
                <a:cs typeface="+mn-cs"/>
              </a:rPr>
              <a:t>Bearings</a:t>
            </a:r>
            <a:r>
              <a:rPr kumimoji="0" lang="de-DE" altLang="de-DE" sz="2400" b="0" i="0" u="none" strike="noStrike" kern="1200" cap="none" spc="0" normalizeH="0" baseline="0" noProof="0" dirty="0">
                <a:ln>
                  <a:noFill/>
                </a:ln>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and Seals </a:t>
            </a: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1747" name="Text Box 4">
            <a:extLst>
              <a:ext uri="{FF2B5EF4-FFF2-40B4-BE49-F238E27FC236}">
                <a16:creationId xmlns:a16="http://schemas.microsoft.com/office/drawing/2014/main" id="{1B7CF405-774B-09D8-E47C-93CB359EBED8}"/>
              </a:ext>
            </a:extLst>
          </p:cNvPr>
          <p:cNvSpPr txBox="1">
            <a:spLocks noChangeArrowheads="1"/>
          </p:cNvSpPr>
          <p:nvPr/>
        </p:nvSpPr>
        <p:spPr bwMode="auto">
          <a:xfrm>
            <a:off x="1126536" y="1243694"/>
            <a:ext cx="9278029" cy="5262979"/>
          </a:xfrm>
          <a:prstGeom prst="rect">
            <a:avLst/>
          </a:prstGeom>
          <a:noFill/>
          <a:ln>
            <a:noFill/>
          </a:ln>
          <a:effectLst/>
        </p:spPr>
        <p:txBody>
          <a:bodyPr wrap="square">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a:ea typeface="+mn-ea"/>
                <a:cs typeface="+mn-cs"/>
              </a:rPr>
              <a:t>The Forces of </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Fluid Film Bearings </a:t>
            </a:r>
            <a:r>
              <a:rPr kumimoji="0" lang="en-GB" alt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Seals</a:t>
            </a:r>
            <a:r>
              <a:rPr kumimoji="0" lang="en-GB" altLang="de-DE" sz="2400" b="0" i="0" u="none" strike="noStrike" kern="1200" cap="none" spc="0" normalizeH="0" baseline="0" noProof="0" dirty="0">
                <a:ln>
                  <a:noFill/>
                </a:ln>
                <a:solidFill>
                  <a:srgbClr val="000000"/>
                </a:solidFill>
                <a:effectLst/>
                <a:uLnTx/>
                <a:uFillTx/>
                <a:latin typeface="Arial"/>
                <a:ea typeface="+mn-ea"/>
                <a:cs typeface="+mn-cs"/>
              </a:rPr>
              <a:t> can be presented by </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stiffness and damping coefficients </a:t>
            </a:r>
            <a:r>
              <a:rPr kumimoji="0" lang="en-GB" altLang="de-DE" sz="2400" u="none" strike="noStrike" kern="1200" cap="none" spc="0" normalizeH="0" baseline="0" noProof="0" dirty="0" err="1">
                <a:ln>
                  <a:noFill/>
                </a:ln>
                <a:solidFill>
                  <a:srgbClr val="0000FF"/>
                </a:solidFill>
                <a:effectLst/>
                <a:uLnTx/>
                <a:uFillTx/>
                <a:latin typeface="Arial"/>
                <a:ea typeface="+mn-ea"/>
                <a:cs typeface="+mn-cs"/>
              </a:rPr>
              <a:t>k</a:t>
            </a:r>
            <a:r>
              <a:rPr kumimoji="0" lang="en-GB" altLang="de-DE" sz="2400" u="none" strike="noStrike" kern="1200" cap="none" spc="0" normalizeH="0" baseline="-25000" noProof="0" dirty="0" err="1">
                <a:ln>
                  <a:noFill/>
                </a:ln>
                <a:solidFill>
                  <a:srgbClr val="0000FF"/>
                </a:solidFill>
                <a:effectLst/>
                <a:uLnTx/>
                <a:uFillTx/>
                <a:latin typeface="Arial"/>
                <a:ea typeface="+mn-ea"/>
                <a:cs typeface="+mn-cs"/>
              </a:rPr>
              <a:t>ij</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n-GB" altLang="de-DE" sz="2400" b="0" i="0" u="none" strike="noStrike" kern="1200" cap="none" spc="0" normalizeH="0" baseline="0" noProof="0" dirty="0">
                <a:ln>
                  <a:noFill/>
                </a:ln>
                <a:solidFill>
                  <a:srgbClr val="0000FF"/>
                </a:solidFill>
                <a:effectLst/>
                <a:uLnTx/>
                <a:uFillTx/>
                <a:latin typeface="Arial"/>
                <a:ea typeface="+mn-ea"/>
                <a:cs typeface="+mn-cs"/>
              </a:rPr>
              <a:t>and</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 </a:t>
            </a:r>
            <a:r>
              <a:rPr lang="en-GB" altLang="de-DE" sz="2400" dirty="0">
                <a:solidFill>
                  <a:srgbClr val="0000FF"/>
                </a:solidFill>
                <a:latin typeface="Arial"/>
              </a:rPr>
              <a:t>d</a:t>
            </a:r>
            <a:r>
              <a:rPr kumimoji="0" lang="en-GB" altLang="de-DE" sz="2400" u="none" strike="noStrike" kern="1200" cap="none" spc="0" normalizeH="0" baseline="-25000" noProof="0" dirty="0" err="1">
                <a:ln>
                  <a:noFill/>
                </a:ln>
                <a:solidFill>
                  <a:srgbClr val="0000FF"/>
                </a:solidFill>
                <a:effectLst/>
                <a:uLnTx/>
                <a:uFillTx/>
                <a:latin typeface="Arial"/>
                <a:ea typeface="+mn-ea"/>
                <a:cs typeface="+mn-cs"/>
              </a:rPr>
              <a:t>ij</a:t>
            </a:r>
            <a:r>
              <a:rPr kumimoji="0" lang="en-GB" altLang="de-DE" sz="2400" i="0" u="none" strike="noStrike" kern="1200" cap="none" spc="0" normalizeH="0" baseline="0" noProof="0" dirty="0">
                <a:ln>
                  <a:noFill/>
                </a:ln>
                <a:solidFill>
                  <a:srgbClr val="0000FF"/>
                </a:solidFill>
                <a:effectLst/>
                <a:uLnTx/>
                <a:uFillTx/>
                <a:latin typeface="Arial"/>
                <a:ea typeface="+mn-ea"/>
                <a:cs typeface="+mn-cs"/>
              </a:rPr>
              <a:t> </a:t>
            </a:r>
            <a:r>
              <a:rPr lang="en-GB" altLang="de-DE" sz="2400" b="0" dirty="0">
                <a:solidFill>
                  <a:srgbClr val="000000"/>
                </a:solidFill>
                <a:latin typeface="Arial"/>
              </a:rPr>
              <a:t>in linear form: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lang="en-GB" altLang="de-DE" sz="2400" b="0" dirty="0">
              <a:solidFill>
                <a:srgbClr val="000000"/>
              </a:solidFill>
              <a:latin typeface="Arial"/>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lang="en-GB" altLang="de-DE" sz="2400" b="0" dirty="0">
              <a:solidFill>
                <a:srgbClr val="000000"/>
              </a:solidFill>
              <a:latin typeface="Arial"/>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GB" altLang="de-DE" sz="2400" b="0" dirty="0">
                <a:solidFill>
                  <a:srgbClr val="000000"/>
                </a:solidFill>
                <a:latin typeface="Arial"/>
              </a:rPr>
              <a:t>They depend on the </a:t>
            </a:r>
            <a:r>
              <a:rPr lang="en-GB" altLang="de-DE" sz="2400" dirty="0">
                <a:solidFill>
                  <a:srgbClr val="0000FF"/>
                </a:solidFill>
                <a:latin typeface="Arial"/>
              </a:rPr>
              <a:t>geometry </a:t>
            </a:r>
            <a:r>
              <a:rPr lang="en-GB" altLang="de-DE" sz="2400" b="0" dirty="0">
                <a:solidFill>
                  <a:srgbClr val="000000"/>
                </a:solidFill>
                <a:latin typeface="Arial"/>
              </a:rPr>
              <a:t>(diameter, width, clearance) of the Bearings and Seals, on the </a:t>
            </a:r>
            <a:r>
              <a:rPr lang="en-GB" altLang="de-DE" sz="2400" dirty="0">
                <a:solidFill>
                  <a:srgbClr val="0000FF"/>
                </a:solidFill>
                <a:latin typeface="Arial"/>
              </a:rPr>
              <a:t>physical fluid data </a:t>
            </a:r>
            <a:r>
              <a:rPr lang="en-GB" altLang="de-DE" sz="2400" b="0" dirty="0">
                <a:solidFill>
                  <a:srgbClr val="000000"/>
                </a:solidFill>
                <a:latin typeface="Arial"/>
              </a:rPr>
              <a:t>(density, viscosity, temperature) and on the </a:t>
            </a:r>
            <a:r>
              <a:rPr lang="en-GB" altLang="de-DE" sz="2400" dirty="0">
                <a:solidFill>
                  <a:srgbClr val="0000FF"/>
                </a:solidFill>
                <a:latin typeface="Arial"/>
              </a:rPr>
              <a:t>operating conditions </a:t>
            </a:r>
            <a:r>
              <a:rPr lang="en-GB" altLang="de-DE" sz="2400" b="0" dirty="0">
                <a:solidFill>
                  <a:srgbClr val="000000"/>
                </a:solidFill>
                <a:latin typeface="Arial"/>
              </a:rPr>
              <a:t>(rotational speed, pressure, temperature, ..).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GB" altLang="de-DE" sz="2400" b="0" dirty="0">
                <a:solidFill>
                  <a:srgbClr val="0000FF"/>
                </a:solidFill>
                <a:latin typeface="Arial"/>
              </a:rPr>
              <a:t>z, y  </a:t>
            </a:r>
            <a:r>
              <a:rPr lang="en-GB" altLang="de-DE" sz="2400" b="0" dirty="0">
                <a:solidFill>
                  <a:srgbClr val="000000"/>
                </a:solidFill>
                <a:latin typeface="Arial"/>
              </a:rPr>
              <a:t>are the coordinates in horizontal and vertical directions</a:t>
            </a:r>
            <a:r>
              <a:rPr lang="en-GB" altLang="de-DE" sz="1800" b="0" dirty="0">
                <a:solidFill>
                  <a:srgbClr val="003399"/>
                </a:solidFill>
                <a:latin typeface="Verdana" pitchFamily="34" charset="0"/>
              </a:rPr>
              <a:t>.</a:t>
            </a:r>
            <a:endParaRPr kumimoji="0" lang="en-GB" altLang="de-DE" sz="2400" b="0" i="0" u="none" strike="noStrike" kern="1200" cap="none" spc="0" normalizeH="0" baseline="0" noProof="0" dirty="0">
              <a:ln>
                <a:noFill/>
              </a:ln>
              <a:solidFill>
                <a:srgbClr val="003399"/>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D7F0322C-23E9-73DB-2B06-799950AA9B49}"/>
                  </a:ext>
                </a:extLst>
              </p:cNvPr>
              <p:cNvSpPr/>
              <p:nvPr/>
            </p:nvSpPr>
            <p:spPr>
              <a:xfrm>
                <a:off x="1885157" y="2418135"/>
                <a:ext cx="7618188" cy="1814285"/>
              </a:xfrm>
              <a:prstGeom prst="rect">
                <a:avLst/>
              </a:prstGeom>
              <a:solidFill>
                <a:srgbClr val="FDCA00"/>
              </a:solidFill>
              <a:ln w="25400" cap="flat" cmpd="sng" algn="ctr">
                <a:solidFill>
                  <a:srgbClr val="FDCA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400" b="0" i="1" u="none" strike="noStrike" kern="0" cap="none" spc="0" normalizeH="0" baseline="0" noProof="0" dirty="0">
                  <a:ln>
                    <a:noFill/>
                  </a:ln>
                  <a:solidFill>
                    <a:srgbClr val="000000"/>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F</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m:t>
                          </m:r>
                        </m:sub>
                      </m:sSub>
                      <m:d>
                        <m:d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d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t</m:t>
                          </m:r>
                        </m:e>
                      </m:d>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k</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zz</m:t>
                          </m:r>
                        </m:sub>
                      </m:s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m:t>
                      </m:r>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k</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zy</m:t>
                          </m:r>
                        </m:sub>
                      </m:s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m:t>
                      </m:r>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d</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zz</m:t>
                          </m:r>
                        </m:sub>
                      </m:sSub>
                      <m:acc>
                        <m:accPr>
                          <m:chr m:val="̇"/>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acc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m:t>
                          </m:r>
                        </m:e>
                      </m:acc>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d</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zy</m:t>
                          </m:r>
                        </m:sub>
                      </m:sSub>
                      <m:acc>
                        <m:accPr>
                          <m:chr m:val="̇"/>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acc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m:t>
                          </m:r>
                        </m:e>
                      </m:acc>
                    </m:oMath>
                  </m:oMathPara>
                </a14:m>
                <a:endParaRPr kumimoji="0" lang="de-DE" sz="2800" b="0" u="none" strike="noStrike" kern="0" cap="none" spc="0" normalizeH="0" baseline="0" noProof="0" dirty="0">
                  <a:ln>
                    <a:noFill/>
                  </a:ln>
                  <a:solidFill>
                    <a:srgbClr val="0000FF"/>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u="none" strike="noStrike" kern="0" cap="none" spc="0" normalizeH="0" baseline="0" noProof="0" dirty="0">
                  <a:ln>
                    <a:noFill/>
                  </a:ln>
                  <a:solidFill>
                    <a:srgbClr val="0000FF"/>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F</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m:t>
                          </m:r>
                        </m:sub>
                      </m:sSub>
                      <m:d>
                        <m:d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d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t</m:t>
                          </m:r>
                        </m:e>
                      </m:d>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k</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yz</m:t>
                          </m:r>
                        </m:sub>
                      </m:s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m:t>
                      </m:r>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k</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yy</m:t>
                          </m:r>
                        </m:sub>
                      </m:s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m:t>
                      </m:r>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d</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yz</m:t>
                          </m:r>
                        </m:sub>
                      </m:sSub>
                      <m:acc>
                        <m:accPr>
                          <m:chr m:val="̇"/>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acc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z</m:t>
                          </m:r>
                        </m:e>
                      </m:acc>
                      <m: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m:t>
                      </m:r>
                      <m:sSub>
                        <m:sSubPr>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sSub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d</m:t>
                          </m:r>
                        </m:e>
                        <m:sub>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yy</m:t>
                          </m:r>
                        </m:sub>
                      </m:sSub>
                      <m:acc>
                        <m:accPr>
                          <m:chr m:val="̇"/>
                          <m:ctrlPr>
                            <a:rPr kumimoji="0" lang="de-DE" sz="2800" b="0" i="1"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ctrlPr>
                        </m:accPr>
                        <m:e>
                          <m:r>
                            <m:rPr>
                              <m:sty m:val="p"/>
                            </m:rPr>
                            <a:rPr kumimoji="0" lang="de-DE" sz="2800" b="0" i="0" u="none" strike="noStrike" kern="0" cap="none" spc="0" normalizeH="0" baseline="0" noProof="0" smtClean="0">
                              <a:ln>
                                <a:noFill/>
                              </a:ln>
                              <a:solidFill>
                                <a:srgbClr val="0000FF"/>
                              </a:solidFill>
                              <a:effectLst/>
                              <a:uLnTx/>
                              <a:uFillTx/>
                              <a:latin typeface="Cambria Math" panose="02040503050406030204" pitchFamily="18" charset="0"/>
                              <a:ea typeface="+mn-ea"/>
                              <a:cs typeface="+mn-cs"/>
                            </a:rPr>
                            <m:t>y</m:t>
                          </m:r>
                        </m:e>
                      </m:acc>
                    </m:oMath>
                  </m:oMathPara>
                </a14:m>
                <a:endParaRPr kumimoji="0" lang="de-DE" sz="2800" b="0" u="none" strike="noStrike" kern="0" cap="none" spc="0" normalizeH="0" baseline="0" noProof="0" dirty="0">
                  <a:ln>
                    <a:noFill/>
                  </a:ln>
                  <a:solidFill>
                    <a:srgbClr val="0000FF"/>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Choice>
        <mc:Fallback xmlns="">
          <p:sp>
            <p:nvSpPr>
              <p:cNvPr id="2" name="Rechteck 1">
                <a:extLst>
                  <a:ext uri="{FF2B5EF4-FFF2-40B4-BE49-F238E27FC236}">
                    <a16:creationId xmlns:a16="http://schemas.microsoft.com/office/drawing/2014/main" id="{D7F0322C-23E9-73DB-2B06-799950AA9B49}"/>
                  </a:ext>
                </a:extLst>
              </p:cNvPr>
              <p:cNvSpPr>
                <a:spLocks noRot="1" noChangeAspect="1" noMove="1" noResize="1" noEditPoints="1" noAdjustHandles="1" noChangeArrowheads="1" noChangeShapeType="1" noTextEdit="1"/>
              </p:cNvSpPr>
              <p:nvPr/>
            </p:nvSpPr>
            <p:spPr>
              <a:xfrm>
                <a:off x="1885157" y="2418135"/>
                <a:ext cx="7618188" cy="1814285"/>
              </a:xfrm>
              <a:prstGeom prst="rect">
                <a:avLst/>
              </a:prstGeom>
              <a:blipFill>
                <a:blip r:embed="rId3"/>
                <a:stretch>
                  <a:fillRect/>
                </a:stretch>
              </a:blipFill>
              <a:ln w="25400" cap="flat" cmpd="sng" algn="ctr">
                <a:solidFill>
                  <a:srgbClr val="FDCA00">
                    <a:shade val="50000"/>
                  </a:srgbClr>
                </a:solidFill>
                <a:prstDash val="solid"/>
              </a:ln>
              <a:effectLst/>
            </p:spPr>
            <p:txBody>
              <a:bodyPr/>
              <a:lstStyle/>
              <a:p>
                <a:r>
                  <a:rPr lang="de-DE">
                    <a:noFill/>
                  </a:rPr>
                  <a:t> </a:t>
                </a:r>
              </a:p>
            </p:txBody>
          </p:sp>
        </mc:Fallback>
      </mc:AlternateContent>
    </p:spTree>
    <p:extLst>
      <p:ext uri="{BB962C8B-B14F-4D97-AF65-F5344CB8AC3E}">
        <p14:creationId xmlns:p14="http://schemas.microsoft.com/office/powerpoint/2010/main" val="184183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a:extLst>
              <a:ext uri="{FF2B5EF4-FFF2-40B4-BE49-F238E27FC236}">
                <a16:creationId xmlns:a16="http://schemas.microsoft.com/office/drawing/2014/main" id="{1B7CF405-774B-09D8-E47C-93CB359EBED8}"/>
              </a:ext>
            </a:extLst>
          </p:cNvPr>
          <p:cNvSpPr txBox="1">
            <a:spLocks noChangeArrowheads="1"/>
          </p:cNvSpPr>
          <p:nvPr/>
        </p:nvSpPr>
        <p:spPr bwMode="auto">
          <a:xfrm>
            <a:off x="1436914" y="1152980"/>
            <a:ext cx="10319657" cy="4893647"/>
          </a:xfrm>
          <a:prstGeom prst="rect">
            <a:avLst/>
          </a:prstGeom>
          <a:noFill/>
          <a:ln>
            <a:noFill/>
          </a:ln>
          <a:effectLst/>
        </p:spPr>
        <p:txBody>
          <a:bodyPr wrap="square">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None/>
              <a:defRPr/>
            </a:pPr>
            <a:endParaRPr lang="en-GB" altLang="de-DE" sz="2400" b="0" dirty="0">
              <a:solidFill>
                <a:srgbClr val="000000"/>
              </a:solidFill>
              <a:latin typeface="Arial"/>
            </a:endParaRPr>
          </a:p>
          <a:p>
            <a:pPr eaLnBrk="1" hangingPunct="1">
              <a:spcBef>
                <a:spcPct val="0"/>
              </a:spcBef>
              <a:buNone/>
              <a:defRPr/>
            </a:pPr>
            <a:r>
              <a:rPr lang="en-GB" altLang="de-DE" sz="2400" b="0" dirty="0">
                <a:solidFill>
                  <a:srgbClr val="000000"/>
                </a:solidFill>
                <a:latin typeface="Arial"/>
              </a:rPr>
              <a:t>The </a:t>
            </a:r>
            <a:r>
              <a:rPr lang="en-GB" altLang="de-DE" sz="2400" dirty="0">
                <a:solidFill>
                  <a:srgbClr val="0000FF"/>
                </a:solidFill>
                <a:latin typeface="Arial"/>
              </a:rPr>
              <a:t>stiffness and damping coefficients </a:t>
            </a:r>
            <a:r>
              <a:rPr lang="en-GB" altLang="de-DE" sz="2400" b="0" dirty="0">
                <a:solidFill>
                  <a:srgbClr val="000000"/>
                </a:solidFill>
                <a:latin typeface="Arial"/>
              </a:rPr>
              <a:t>of Fluid film bearings and Seals can be determined by </a:t>
            </a:r>
            <a:r>
              <a:rPr lang="en-GB" altLang="de-DE" sz="2400" dirty="0">
                <a:solidFill>
                  <a:srgbClr val="0000FF"/>
                </a:solidFill>
                <a:latin typeface="Arial"/>
              </a:rPr>
              <a:t>Numerical calculations </a:t>
            </a:r>
            <a:r>
              <a:rPr lang="en-GB" altLang="de-DE" sz="2400" b="0" dirty="0">
                <a:solidFill>
                  <a:srgbClr val="000000"/>
                </a:solidFill>
                <a:latin typeface="Arial"/>
              </a:rPr>
              <a:t>(CFD) or by </a:t>
            </a:r>
            <a:r>
              <a:rPr lang="en-GB" altLang="de-DE" sz="2400" dirty="0">
                <a:solidFill>
                  <a:srgbClr val="0000FF"/>
                </a:solidFill>
                <a:latin typeface="Arial"/>
              </a:rPr>
              <a:t>Experiments</a:t>
            </a:r>
            <a:r>
              <a:rPr lang="en-GB" altLang="de-DE" sz="2400" b="0" dirty="0">
                <a:solidFill>
                  <a:srgbClr val="FF0000"/>
                </a:solidFill>
                <a:latin typeface="Arial"/>
              </a:rPr>
              <a:t>.</a:t>
            </a:r>
          </a:p>
          <a:p>
            <a:pPr eaLnBrk="1" hangingPunct="1">
              <a:spcBef>
                <a:spcPct val="0"/>
              </a:spcBef>
              <a:buNone/>
              <a:defRPr/>
            </a:pPr>
            <a:r>
              <a:rPr lang="en-GB" altLang="de-DE" sz="2400" b="0" dirty="0">
                <a:solidFill>
                  <a:srgbClr val="000000"/>
                </a:solidFill>
                <a:latin typeface="Arial"/>
              </a:rPr>
              <a:t>For a bearing with a special geometry the coefficients depend on the </a:t>
            </a:r>
            <a:r>
              <a:rPr lang="en-GB" altLang="de-DE" sz="2400" b="0" dirty="0">
                <a:solidFill>
                  <a:srgbClr val="FF0000"/>
                </a:solidFill>
                <a:latin typeface="Arial"/>
              </a:rPr>
              <a:t>Sommerfeld number </a:t>
            </a:r>
            <a:r>
              <a:rPr lang="en-GB" altLang="de-DE" sz="2400" b="0" dirty="0" err="1">
                <a:solidFill>
                  <a:srgbClr val="FF0000"/>
                </a:solidFill>
                <a:latin typeface="Arial"/>
              </a:rPr>
              <a:t>So.</a:t>
            </a:r>
            <a:r>
              <a:rPr lang="en-GB" altLang="de-DE" sz="2400" b="0" dirty="0">
                <a:solidFill>
                  <a:srgbClr val="FF0000"/>
                </a:solidFill>
                <a:latin typeface="Arial"/>
              </a:rPr>
              <a:t> </a:t>
            </a:r>
            <a:r>
              <a:rPr lang="en-GB" altLang="de-DE" sz="2400" b="0" dirty="0">
                <a:solidFill>
                  <a:srgbClr val="000000"/>
                </a:solidFill>
                <a:latin typeface="Arial"/>
              </a:rPr>
              <a:t>Fluid film bearings have </a:t>
            </a:r>
            <a:r>
              <a:rPr lang="en-GB" altLang="de-DE" sz="2400" dirty="0">
                <a:solidFill>
                  <a:srgbClr val="0000FF"/>
                </a:solidFill>
                <a:latin typeface="Arial"/>
              </a:rPr>
              <a:t>anisotropic</a:t>
            </a:r>
            <a:r>
              <a:rPr lang="en-GB" altLang="de-DE" sz="2400" b="0" dirty="0">
                <a:solidFill>
                  <a:srgbClr val="000000"/>
                </a:solidFill>
                <a:latin typeface="Arial"/>
              </a:rPr>
              <a:t> </a:t>
            </a:r>
            <a:r>
              <a:rPr lang="en-GB" altLang="de-DE" sz="2400" b="0" dirty="0" err="1">
                <a:solidFill>
                  <a:srgbClr val="000000"/>
                </a:solidFill>
                <a:latin typeface="Arial"/>
              </a:rPr>
              <a:t>behavior</a:t>
            </a:r>
            <a:r>
              <a:rPr lang="en-GB" altLang="de-DE" sz="2400" b="0" dirty="0">
                <a:solidFill>
                  <a:srgbClr val="000000"/>
                </a:solidFill>
                <a:latin typeface="Arial"/>
              </a:rPr>
              <a:t> :</a:t>
            </a:r>
          </a:p>
          <a:p>
            <a:pPr eaLnBrk="1" hangingPunct="1">
              <a:spcBef>
                <a:spcPct val="0"/>
              </a:spcBef>
              <a:buNone/>
              <a:defRPr/>
            </a:pPr>
            <a:endParaRPr lang="en-GB" altLang="de-DE" sz="2400" b="0" dirty="0">
              <a:solidFill>
                <a:srgbClr val="000000"/>
              </a:solidFill>
              <a:latin typeface="Arial"/>
            </a:endParaRPr>
          </a:p>
          <a:p>
            <a:pPr eaLnBrk="1" hangingPunct="1">
              <a:spcBef>
                <a:spcPct val="0"/>
              </a:spcBef>
              <a:buNone/>
              <a:defRPr/>
            </a:pPr>
            <a:r>
              <a:rPr lang="en-GB" altLang="de-DE" sz="2400" b="0" dirty="0">
                <a:solidFill>
                  <a:srgbClr val="3366CC"/>
                </a:solidFill>
                <a:latin typeface="Arial"/>
              </a:rPr>
              <a:t>    </a:t>
            </a:r>
            <a:r>
              <a:rPr lang="en-GB" altLang="de-DE" sz="2400" b="0" dirty="0" err="1">
                <a:solidFill>
                  <a:srgbClr val="0000FF"/>
                </a:solidFill>
                <a:latin typeface="Arial"/>
              </a:rPr>
              <a:t>kzz</a:t>
            </a:r>
            <a:r>
              <a:rPr lang="en-GB" altLang="de-DE" sz="2400" b="0" dirty="0">
                <a:solidFill>
                  <a:srgbClr val="0000FF"/>
                </a:solidFill>
                <a:latin typeface="Arial"/>
              </a:rPr>
              <a:t> </a:t>
            </a:r>
            <a:r>
              <a:rPr lang="en-GB" altLang="de-DE" sz="2400" dirty="0">
                <a:solidFill>
                  <a:srgbClr val="0000FF"/>
                </a:solidFill>
                <a:latin typeface="Arial"/>
                <a:sym typeface="Symbol" pitchFamily="18" charset="2"/>
              </a:rPr>
              <a:t></a:t>
            </a:r>
            <a:r>
              <a:rPr lang="en-GB" altLang="de-DE" sz="2400" b="0" dirty="0">
                <a:solidFill>
                  <a:srgbClr val="0000FF"/>
                </a:solidFill>
                <a:latin typeface="Arial"/>
              </a:rPr>
              <a:t> </a:t>
            </a:r>
            <a:r>
              <a:rPr lang="en-GB" altLang="de-DE" sz="2400" b="0" dirty="0" err="1">
                <a:solidFill>
                  <a:srgbClr val="0000FF"/>
                </a:solidFill>
                <a:latin typeface="Arial"/>
              </a:rPr>
              <a:t>kyy</a:t>
            </a:r>
            <a:r>
              <a:rPr lang="en-GB" altLang="de-DE" sz="2400" b="0" dirty="0">
                <a:solidFill>
                  <a:srgbClr val="0000FF"/>
                </a:solidFill>
                <a:latin typeface="Arial"/>
              </a:rPr>
              <a:t>  </a:t>
            </a:r>
            <a:r>
              <a:rPr lang="en-GB" altLang="de-DE" sz="2400" b="0" dirty="0">
                <a:solidFill>
                  <a:srgbClr val="000000"/>
                </a:solidFill>
                <a:latin typeface="Arial"/>
              </a:rPr>
              <a:t>and</a:t>
            </a:r>
            <a:r>
              <a:rPr lang="en-GB" altLang="de-DE" sz="2400" b="0" dirty="0">
                <a:solidFill>
                  <a:srgbClr val="3366CC"/>
                </a:solidFill>
                <a:latin typeface="Arial"/>
              </a:rPr>
              <a:t>  </a:t>
            </a:r>
            <a:r>
              <a:rPr lang="en-GB" altLang="de-DE" sz="2400" b="0" dirty="0" err="1">
                <a:solidFill>
                  <a:srgbClr val="0000FF"/>
                </a:solidFill>
                <a:latin typeface="Arial"/>
              </a:rPr>
              <a:t>dzz</a:t>
            </a:r>
            <a:r>
              <a:rPr lang="en-GB" altLang="de-DE" sz="2400" b="0" dirty="0">
                <a:solidFill>
                  <a:srgbClr val="0000FF"/>
                </a:solidFill>
                <a:latin typeface="Arial"/>
              </a:rPr>
              <a:t> </a:t>
            </a:r>
            <a:r>
              <a:rPr lang="en-GB" altLang="de-DE" sz="2400" dirty="0">
                <a:solidFill>
                  <a:srgbClr val="0000FF"/>
                </a:solidFill>
                <a:latin typeface="Arial"/>
                <a:sym typeface="Symbol" pitchFamily="18" charset="2"/>
              </a:rPr>
              <a:t></a:t>
            </a:r>
            <a:r>
              <a:rPr lang="en-GB" altLang="de-DE" sz="2400" b="0" dirty="0">
                <a:solidFill>
                  <a:srgbClr val="0000FF"/>
                </a:solidFill>
                <a:latin typeface="Arial"/>
              </a:rPr>
              <a:t> </a:t>
            </a:r>
            <a:r>
              <a:rPr lang="en-GB" altLang="de-DE" sz="2400" b="0" dirty="0" err="1">
                <a:solidFill>
                  <a:srgbClr val="0000FF"/>
                </a:solidFill>
                <a:latin typeface="Arial"/>
              </a:rPr>
              <a:t>dyy</a:t>
            </a:r>
            <a:endParaRPr lang="en-GB" altLang="de-DE" sz="2400" b="0" dirty="0">
              <a:solidFill>
                <a:srgbClr val="0000FF"/>
              </a:solidFill>
              <a:latin typeface="Arial"/>
            </a:endParaRPr>
          </a:p>
          <a:p>
            <a:pPr eaLnBrk="1" hangingPunct="1">
              <a:spcBef>
                <a:spcPct val="0"/>
              </a:spcBef>
              <a:buNone/>
              <a:defRPr/>
            </a:pPr>
            <a:endParaRPr lang="en-GB" altLang="de-DE" sz="2400" b="0" dirty="0">
              <a:solidFill>
                <a:srgbClr val="000000"/>
              </a:solidFill>
              <a:latin typeface="Arial"/>
            </a:endParaRPr>
          </a:p>
          <a:p>
            <a:pPr eaLnBrk="1" hangingPunct="1">
              <a:spcBef>
                <a:spcPct val="0"/>
              </a:spcBef>
              <a:buNone/>
              <a:defRPr/>
            </a:pPr>
            <a:r>
              <a:rPr lang="en-GB" altLang="de-DE" sz="2400" b="0" dirty="0">
                <a:solidFill>
                  <a:srgbClr val="000000"/>
                </a:solidFill>
                <a:latin typeface="Arial"/>
              </a:rPr>
              <a:t>The coupling coefficients differ from each other: </a:t>
            </a:r>
            <a:r>
              <a:rPr lang="en-GB" altLang="de-DE" sz="2400" dirty="0" err="1">
                <a:solidFill>
                  <a:srgbClr val="0000FF"/>
                </a:solidFill>
                <a:latin typeface="Arial"/>
              </a:rPr>
              <a:t>Unsymmetry</a:t>
            </a:r>
            <a:endParaRPr lang="en-GB" altLang="de-DE" sz="2400" dirty="0">
              <a:solidFill>
                <a:srgbClr val="0000FF"/>
              </a:solidFill>
              <a:latin typeface="Arial"/>
            </a:endParaRPr>
          </a:p>
          <a:p>
            <a:pPr eaLnBrk="1" hangingPunct="1">
              <a:spcBef>
                <a:spcPct val="0"/>
              </a:spcBef>
              <a:buNone/>
              <a:defRPr/>
            </a:pPr>
            <a:endParaRPr lang="en-GB" altLang="de-DE" sz="2400" b="0" dirty="0">
              <a:solidFill>
                <a:srgbClr val="000000"/>
              </a:solidFill>
              <a:latin typeface="Arial"/>
            </a:endParaRPr>
          </a:p>
          <a:p>
            <a:pPr eaLnBrk="1" hangingPunct="1">
              <a:spcBef>
                <a:spcPct val="0"/>
              </a:spcBef>
              <a:buNone/>
              <a:defRPr/>
            </a:pPr>
            <a:r>
              <a:rPr lang="en-GB" altLang="de-DE" sz="2400" b="0" dirty="0">
                <a:solidFill>
                  <a:srgbClr val="3366CC"/>
                </a:solidFill>
                <a:latin typeface="Arial"/>
              </a:rPr>
              <a:t>    </a:t>
            </a:r>
            <a:r>
              <a:rPr lang="en-GB" altLang="de-DE" sz="2400" b="0" dirty="0" err="1">
                <a:solidFill>
                  <a:srgbClr val="0000FF"/>
                </a:solidFill>
                <a:latin typeface="Arial"/>
              </a:rPr>
              <a:t>kzy</a:t>
            </a:r>
            <a:r>
              <a:rPr lang="en-GB" altLang="de-DE" sz="2400" b="0" dirty="0">
                <a:solidFill>
                  <a:srgbClr val="0000FF"/>
                </a:solidFill>
                <a:latin typeface="Arial"/>
              </a:rPr>
              <a:t> </a:t>
            </a:r>
            <a:r>
              <a:rPr lang="en-GB" altLang="de-DE" sz="2400" dirty="0">
                <a:solidFill>
                  <a:srgbClr val="0000FF"/>
                </a:solidFill>
                <a:latin typeface="Arial"/>
                <a:sym typeface="Symbol" pitchFamily="18" charset="2"/>
              </a:rPr>
              <a:t></a:t>
            </a:r>
            <a:r>
              <a:rPr lang="en-GB" altLang="de-DE" sz="2400" b="0" dirty="0">
                <a:solidFill>
                  <a:srgbClr val="0000FF"/>
                </a:solidFill>
                <a:latin typeface="Arial"/>
              </a:rPr>
              <a:t> </a:t>
            </a:r>
            <a:r>
              <a:rPr lang="en-GB" altLang="de-DE" sz="2400" b="0" dirty="0" err="1">
                <a:solidFill>
                  <a:srgbClr val="0000FF"/>
                </a:solidFill>
                <a:latin typeface="Arial"/>
              </a:rPr>
              <a:t>kyz</a:t>
            </a:r>
            <a:r>
              <a:rPr lang="en-GB" altLang="de-DE" sz="2400" b="0" dirty="0">
                <a:solidFill>
                  <a:srgbClr val="0000FF"/>
                </a:solidFill>
                <a:latin typeface="Arial"/>
              </a:rPr>
              <a:t>  </a:t>
            </a:r>
            <a:r>
              <a:rPr lang="en-GB" altLang="de-DE" sz="2400" b="0" dirty="0">
                <a:solidFill>
                  <a:srgbClr val="000000"/>
                </a:solidFill>
                <a:latin typeface="Arial"/>
              </a:rPr>
              <a:t>and</a:t>
            </a:r>
            <a:r>
              <a:rPr lang="en-GB" altLang="de-DE" sz="2400" b="0" dirty="0">
                <a:solidFill>
                  <a:srgbClr val="3366CC"/>
                </a:solidFill>
                <a:latin typeface="Arial"/>
              </a:rPr>
              <a:t>  </a:t>
            </a:r>
            <a:r>
              <a:rPr lang="en-GB" altLang="de-DE" sz="2400" b="0" dirty="0" err="1">
                <a:solidFill>
                  <a:srgbClr val="0000FF"/>
                </a:solidFill>
                <a:latin typeface="Arial"/>
              </a:rPr>
              <a:t>dzy</a:t>
            </a:r>
            <a:r>
              <a:rPr lang="en-GB" altLang="de-DE" sz="2400" b="0" dirty="0">
                <a:solidFill>
                  <a:srgbClr val="0000FF"/>
                </a:solidFill>
                <a:latin typeface="Arial"/>
              </a:rPr>
              <a:t> </a:t>
            </a:r>
            <a:r>
              <a:rPr lang="en-GB" altLang="de-DE" sz="2400" dirty="0">
                <a:solidFill>
                  <a:srgbClr val="0000FF"/>
                </a:solidFill>
                <a:latin typeface="Arial"/>
                <a:sym typeface="Symbol" pitchFamily="18" charset="2"/>
              </a:rPr>
              <a:t></a:t>
            </a:r>
            <a:r>
              <a:rPr lang="en-GB" altLang="de-DE" sz="2400" b="0" dirty="0">
                <a:solidFill>
                  <a:srgbClr val="0000FF"/>
                </a:solidFill>
                <a:latin typeface="Arial"/>
              </a:rPr>
              <a:t> </a:t>
            </a:r>
            <a:r>
              <a:rPr lang="en-GB" altLang="de-DE" sz="2400" b="0" dirty="0" err="1">
                <a:solidFill>
                  <a:srgbClr val="0000FF"/>
                </a:solidFill>
                <a:latin typeface="Arial"/>
              </a:rPr>
              <a:t>dyz</a:t>
            </a:r>
            <a:endParaRPr lang="en-GB" altLang="de-DE" sz="2400" b="0" dirty="0">
              <a:solidFill>
                <a:srgbClr val="0000FF"/>
              </a:solidFill>
              <a:latin typeface="Arial"/>
            </a:endParaRPr>
          </a:p>
          <a:p>
            <a:pPr eaLnBrk="1" hangingPunct="1">
              <a:spcBef>
                <a:spcPct val="0"/>
              </a:spcBef>
              <a:buNone/>
              <a:defRPr/>
            </a:pPr>
            <a:endParaRPr lang="en-GB" altLang="de-DE" sz="2400" b="0" dirty="0">
              <a:solidFill>
                <a:srgbClr val="3366CC"/>
              </a:solidFill>
              <a:latin typeface="Arial"/>
            </a:endParaRPr>
          </a:p>
          <a:p>
            <a:pPr eaLnBrk="1" hangingPunct="1">
              <a:spcBef>
                <a:spcPct val="0"/>
              </a:spcBef>
              <a:buNone/>
              <a:defRPr/>
            </a:pPr>
            <a:r>
              <a:rPr lang="en-GB" altLang="de-DE" sz="2400" b="0" dirty="0">
                <a:solidFill>
                  <a:srgbClr val="000000"/>
                </a:solidFill>
                <a:latin typeface="Arial"/>
              </a:rPr>
              <a:t>A measure for the </a:t>
            </a:r>
            <a:r>
              <a:rPr lang="en-GB" altLang="de-DE" sz="2400" dirty="0">
                <a:solidFill>
                  <a:srgbClr val="0000FF"/>
                </a:solidFill>
                <a:latin typeface="Arial"/>
              </a:rPr>
              <a:t>instability sensitivity </a:t>
            </a:r>
            <a:r>
              <a:rPr lang="en-GB" altLang="de-DE" sz="2400" b="0" dirty="0">
                <a:solidFill>
                  <a:srgbClr val="000000"/>
                </a:solidFill>
                <a:latin typeface="Arial"/>
              </a:rPr>
              <a:t>is the difference: </a:t>
            </a:r>
            <a:r>
              <a:rPr lang="en-GB" altLang="de-DE" sz="2400" b="0" dirty="0">
                <a:solidFill>
                  <a:srgbClr val="0000FF"/>
                </a:solidFill>
                <a:latin typeface="Arial"/>
              </a:rPr>
              <a:t>(</a:t>
            </a:r>
            <a:r>
              <a:rPr lang="en-GB" altLang="de-DE" sz="2400" b="0" dirty="0" err="1">
                <a:solidFill>
                  <a:srgbClr val="0000FF"/>
                </a:solidFill>
                <a:latin typeface="Arial"/>
              </a:rPr>
              <a:t>kzy</a:t>
            </a:r>
            <a:r>
              <a:rPr lang="en-GB" altLang="de-DE" sz="2400" b="0" dirty="0">
                <a:solidFill>
                  <a:srgbClr val="0000FF"/>
                </a:solidFill>
                <a:latin typeface="Arial"/>
              </a:rPr>
              <a:t> – </a:t>
            </a:r>
            <a:r>
              <a:rPr lang="en-GB" altLang="de-DE" sz="2400" b="0" dirty="0" err="1">
                <a:solidFill>
                  <a:srgbClr val="0000FF"/>
                </a:solidFill>
                <a:latin typeface="Arial"/>
              </a:rPr>
              <a:t>kyz</a:t>
            </a:r>
            <a:r>
              <a:rPr lang="en-GB" altLang="de-DE" sz="2400" b="0" dirty="0">
                <a:solidFill>
                  <a:srgbClr val="0000FF"/>
                </a:solidFill>
                <a:latin typeface="Arial"/>
              </a:rPr>
              <a:t>).</a:t>
            </a:r>
          </a:p>
        </p:txBody>
      </p:sp>
      <p:sp>
        <p:nvSpPr>
          <p:cNvPr id="3" name="Text Box 3">
            <a:extLst>
              <a:ext uri="{FF2B5EF4-FFF2-40B4-BE49-F238E27FC236}">
                <a16:creationId xmlns:a16="http://schemas.microsoft.com/office/drawing/2014/main" id="{65B7E908-5C65-8385-3EE6-665B9D8A1BDE}"/>
              </a:ext>
            </a:extLst>
          </p:cNvPr>
          <p:cNvSpPr txBox="1">
            <a:spLocks noChangeArrowheads="1"/>
          </p:cNvSpPr>
          <p:nvPr/>
        </p:nvSpPr>
        <p:spPr bwMode="auto">
          <a:xfrm>
            <a:off x="1261043" y="133532"/>
            <a:ext cx="9669914" cy="830997"/>
          </a:xfrm>
          <a:prstGeom prst="rect">
            <a:avLst/>
          </a:prstGeom>
          <a:noFill/>
          <a:ln>
            <a:noFill/>
          </a:ln>
          <a:effectLst/>
        </p:spPr>
        <p:txBody>
          <a:bodyPr wrap="squar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Modelling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Pump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Interactions</a:t>
            </a:r>
            <a:br>
              <a:rPr kumimoji="0" lang="de-DE" altLang="de-DE" sz="2400" b="0" i="0" u="none" strike="noStrike" kern="1200" cap="none" spc="0" normalizeH="0" baseline="0" noProof="0" dirty="0">
                <a:ln>
                  <a:noFill/>
                </a:ln>
                <a:solidFill>
                  <a:srgbClr val="000000"/>
                </a:solidFill>
                <a:effectLst/>
                <a:uLnTx/>
                <a:uFillTx/>
                <a:latin typeface="Arial"/>
                <a:ea typeface="+mn-ea"/>
                <a:cs typeface="+mn-cs"/>
              </a:rPr>
            </a:b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Coefficients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effectLst/>
                <a:uLnTx/>
                <a:uFillTx/>
                <a:latin typeface="Arial"/>
                <a:ea typeface="+mn-ea"/>
                <a:cs typeface="+mn-cs"/>
              </a:rPr>
              <a:t>Fluid Film </a:t>
            </a:r>
            <a:r>
              <a:rPr kumimoji="0" lang="de-DE" altLang="de-DE" sz="2400" b="0" i="0" u="none" strike="noStrike" kern="1200" cap="none" spc="0" normalizeH="0" baseline="0" noProof="0" dirty="0" err="1">
                <a:ln>
                  <a:noFill/>
                </a:ln>
                <a:effectLst/>
                <a:uLnTx/>
                <a:uFillTx/>
                <a:latin typeface="Arial"/>
                <a:ea typeface="+mn-ea"/>
                <a:cs typeface="+mn-cs"/>
              </a:rPr>
              <a:t>Bearings</a:t>
            </a:r>
            <a:r>
              <a:rPr kumimoji="0" lang="de-DE" altLang="de-DE" sz="2400" b="0" i="0" u="none" strike="noStrike" kern="1200" cap="none" spc="0" normalizeH="0" baseline="0" noProof="0" dirty="0">
                <a:ln>
                  <a:noFill/>
                </a:ln>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and Seals </a:t>
            </a:r>
            <a:endParaRPr kumimoji="0" lang="en-GB" altLang="de-DE" sz="24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8534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lang="de-DE" altLang="de-DE" sz="2400" dirty="0" err="1">
                <a:solidFill>
                  <a:srgbClr val="0000FF"/>
                </a:solidFill>
                <a:latin typeface="Arial" charset="0"/>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1809345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42DEC32-0076-728B-D2B5-B0C124352E50}"/>
              </a:ext>
            </a:extLst>
          </p:cNvPr>
          <p:cNvPicPr>
            <a:picLocks noChangeAspect="1"/>
          </p:cNvPicPr>
          <p:nvPr/>
        </p:nvPicPr>
        <p:blipFill>
          <a:blip r:embed="rId3"/>
          <a:stretch>
            <a:fillRect/>
          </a:stretch>
        </p:blipFill>
        <p:spPr>
          <a:xfrm>
            <a:off x="135709" y="1808032"/>
            <a:ext cx="6487886" cy="4096829"/>
          </a:xfrm>
          <a:prstGeom prst="rect">
            <a:avLst/>
          </a:prstGeom>
        </p:spPr>
      </p:pic>
      <p:pic>
        <p:nvPicPr>
          <p:cNvPr id="3" name="Grafik 2">
            <a:extLst>
              <a:ext uri="{FF2B5EF4-FFF2-40B4-BE49-F238E27FC236}">
                <a16:creationId xmlns:a16="http://schemas.microsoft.com/office/drawing/2014/main" id="{6C841C0D-1546-BB30-A00A-C5CCE0F62D20}"/>
              </a:ext>
            </a:extLst>
          </p:cNvPr>
          <p:cNvPicPr>
            <a:picLocks noChangeAspect="1"/>
          </p:cNvPicPr>
          <p:nvPr/>
        </p:nvPicPr>
        <p:blipFill>
          <a:blip r:embed="rId4"/>
          <a:stretch>
            <a:fillRect/>
          </a:stretch>
        </p:blipFill>
        <p:spPr>
          <a:xfrm>
            <a:off x="6293911" y="1489943"/>
            <a:ext cx="4785775" cy="2859272"/>
          </a:xfrm>
          <a:prstGeom prst="rect">
            <a:avLst/>
          </a:prstGeom>
        </p:spPr>
      </p:pic>
      <p:cxnSp>
        <p:nvCxnSpPr>
          <p:cNvPr id="9" name="Gerade Verbindung mit Pfeil 8">
            <a:extLst>
              <a:ext uri="{FF2B5EF4-FFF2-40B4-BE49-F238E27FC236}">
                <a16:creationId xmlns:a16="http://schemas.microsoft.com/office/drawing/2014/main" id="{3D4A6797-357D-F9A1-3B74-30B904B9DD3D}"/>
              </a:ext>
            </a:extLst>
          </p:cNvPr>
          <p:cNvCxnSpPr>
            <a:cxnSpLocks/>
          </p:cNvCxnSpPr>
          <p:nvPr/>
        </p:nvCxnSpPr>
        <p:spPr>
          <a:xfrm flipV="1">
            <a:off x="5518705" y="2209800"/>
            <a:ext cx="1371952" cy="980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647CBEC-9AA5-38F7-E0DD-B7A7EEC7D72E}"/>
                  </a:ext>
                </a:extLst>
              </p:cNvPr>
              <p:cNvSpPr txBox="1"/>
              <p:nvPr/>
            </p:nvSpPr>
            <p:spPr>
              <a:xfrm>
                <a:off x="5518705" y="4644573"/>
                <a:ext cx="6094176" cy="1077218"/>
              </a:xfrm>
              <a:prstGeom prst="rect">
                <a:avLst/>
              </a:prstGeom>
              <a:noFill/>
            </p:spPr>
            <p:txBody>
              <a:bodyPr wrap="square" rtlCol="0">
                <a:spAutoFit/>
              </a:bodyPr>
              <a:lstStyle/>
              <a:p>
                <a:r>
                  <a:rPr lang="de-DE" sz="2000" dirty="0">
                    <a:solidFill>
                      <a:srgbClr val="0000FF"/>
                    </a:solidFill>
                    <a:latin typeface="+mn-lt"/>
                  </a:rPr>
                  <a:t>Absolute RMS Vibration </a:t>
                </a:r>
                <a:r>
                  <a:rPr lang="de-DE" sz="2000" dirty="0" err="1">
                    <a:solidFill>
                      <a:srgbClr val="0000FF"/>
                    </a:solidFill>
                    <a:latin typeface="+mn-lt"/>
                  </a:rPr>
                  <a:t>velocities</a:t>
                </a:r>
                <a:r>
                  <a:rPr lang="de-DE" sz="2000" dirty="0">
                    <a:solidFill>
                      <a:srgbClr val="0000FF"/>
                    </a:solidFill>
                    <a:latin typeface="+mn-lt"/>
                  </a:rPr>
                  <a:t> </a:t>
                </a:r>
                <a14:m>
                  <m:oMath xmlns:m="http://schemas.openxmlformats.org/officeDocument/2006/math">
                    <m:acc>
                      <m:accPr>
                        <m:chr m:val="̇"/>
                        <m:ctrlPr>
                          <a:rPr lang="de-DE" sz="2400" i="1" smtClean="0">
                            <a:solidFill>
                              <a:srgbClr val="0000FF"/>
                            </a:solidFill>
                            <a:latin typeface="Cambria Math" panose="02040503050406030204" pitchFamily="18" charset="0"/>
                          </a:rPr>
                        </m:ctrlPr>
                      </m:accPr>
                      <m:e>
                        <m:r>
                          <a:rPr lang="de-DE" sz="2400" b="1" i="1" smtClean="0">
                            <a:solidFill>
                              <a:srgbClr val="0000FF"/>
                            </a:solidFill>
                            <a:latin typeface="Cambria Math" panose="02040503050406030204" pitchFamily="18" charset="0"/>
                          </a:rPr>
                          <m:t>𝒙</m:t>
                        </m:r>
                      </m:e>
                    </m:acc>
                  </m:oMath>
                </a14:m>
                <a:r>
                  <a:rPr lang="de-DE" sz="2400" baseline="-25000" dirty="0">
                    <a:solidFill>
                      <a:srgbClr val="0000FF"/>
                    </a:solidFill>
                    <a:latin typeface="+mn-lt"/>
                  </a:rPr>
                  <a:t>RMS</a:t>
                </a:r>
                <a:r>
                  <a:rPr lang="de-DE" sz="2400" dirty="0">
                    <a:solidFill>
                      <a:srgbClr val="0000FF"/>
                    </a:solidFill>
                    <a:latin typeface="+mn-lt"/>
                  </a:rPr>
                  <a:t> </a:t>
                </a:r>
                <a:r>
                  <a:rPr lang="de-DE" sz="2000" b="0" dirty="0" err="1">
                    <a:latin typeface="+mn-lt"/>
                  </a:rPr>
                  <a:t>were</a:t>
                </a:r>
                <a:endParaRPr lang="de-DE" sz="2000" b="0" dirty="0">
                  <a:latin typeface="+mn-lt"/>
                </a:endParaRPr>
              </a:p>
              <a:p>
                <a:r>
                  <a:rPr lang="de-DE" sz="2000" b="0" dirty="0" err="1">
                    <a:latin typeface="+mn-lt"/>
                  </a:rPr>
                  <a:t>determined</a:t>
                </a:r>
                <a:r>
                  <a:rPr lang="de-DE" sz="2000" b="0" dirty="0">
                    <a:latin typeface="+mn-lt"/>
                  </a:rPr>
                  <a:t> at </a:t>
                </a:r>
                <a:r>
                  <a:rPr lang="de-DE" sz="2000" b="0" dirty="0" err="1">
                    <a:latin typeface="+mn-lt"/>
                  </a:rPr>
                  <a:t>the</a:t>
                </a:r>
                <a:r>
                  <a:rPr lang="de-DE" sz="2000" b="0" dirty="0">
                    <a:latin typeface="+mn-lt"/>
                  </a:rPr>
                  <a:t> </a:t>
                </a:r>
                <a:r>
                  <a:rPr lang="de-DE" sz="2000" b="0" dirty="0" err="1">
                    <a:latin typeface="+mn-lt"/>
                  </a:rPr>
                  <a:t>two</a:t>
                </a:r>
                <a:r>
                  <a:rPr lang="de-DE" sz="2000" b="0" dirty="0">
                    <a:latin typeface="+mn-lt"/>
                  </a:rPr>
                  <a:t> </a:t>
                </a:r>
                <a:r>
                  <a:rPr lang="de-DE" sz="2000" dirty="0" err="1">
                    <a:solidFill>
                      <a:srgbClr val="0000FF"/>
                    </a:solidFill>
                    <a:latin typeface="+mn-lt"/>
                  </a:rPr>
                  <a:t>Bearing</a:t>
                </a:r>
                <a:r>
                  <a:rPr lang="de-DE" sz="2000" dirty="0">
                    <a:solidFill>
                      <a:srgbClr val="0000FF"/>
                    </a:solidFill>
                    <a:latin typeface="+mn-lt"/>
                  </a:rPr>
                  <a:t> Housings</a:t>
                </a:r>
                <a:r>
                  <a:rPr lang="de-DE" sz="2000" b="0" dirty="0">
                    <a:latin typeface="+mn-lt"/>
                  </a:rPr>
                  <a:t> (DE, NDE) in</a:t>
                </a:r>
                <a:r>
                  <a:rPr lang="de-DE" sz="2000" dirty="0">
                    <a:latin typeface="+mn-lt"/>
                  </a:rPr>
                  <a:t> </a:t>
                </a:r>
                <a:r>
                  <a:rPr lang="de-DE" sz="2000" b="0" dirty="0">
                    <a:latin typeface="+mn-lt"/>
                  </a:rPr>
                  <a:t>horizontal, </a:t>
                </a:r>
                <a:r>
                  <a:rPr lang="de-DE" sz="2000" b="0" dirty="0" err="1">
                    <a:latin typeface="+mn-lt"/>
                  </a:rPr>
                  <a:t>vertical</a:t>
                </a:r>
                <a:r>
                  <a:rPr lang="de-DE" sz="2000" b="0" dirty="0">
                    <a:latin typeface="+mn-lt"/>
                  </a:rPr>
                  <a:t> and axial </a:t>
                </a:r>
                <a:r>
                  <a:rPr lang="de-DE" sz="2000" b="0" dirty="0" err="1">
                    <a:latin typeface="+mn-lt"/>
                  </a:rPr>
                  <a:t>directions</a:t>
                </a:r>
                <a:endParaRPr lang="de-DE" sz="2000" b="0" dirty="0">
                  <a:latin typeface="+mn-lt"/>
                </a:endParaRPr>
              </a:p>
            </p:txBody>
          </p:sp>
        </mc:Choice>
        <mc:Fallback xmlns="">
          <p:sp>
            <p:nvSpPr>
              <p:cNvPr id="15" name="Textfeld 14">
                <a:extLst>
                  <a:ext uri="{FF2B5EF4-FFF2-40B4-BE49-F238E27FC236}">
                    <a16:creationId xmlns:a16="http://schemas.microsoft.com/office/drawing/2014/main" id="{6647CBEC-9AA5-38F7-E0DD-B7A7EEC7D72E}"/>
                  </a:ext>
                </a:extLst>
              </p:cNvPr>
              <p:cNvSpPr txBox="1">
                <a:spLocks noRot="1" noChangeAspect="1" noMove="1" noResize="1" noEditPoints="1" noAdjustHandles="1" noChangeArrowheads="1" noChangeShapeType="1" noTextEdit="1"/>
              </p:cNvSpPr>
              <p:nvPr/>
            </p:nvSpPr>
            <p:spPr>
              <a:xfrm>
                <a:off x="5518705" y="4644573"/>
                <a:ext cx="6094176" cy="1077218"/>
              </a:xfrm>
              <a:prstGeom prst="rect">
                <a:avLst/>
              </a:prstGeom>
              <a:blipFill>
                <a:blip r:embed="rId5"/>
                <a:stretch>
                  <a:fillRect l="-1000" b="-9605"/>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4CF4917E-06C2-D4F1-E780-3451B1B72322}"/>
              </a:ext>
            </a:extLst>
          </p:cNvPr>
          <p:cNvSpPr txBox="1"/>
          <p:nvPr/>
        </p:nvSpPr>
        <p:spPr>
          <a:xfrm>
            <a:off x="667804" y="255180"/>
            <a:ext cx="10752036" cy="830997"/>
          </a:xfrm>
          <a:prstGeom prst="rect">
            <a:avLst/>
          </a:prstGeom>
          <a:noFill/>
        </p:spPr>
        <p:txBody>
          <a:bodyPr wrap="squar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Monitoring 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absolute </a:t>
            </a:r>
            <a:r>
              <a:rPr lang="de-DE" sz="2400" b="0" dirty="0" err="1">
                <a:latin typeface="+mn-lt"/>
              </a:rPr>
              <a:t>velocity</a:t>
            </a:r>
            <a:r>
              <a:rPr lang="de-DE" sz="2400" b="0" dirty="0">
                <a:latin typeface="+mn-lt"/>
              </a:rPr>
              <a:t> </a:t>
            </a:r>
            <a:r>
              <a:rPr lang="de-DE" sz="2400" b="0" dirty="0" err="1">
                <a:latin typeface="+mn-lt"/>
              </a:rPr>
              <a:t>measurements</a:t>
            </a:r>
            <a:r>
              <a:rPr lang="de-DE" sz="2400" b="0" dirty="0">
                <a:latin typeface="+mn-lt"/>
              </a:rPr>
              <a:t> at </a:t>
            </a:r>
            <a:r>
              <a:rPr lang="de-DE" sz="2400" b="0" dirty="0" err="1">
                <a:latin typeface="+mn-lt"/>
              </a:rPr>
              <a:t>Bearing</a:t>
            </a:r>
            <a:r>
              <a:rPr lang="de-DE" sz="2400" b="0" dirty="0">
                <a:latin typeface="+mn-lt"/>
              </a:rPr>
              <a:t> Housings</a:t>
            </a:r>
          </a:p>
        </p:txBody>
      </p:sp>
      <p:sp>
        <p:nvSpPr>
          <p:cNvPr id="7" name="Textfeld 6">
            <a:extLst>
              <a:ext uri="{FF2B5EF4-FFF2-40B4-BE49-F238E27FC236}">
                <a16:creationId xmlns:a16="http://schemas.microsoft.com/office/drawing/2014/main" id="{E14A61A3-9775-19D9-57D6-0FED1F1112D4}"/>
              </a:ext>
            </a:extLst>
          </p:cNvPr>
          <p:cNvSpPr txBox="1"/>
          <p:nvPr/>
        </p:nvSpPr>
        <p:spPr>
          <a:xfrm>
            <a:off x="1250227" y="2130538"/>
            <a:ext cx="4267515" cy="400110"/>
          </a:xfrm>
          <a:prstGeom prst="rect">
            <a:avLst/>
          </a:prstGeom>
          <a:noFill/>
        </p:spPr>
        <p:txBody>
          <a:bodyPr wrap="none" rtlCol="0">
            <a:spAutoFit/>
          </a:bodyPr>
          <a:lstStyle/>
          <a:p>
            <a:r>
              <a:rPr lang="de-DE" dirty="0"/>
              <a:t> </a:t>
            </a:r>
            <a:r>
              <a:rPr lang="de-DE" sz="2000" b="0" dirty="0">
                <a:latin typeface="+mn-lt"/>
              </a:rPr>
              <a:t>DE                                            NDE</a:t>
            </a:r>
          </a:p>
        </p:txBody>
      </p:sp>
      <p:sp>
        <p:nvSpPr>
          <p:cNvPr id="8" name="Textfeld 7">
            <a:extLst>
              <a:ext uri="{FF2B5EF4-FFF2-40B4-BE49-F238E27FC236}">
                <a16:creationId xmlns:a16="http://schemas.microsoft.com/office/drawing/2014/main" id="{764531B2-5ED9-8FE2-0CD5-CABAD08EF80B}"/>
              </a:ext>
            </a:extLst>
          </p:cNvPr>
          <p:cNvSpPr txBox="1"/>
          <p:nvPr/>
        </p:nvSpPr>
        <p:spPr>
          <a:xfrm>
            <a:off x="8686798" y="1884317"/>
            <a:ext cx="1813317" cy="646331"/>
          </a:xfrm>
          <a:prstGeom prst="rect">
            <a:avLst/>
          </a:prstGeom>
          <a:noFill/>
        </p:spPr>
        <p:txBody>
          <a:bodyPr wrap="none" rtlCol="0">
            <a:spAutoFit/>
          </a:bodyPr>
          <a:lstStyle/>
          <a:p>
            <a:r>
              <a:rPr lang="de-DE" dirty="0">
                <a:solidFill>
                  <a:schemeClr val="bg1"/>
                </a:solidFill>
              </a:rPr>
              <a:t>NDE </a:t>
            </a:r>
            <a:r>
              <a:rPr lang="de-DE" dirty="0" err="1">
                <a:solidFill>
                  <a:schemeClr val="bg1"/>
                </a:solidFill>
              </a:rPr>
              <a:t>Bearing</a:t>
            </a:r>
            <a:endParaRPr lang="de-DE" dirty="0">
              <a:solidFill>
                <a:schemeClr val="bg1"/>
              </a:solidFill>
            </a:endParaRPr>
          </a:p>
          <a:p>
            <a:r>
              <a:rPr lang="de-DE" dirty="0">
                <a:solidFill>
                  <a:schemeClr val="bg1"/>
                </a:solidFill>
              </a:rPr>
              <a:t>Housing</a:t>
            </a:r>
          </a:p>
        </p:txBody>
      </p:sp>
    </p:spTree>
    <p:extLst>
      <p:ext uri="{BB962C8B-B14F-4D97-AF65-F5344CB8AC3E}">
        <p14:creationId xmlns:p14="http://schemas.microsoft.com/office/powerpoint/2010/main" val="104960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4EBD807-A531-653C-B2CF-E338950EBC75}"/>
              </a:ext>
            </a:extLst>
          </p:cNvPr>
          <p:cNvPicPr>
            <a:picLocks noChangeAspect="1"/>
          </p:cNvPicPr>
          <p:nvPr/>
        </p:nvPicPr>
        <p:blipFill>
          <a:blip r:embed="rId3"/>
          <a:stretch>
            <a:fillRect/>
          </a:stretch>
        </p:blipFill>
        <p:spPr>
          <a:xfrm>
            <a:off x="751737" y="1665815"/>
            <a:ext cx="5724640" cy="3090940"/>
          </a:xfrm>
          <a:prstGeom prst="rect">
            <a:avLst/>
          </a:prstGeom>
        </p:spPr>
      </p:pic>
      <p:pic>
        <p:nvPicPr>
          <p:cNvPr id="3" name="Grafik 2">
            <a:extLst>
              <a:ext uri="{FF2B5EF4-FFF2-40B4-BE49-F238E27FC236}">
                <a16:creationId xmlns:a16="http://schemas.microsoft.com/office/drawing/2014/main" id="{04112774-DB6B-475C-5F58-4C3FF2A9F143}"/>
              </a:ext>
            </a:extLst>
          </p:cNvPr>
          <p:cNvPicPr>
            <a:picLocks noChangeAspect="1"/>
          </p:cNvPicPr>
          <p:nvPr/>
        </p:nvPicPr>
        <p:blipFill>
          <a:blip r:embed="rId4"/>
          <a:stretch>
            <a:fillRect/>
          </a:stretch>
        </p:blipFill>
        <p:spPr>
          <a:xfrm>
            <a:off x="6569137" y="1665815"/>
            <a:ext cx="4871126" cy="3097036"/>
          </a:xfrm>
          <a:prstGeom prst="rect">
            <a:avLst/>
          </a:prstGeom>
        </p:spPr>
      </p:pic>
      <p:sp>
        <p:nvSpPr>
          <p:cNvPr id="6" name="Textfeld 5">
            <a:extLst>
              <a:ext uri="{FF2B5EF4-FFF2-40B4-BE49-F238E27FC236}">
                <a16:creationId xmlns:a16="http://schemas.microsoft.com/office/drawing/2014/main" id="{FC09D410-5B76-BFA9-A518-5B46BC3F73D5}"/>
              </a:ext>
            </a:extLst>
          </p:cNvPr>
          <p:cNvSpPr txBox="1"/>
          <p:nvPr/>
        </p:nvSpPr>
        <p:spPr>
          <a:xfrm>
            <a:off x="55109" y="4750742"/>
            <a:ext cx="12458860" cy="1292662"/>
          </a:xfrm>
          <a:prstGeom prst="rect">
            <a:avLst/>
          </a:prstGeom>
          <a:noFill/>
        </p:spPr>
        <p:txBody>
          <a:bodyPr wrap="none" rtlCol="0">
            <a:spAutoFit/>
          </a:bodyPr>
          <a:lstStyle/>
          <a:p>
            <a:r>
              <a:rPr lang="de-DE" dirty="0">
                <a:solidFill>
                  <a:srgbClr val="0000FF"/>
                </a:solidFill>
              </a:rPr>
              <a:t>93 Hz   560 Hz   1120 Hz                                93 Hz    560 Hz   1120 Hz             </a:t>
            </a:r>
            <a:r>
              <a:rPr lang="de-DE" dirty="0" err="1">
                <a:solidFill>
                  <a:srgbClr val="0000FF"/>
                </a:solidFill>
              </a:rPr>
              <a:t>Frequency</a:t>
            </a:r>
            <a:r>
              <a:rPr lang="de-DE" dirty="0">
                <a:solidFill>
                  <a:srgbClr val="0000FF"/>
                </a:solidFill>
              </a:rPr>
              <a:t>  Hz</a:t>
            </a:r>
          </a:p>
          <a:p>
            <a:endParaRPr lang="de-DE" dirty="0">
              <a:solidFill>
                <a:srgbClr val="0000FF"/>
              </a:solidFill>
            </a:endParaRPr>
          </a:p>
          <a:p>
            <a:endParaRPr lang="de-DE" dirty="0">
              <a:solidFill>
                <a:srgbClr val="0000FF"/>
              </a:solidFill>
            </a:endParaRPr>
          </a:p>
          <a:p>
            <a:r>
              <a:rPr lang="de-DE" sz="2400" b="0" dirty="0" err="1">
                <a:latin typeface="+mn-lt"/>
              </a:rPr>
              <a:t>How</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vibrations</a:t>
            </a:r>
            <a:r>
              <a:rPr lang="de-DE" sz="2400" dirty="0">
                <a:solidFill>
                  <a:srgbClr val="0000FF"/>
                </a:solidFill>
                <a:latin typeface="+mn-lt"/>
              </a:rPr>
              <a:t> </a:t>
            </a:r>
            <a:r>
              <a:rPr lang="de-DE" sz="2400" b="0" dirty="0">
                <a:latin typeface="+mn-lt"/>
              </a:rPr>
              <a:t>at</a:t>
            </a:r>
            <a:r>
              <a:rPr lang="de-DE" sz="2400" dirty="0">
                <a:solidFill>
                  <a:srgbClr val="0000FF"/>
                </a:solidFill>
                <a:latin typeface="+mn-lt"/>
              </a:rPr>
              <a:t> </a:t>
            </a:r>
            <a:r>
              <a:rPr lang="de-DE" sz="2400" dirty="0" err="1">
                <a:solidFill>
                  <a:srgbClr val="0000FF"/>
                </a:solidFill>
                <a:latin typeface="+mn-lt"/>
              </a:rPr>
              <a:t>frequencies</a:t>
            </a:r>
            <a:r>
              <a:rPr lang="de-DE" sz="2400" dirty="0">
                <a:solidFill>
                  <a:srgbClr val="0000FF"/>
                </a:solidFill>
                <a:latin typeface="+mn-lt"/>
              </a:rPr>
              <a:t> 93 Hz, 560 Hz </a:t>
            </a:r>
            <a:r>
              <a:rPr lang="de-DE" sz="2400" b="0" dirty="0">
                <a:solidFill>
                  <a:srgbClr val="0000FF"/>
                </a:solidFill>
                <a:latin typeface="+mn-lt"/>
              </a:rPr>
              <a:t>&amp; </a:t>
            </a:r>
            <a:r>
              <a:rPr lang="de-DE" sz="2400" dirty="0">
                <a:solidFill>
                  <a:srgbClr val="0000FF"/>
                </a:solidFill>
                <a:latin typeface="+mn-lt"/>
              </a:rPr>
              <a:t>1120 Hz </a:t>
            </a:r>
            <a:r>
              <a:rPr lang="de-DE" sz="2400" b="0" dirty="0" err="1">
                <a:latin typeface="+mn-lt"/>
              </a:rPr>
              <a:t>be</a:t>
            </a:r>
            <a:r>
              <a:rPr lang="de-DE" sz="2400" b="0" dirty="0">
                <a:latin typeface="+mn-lt"/>
              </a:rPr>
              <a:t> </a:t>
            </a:r>
            <a:r>
              <a:rPr lang="de-DE" sz="2400" b="0" dirty="0" err="1">
                <a:latin typeface="+mn-lt"/>
              </a:rPr>
              <a:t>explained</a:t>
            </a:r>
            <a:r>
              <a:rPr lang="de-DE" sz="2400" b="0" dirty="0">
                <a:latin typeface="+mn-lt"/>
              </a:rPr>
              <a:t> </a:t>
            </a:r>
            <a:r>
              <a:rPr lang="de-DE" sz="2400" dirty="0">
                <a:solidFill>
                  <a:srgbClr val="0000FF"/>
                </a:solidFill>
                <a:latin typeface="+mn-lt"/>
              </a:rPr>
              <a:t>?</a:t>
            </a:r>
          </a:p>
        </p:txBody>
      </p:sp>
      <p:sp>
        <p:nvSpPr>
          <p:cNvPr id="7" name="Rechteck 6">
            <a:extLst>
              <a:ext uri="{FF2B5EF4-FFF2-40B4-BE49-F238E27FC236}">
                <a16:creationId xmlns:a16="http://schemas.microsoft.com/office/drawing/2014/main" id="{C17878F3-5E3B-0663-0BF7-A215D03A7BCA}"/>
              </a:ext>
            </a:extLst>
          </p:cNvPr>
          <p:cNvSpPr/>
          <p:nvPr/>
        </p:nvSpPr>
        <p:spPr>
          <a:xfrm>
            <a:off x="5167086" y="3875314"/>
            <a:ext cx="1146628" cy="319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EBE7A74-BA52-304C-0C71-76DBB1893002}"/>
              </a:ext>
            </a:extLst>
          </p:cNvPr>
          <p:cNvSpPr/>
          <p:nvPr/>
        </p:nvSpPr>
        <p:spPr>
          <a:xfrm>
            <a:off x="10271863" y="3875314"/>
            <a:ext cx="914400" cy="319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C5B74CA8-19B4-27AB-89A9-8876378C0C2C}"/>
              </a:ext>
            </a:extLst>
          </p:cNvPr>
          <p:cNvSpPr txBox="1"/>
          <p:nvPr/>
        </p:nvSpPr>
        <p:spPr>
          <a:xfrm>
            <a:off x="4984206" y="3753957"/>
            <a:ext cx="6766596" cy="400110"/>
          </a:xfrm>
          <a:prstGeom prst="rect">
            <a:avLst/>
          </a:prstGeom>
          <a:noFill/>
        </p:spPr>
        <p:txBody>
          <a:bodyPr wrap="none" rtlCol="0">
            <a:spAutoFit/>
          </a:bodyPr>
          <a:lstStyle/>
          <a:p>
            <a:r>
              <a:rPr lang="de-DE" sz="2000" dirty="0">
                <a:solidFill>
                  <a:srgbClr val="0000FF"/>
                </a:solidFill>
                <a:latin typeface="+mn-lt"/>
              </a:rPr>
              <a:t>Flow Rate                                                         Flow Rate</a:t>
            </a:r>
          </a:p>
        </p:txBody>
      </p:sp>
      <p:sp>
        <p:nvSpPr>
          <p:cNvPr id="10" name="Rechteck 9">
            <a:extLst>
              <a:ext uri="{FF2B5EF4-FFF2-40B4-BE49-F238E27FC236}">
                <a16:creationId xmlns:a16="http://schemas.microsoft.com/office/drawing/2014/main" id="{8DE911B7-4612-E72B-4A83-91C46590F081}"/>
              </a:ext>
            </a:extLst>
          </p:cNvPr>
          <p:cNvSpPr/>
          <p:nvPr/>
        </p:nvSpPr>
        <p:spPr>
          <a:xfrm>
            <a:off x="3236686" y="1793309"/>
            <a:ext cx="1103086"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CF5E8489-650B-CBDF-1AA0-3F6D956EB89A}"/>
              </a:ext>
            </a:extLst>
          </p:cNvPr>
          <p:cNvSpPr txBox="1"/>
          <p:nvPr/>
        </p:nvSpPr>
        <p:spPr>
          <a:xfrm>
            <a:off x="5341257" y="1793309"/>
            <a:ext cx="184731" cy="369332"/>
          </a:xfrm>
          <a:prstGeom prst="rect">
            <a:avLst/>
          </a:prstGeom>
          <a:noFill/>
        </p:spPr>
        <p:txBody>
          <a:bodyPr wrap="none" rtlCol="0">
            <a:spAutoFit/>
          </a:bodyPr>
          <a:lstStyle/>
          <a:p>
            <a:endParaRPr lang="de-DE"/>
          </a:p>
        </p:txBody>
      </p:sp>
      <p:cxnSp>
        <p:nvCxnSpPr>
          <p:cNvPr id="13" name="Gerade Verbindung mit Pfeil 12">
            <a:extLst>
              <a:ext uri="{FF2B5EF4-FFF2-40B4-BE49-F238E27FC236}">
                <a16:creationId xmlns:a16="http://schemas.microsoft.com/office/drawing/2014/main" id="{4F3EA241-DD34-5046-E3A7-FC268803C200}"/>
              </a:ext>
            </a:extLst>
          </p:cNvPr>
          <p:cNvCxnSpPr>
            <a:cxnSpLocks/>
          </p:cNvCxnSpPr>
          <p:nvPr/>
        </p:nvCxnSpPr>
        <p:spPr>
          <a:xfrm>
            <a:off x="9270275" y="4956629"/>
            <a:ext cx="449943"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31D85D1C-3BF8-2145-FD7B-67C0BB604472}"/>
              </a:ext>
            </a:extLst>
          </p:cNvPr>
          <p:cNvCxnSpPr>
            <a:cxnSpLocks/>
          </p:cNvCxnSpPr>
          <p:nvPr/>
        </p:nvCxnSpPr>
        <p:spPr>
          <a:xfrm>
            <a:off x="9477829" y="5046618"/>
            <a:ext cx="420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hteck 16">
                <a:extLst>
                  <a:ext uri="{FF2B5EF4-FFF2-40B4-BE49-F238E27FC236}">
                    <a16:creationId xmlns:a16="http://schemas.microsoft.com/office/drawing/2014/main" id="{698B2BD4-7746-1668-260F-FEF9154FD3C4}"/>
                  </a:ext>
                </a:extLst>
              </p:cNvPr>
              <p:cNvSpPr/>
              <p:nvPr/>
            </p:nvSpPr>
            <p:spPr>
              <a:xfrm>
                <a:off x="8752115" y="1877016"/>
                <a:ext cx="928914"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de-DE" i="1">
                              <a:solidFill>
                                <a:srgbClr val="0000FF"/>
                              </a:solidFill>
                              <a:latin typeface="Cambria Math" panose="02040503050406030204" pitchFamily="18" charset="0"/>
                            </a:rPr>
                          </m:ctrlPr>
                        </m:accPr>
                        <m:e>
                          <m:acc>
                            <m:accPr>
                              <m:chr m:val="̇"/>
                              <m:ctrlPr>
                                <a:rPr lang="de-DE" i="1">
                                  <a:solidFill>
                                    <a:srgbClr val="0000FF"/>
                                  </a:solidFill>
                                  <a:latin typeface="Cambria Math" panose="02040503050406030204" pitchFamily="18" charset="0"/>
                                </a:rPr>
                              </m:ctrlPr>
                            </m:accPr>
                            <m:e>
                              <m:r>
                                <a:rPr lang="de-DE" i="1">
                                  <a:solidFill>
                                    <a:srgbClr val="0000FF"/>
                                  </a:solidFill>
                                  <a:latin typeface="Cambria Math" panose="02040503050406030204" pitchFamily="18" charset="0"/>
                                </a:rPr>
                                <m:t>𝒙</m:t>
                              </m:r>
                            </m:e>
                          </m:acc>
                          <m:r>
                            <m:rPr>
                              <m:nor/>
                            </m:rPr>
                            <a:rPr lang="de-DE" baseline="-25000" dirty="0">
                              <a:solidFill>
                                <a:srgbClr val="0000FF"/>
                              </a:solidFill>
                            </a:rPr>
                            <m:t>RMS</m:t>
                          </m:r>
                        </m:e>
                      </m:acc>
                    </m:oMath>
                  </m:oMathPara>
                </a14:m>
                <a:endParaRPr lang="de-DE" dirty="0"/>
              </a:p>
            </p:txBody>
          </p:sp>
        </mc:Choice>
        <mc:Fallback xmlns="">
          <p:sp>
            <p:nvSpPr>
              <p:cNvPr id="17" name="Rechteck 16">
                <a:extLst>
                  <a:ext uri="{FF2B5EF4-FFF2-40B4-BE49-F238E27FC236}">
                    <a16:creationId xmlns:a16="http://schemas.microsoft.com/office/drawing/2014/main" id="{698B2BD4-7746-1668-260F-FEF9154FD3C4}"/>
                  </a:ext>
                </a:extLst>
              </p:cNvPr>
              <p:cNvSpPr>
                <a:spLocks noRot="1" noChangeAspect="1" noMove="1" noResize="1" noEditPoints="1" noAdjustHandles="1" noChangeArrowheads="1" noChangeShapeType="1" noTextEdit="1"/>
              </p:cNvSpPr>
              <p:nvPr/>
            </p:nvSpPr>
            <p:spPr>
              <a:xfrm>
                <a:off x="8752115" y="1877016"/>
                <a:ext cx="928914" cy="914400"/>
              </a:xfrm>
              <a:prstGeom prst="rect">
                <a:avLst/>
              </a:prstGeom>
              <a:blipFill>
                <a:blip r:embed="rId5"/>
                <a:stretch>
                  <a:fillRect/>
                </a:stretch>
              </a:blipFill>
              <a:ln>
                <a:solidFill>
                  <a:schemeClr val="bg1"/>
                </a:solidFill>
              </a:ln>
            </p:spPr>
            <p:txBody>
              <a:bodyPr/>
              <a:lstStyle/>
              <a:p>
                <a:r>
                  <a:rPr lang="de-DE">
                    <a:noFill/>
                  </a:rPr>
                  <a:t> </a:t>
                </a:r>
              </a:p>
            </p:txBody>
          </p:sp>
        </mc:Fallback>
      </mc:AlternateContent>
      <p:sp>
        <p:nvSpPr>
          <p:cNvPr id="4" name="Textfeld 3">
            <a:extLst>
              <a:ext uri="{FF2B5EF4-FFF2-40B4-BE49-F238E27FC236}">
                <a16:creationId xmlns:a16="http://schemas.microsoft.com/office/drawing/2014/main" id="{4513458F-A664-CDA7-9939-10B4E7721D7F}"/>
              </a:ext>
            </a:extLst>
          </p:cNvPr>
          <p:cNvSpPr txBox="1"/>
          <p:nvPr/>
        </p:nvSpPr>
        <p:spPr>
          <a:xfrm>
            <a:off x="751737" y="65278"/>
            <a:ext cx="10552761" cy="830997"/>
          </a:xfrm>
          <a:prstGeom prst="rect">
            <a:avLst/>
          </a:prstGeom>
          <a:noFill/>
        </p:spPr>
        <p:txBody>
          <a:bodyPr wrap="non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Absolute RMS </a:t>
            </a:r>
            <a:r>
              <a:rPr lang="de-DE" sz="2400" b="0" dirty="0" err="1">
                <a:latin typeface="+mn-lt"/>
              </a:rPr>
              <a:t>Bearing</a:t>
            </a:r>
            <a:r>
              <a:rPr lang="de-DE" sz="2400" b="0" dirty="0">
                <a:latin typeface="+mn-lt"/>
              </a:rPr>
              <a:t> Vibration </a:t>
            </a:r>
            <a:r>
              <a:rPr lang="de-DE" sz="2400" b="0" dirty="0" err="1">
                <a:latin typeface="+mn-lt"/>
              </a:rPr>
              <a:t>Velocities</a:t>
            </a:r>
            <a:r>
              <a:rPr lang="de-DE" sz="2400" b="0" dirty="0">
                <a:latin typeface="+mn-lt"/>
              </a:rPr>
              <a:t> (mm/s) at NDE </a:t>
            </a:r>
            <a:r>
              <a:rPr lang="de-DE" sz="2400" b="0" dirty="0" err="1">
                <a:latin typeface="+mn-lt"/>
              </a:rPr>
              <a:t>Bearing</a:t>
            </a:r>
            <a:r>
              <a:rPr lang="de-DE" sz="2400" b="0" dirty="0">
                <a:latin typeface="+mn-lt"/>
              </a:rPr>
              <a:t> Housing</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FA287046-F181-ADFD-9127-36A02F70B9A8}"/>
                  </a:ext>
                </a:extLst>
              </p:cNvPr>
              <p:cNvSpPr txBox="1"/>
              <p:nvPr/>
            </p:nvSpPr>
            <p:spPr>
              <a:xfrm>
                <a:off x="711198" y="1034058"/>
                <a:ext cx="5119015" cy="461665"/>
              </a:xfrm>
              <a:prstGeom prst="rect">
                <a:avLst/>
              </a:prstGeom>
              <a:noFill/>
            </p:spPr>
            <p:txBody>
              <a:bodyPr wrap="square" rtlCol="0">
                <a:spAutoFit/>
              </a:bodyPr>
              <a:lstStyle/>
              <a:p>
                <a:r>
                  <a:rPr lang="de-DE" dirty="0">
                    <a:solidFill>
                      <a:srgbClr val="0000FF"/>
                    </a:solidFill>
                  </a:rPr>
                  <a:t> NDE </a:t>
                </a:r>
                <a:r>
                  <a:rPr lang="de-DE" dirty="0" err="1">
                    <a:solidFill>
                      <a:srgbClr val="0000FF"/>
                    </a:solidFill>
                  </a:rPr>
                  <a:t>Bearing</a:t>
                </a:r>
                <a:r>
                  <a:rPr lang="de-DE" dirty="0">
                    <a:solidFill>
                      <a:srgbClr val="0000FF"/>
                    </a:solidFill>
                  </a:rPr>
                  <a:t> </a:t>
                </a:r>
                <a:r>
                  <a:rPr lang="de-DE" dirty="0">
                    <a:solidFill>
                      <a:srgbClr val="FF0000"/>
                    </a:solidFill>
                  </a:rPr>
                  <a:t>horizontal</a:t>
                </a:r>
                <a:r>
                  <a:rPr lang="de-DE" sz="2400" dirty="0">
                    <a:solidFill>
                      <a:srgbClr val="0000FF"/>
                    </a:solidFill>
                  </a:rPr>
                  <a:t> </a:t>
                </a:r>
                <a14:m>
                  <m:oMath xmlns:m="http://schemas.openxmlformats.org/officeDocument/2006/math">
                    <m:acc>
                      <m:accPr>
                        <m:chr m:val="̇"/>
                        <m:ctrlPr>
                          <a:rPr lang="de-DE" sz="2400" i="1" smtClean="0">
                            <a:solidFill>
                              <a:srgbClr val="0000FF"/>
                            </a:solidFill>
                            <a:latin typeface="Cambria Math" panose="02040503050406030204" pitchFamily="18" charset="0"/>
                          </a:rPr>
                        </m:ctrlPr>
                      </m:accPr>
                      <m:e>
                        <m:r>
                          <a:rPr lang="de-DE" sz="2400" b="1" i="1" smtClean="0">
                            <a:solidFill>
                              <a:srgbClr val="0000FF"/>
                            </a:solidFill>
                            <a:latin typeface="Cambria Math" panose="02040503050406030204" pitchFamily="18" charset="0"/>
                          </a:rPr>
                          <m:t>𝒙</m:t>
                        </m:r>
                      </m:e>
                    </m:acc>
                  </m:oMath>
                </a14:m>
                <a:r>
                  <a:rPr lang="de-DE" sz="2400" baseline="-25000" dirty="0">
                    <a:solidFill>
                      <a:srgbClr val="0000FF"/>
                    </a:solidFill>
                  </a:rPr>
                  <a:t>RMS</a:t>
                </a:r>
                <a:r>
                  <a:rPr lang="de-DE" sz="2400" dirty="0">
                    <a:solidFill>
                      <a:srgbClr val="0000FF"/>
                    </a:solidFill>
                  </a:rPr>
                  <a:t> </a:t>
                </a:r>
                <a:r>
                  <a:rPr lang="de-DE" b="0" dirty="0"/>
                  <a:t>(mm/s)               </a:t>
                </a:r>
              </a:p>
            </p:txBody>
          </p:sp>
        </mc:Choice>
        <mc:Fallback xmlns="">
          <p:sp>
            <p:nvSpPr>
              <p:cNvPr id="16" name="Textfeld 15">
                <a:extLst>
                  <a:ext uri="{FF2B5EF4-FFF2-40B4-BE49-F238E27FC236}">
                    <a16:creationId xmlns:a16="http://schemas.microsoft.com/office/drawing/2014/main" id="{FA287046-F181-ADFD-9127-36A02F70B9A8}"/>
                  </a:ext>
                </a:extLst>
              </p:cNvPr>
              <p:cNvSpPr txBox="1">
                <a:spLocks noRot="1" noChangeAspect="1" noMove="1" noResize="1" noEditPoints="1" noAdjustHandles="1" noChangeArrowheads="1" noChangeShapeType="1" noTextEdit="1"/>
              </p:cNvSpPr>
              <p:nvPr/>
            </p:nvSpPr>
            <p:spPr>
              <a:xfrm>
                <a:off x="711198" y="1034058"/>
                <a:ext cx="5119015" cy="461665"/>
              </a:xfrm>
              <a:prstGeom prst="rect">
                <a:avLst/>
              </a:prstGeom>
              <a:blipFill>
                <a:blip r:embed="rId6"/>
                <a:stretch>
                  <a:fillRect b="-28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CA89ECE2-3F96-DD31-86BC-D3861A1028A5}"/>
                  </a:ext>
                </a:extLst>
              </p:cNvPr>
              <p:cNvSpPr txBox="1"/>
              <p:nvPr/>
            </p:nvSpPr>
            <p:spPr>
              <a:xfrm>
                <a:off x="6235700" y="1061978"/>
                <a:ext cx="5578348" cy="461665"/>
              </a:xfrm>
              <a:prstGeom prst="rect">
                <a:avLst/>
              </a:prstGeom>
              <a:noFill/>
            </p:spPr>
            <p:txBody>
              <a:bodyPr wrap="square" rtlCol="0">
                <a:spAutoFit/>
              </a:bodyPr>
              <a:lstStyle/>
              <a:p>
                <a:r>
                  <a:rPr lang="de-DE" dirty="0">
                    <a:solidFill>
                      <a:srgbClr val="0000FF"/>
                    </a:solidFill>
                  </a:rPr>
                  <a:t> NDE </a:t>
                </a:r>
                <a:r>
                  <a:rPr lang="de-DE" dirty="0" err="1">
                    <a:solidFill>
                      <a:srgbClr val="0000FF"/>
                    </a:solidFill>
                  </a:rPr>
                  <a:t>Bearing</a:t>
                </a:r>
                <a:r>
                  <a:rPr lang="de-DE" dirty="0">
                    <a:solidFill>
                      <a:srgbClr val="0000FF"/>
                    </a:solidFill>
                  </a:rPr>
                  <a:t> </a:t>
                </a:r>
                <a:r>
                  <a:rPr lang="de-DE" dirty="0" err="1">
                    <a:solidFill>
                      <a:srgbClr val="FF0000"/>
                    </a:solidFill>
                  </a:rPr>
                  <a:t>vertical</a:t>
                </a:r>
                <a:r>
                  <a:rPr lang="de-DE" sz="2400" dirty="0">
                    <a:solidFill>
                      <a:srgbClr val="0000FF"/>
                    </a:solidFill>
                  </a:rPr>
                  <a:t> </a:t>
                </a:r>
                <a14:m>
                  <m:oMath xmlns:m="http://schemas.openxmlformats.org/officeDocument/2006/math">
                    <m:acc>
                      <m:accPr>
                        <m:chr m:val="̇"/>
                        <m:ctrlPr>
                          <a:rPr lang="de-DE" sz="2400" i="1" smtClean="0">
                            <a:solidFill>
                              <a:srgbClr val="0000FF"/>
                            </a:solidFill>
                            <a:latin typeface="Cambria Math" panose="02040503050406030204" pitchFamily="18" charset="0"/>
                          </a:rPr>
                        </m:ctrlPr>
                      </m:accPr>
                      <m:e>
                        <m:r>
                          <a:rPr lang="de-DE" sz="2400" b="1" i="1" smtClean="0">
                            <a:solidFill>
                              <a:srgbClr val="0000FF"/>
                            </a:solidFill>
                            <a:latin typeface="Cambria Math" panose="02040503050406030204" pitchFamily="18" charset="0"/>
                          </a:rPr>
                          <m:t>𝒙</m:t>
                        </m:r>
                      </m:e>
                    </m:acc>
                  </m:oMath>
                </a14:m>
                <a:r>
                  <a:rPr lang="de-DE" sz="2400" baseline="-25000" dirty="0">
                    <a:solidFill>
                      <a:srgbClr val="0000FF"/>
                    </a:solidFill>
                  </a:rPr>
                  <a:t>RMS </a:t>
                </a:r>
                <a:r>
                  <a:rPr lang="de-DE" sz="2400" dirty="0">
                    <a:solidFill>
                      <a:srgbClr val="0000FF"/>
                    </a:solidFill>
                  </a:rPr>
                  <a:t> </a:t>
                </a:r>
                <a:r>
                  <a:rPr lang="de-DE" b="0" dirty="0"/>
                  <a:t>(mm/s)</a:t>
                </a:r>
              </a:p>
            </p:txBody>
          </p:sp>
        </mc:Choice>
        <mc:Fallback xmlns="">
          <p:sp>
            <p:nvSpPr>
              <p:cNvPr id="19" name="Textfeld 18">
                <a:extLst>
                  <a:ext uri="{FF2B5EF4-FFF2-40B4-BE49-F238E27FC236}">
                    <a16:creationId xmlns:a16="http://schemas.microsoft.com/office/drawing/2014/main" id="{CA89ECE2-3F96-DD31-86BC-D3861A1028A5}"/>
                  </a:ext>
                </a:extLst>
              </p:cNvPr>
              <p:cNvSpPr txBox="1">
                <a:spLocks noRot="1" noChangeAspect="1" noMove="1" noResize="1" noEditPoints="1" noAdjustHandles="1" noChangeArrowheads="1" noChangeShapeType="1" noTextEdit="1"/>
              </p:cNvSpPr>
              <p:nvPr/>
            </p:nvSpPr>
            <p:spPr>
              <a:xfrm>
                <a:off x="6235700" y="1061978"/>
                <a:ext cx="5578348" cy="461665"/>
              </a:xfrm>
              <a:prstGeom prst="rect">
                <a:avLst/>
              </a:prstGeom>
              <a:blipFill>
                <a:blip r:embed="rId7"/>
                <a:stretch>
                  <a:fillRect b="-26316"/>
                </a:stretch>
              </a:blipFill>
            </p:spPr>
            <p:txBody>
              <a:bodyPr/>
              <a:lstStyle/>
              <a:p>
                <a:r>
                  <a:rPr lang="de-DE">
                    <a:noFill/>
                  </a:rPr>
                  <a:t> </a:t>
                </a:r>
              </a:p>
            </p:txBody>
          </p:sp>
        </mc:Fallback>
      </mc:AlternateContent>
    </p:spTree>
    <p:extLst>
      <p:ext uri="{BB962C8B-B14F-4D97-AF65-F5344CB8AC3E}">
        <p14:creationId xmlns:p14="http://schemas.microsoft.com/office/powerpoint/2010/main" val="204987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85348" y="109789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Vertical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Horizontal Pump</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Systems in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Nuclear</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Power Plants</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4EBD807-A531-653C-B2CF-E338950EBC75}"/>
              </a:ext>
            </a:extLst>
          </p:cNvPr>
          <p:cNvPicPr>
            <a:picLocks noChangeAspect="1"/>
          </p:cNvPicPr>
          <p:nvPr/>
        </p:nvPicPr>
        <p:blipFill>
          <a:blip r:embed="rId3"/>
          <a:stretch>
            <a:fillRect/>
          </a:stretch>
        </p:blipFill>
        <p:spPr>
          <a:xfrm>
            <a:off x="821304" y="1659802"/>
            <a:ext cx="5724640" cy="3090940"/>
          </a:xfrm>
          <a:prstGeom prst="rect">
            <a:avLst/>
          </a:prstGeom>
        </p:spPr>
      </p:pic>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E3B8991-DFAA-A652-DB4F-4B9EB885A29F}"/>
                  </a:ext>
                </a:extLst>
              </p:cNvPr>
              <p:cNvSpPr txBox="1"/>
              <p:nvPr/>
            </p:nvSpPr>
            <p:spPr>
              <a:xfrm>
                <a:off x="711199" y="1034058"/>
                <a:ext cx="4590869" cy="461665"/>
              </a:xfrm>
              <a:prstGeom prst="rect">
                <a:avLst/>
              </a:prstGeom>
              <a:noFill/>
            </p:spPr>
            <p:txBody>
              <a:bodyPr wrap="square" rtlCol="0">
                <a:spAutoFit/>
              </a:bodyPr>
              <a:lstStyle/>
              <a:p>
                <a:r>
                  <a:rPr lang="de-DE" dirty="0">
                    <a:solidFill>
                      <a:srgbClr val="0000FF"/>
                    </a:solidFill>
                  </a:rPr>
                  <a:t>     NDE </a:t>
                </a:r>
                <a:r>
                  <a:rPr lang="de-DE" dirty="0" err="1">
                    <a:solidFill>
                      <a:srgbClr val="0000FF"/>
                    </a:solidFill>
                  </a:rPr>
                  <a:t>Bearing</a:t>
                </a:r>
                <a:r>
                  <a:rPr lang="de-DE" dirty="0">
                    <a:solidFill>
                      <a:srgbClr val="0000FF"/>
                    </a:solidFill>
                  </a:rPr>
                  <a:t> </a:t>
                </a:r>
                <a:r>
                  <a:rPr lang="de-DE" dirty="0">
                    <a:solidFill>
                      <a:srgbClr val="FF0000"/>
                    </a:solidFill>
                  </a:rPr>
                  <a:t>horizontal</a:t>
                </a:r>
                <a:r>
                  <a:rPr lang="de-DE" sz="2400" dirty="0">
                    <a:solidFill>
                      <a:srgbClr val="0000FF"/>
                    </a:solidFill>
                  </a:rPr>
                  <a:t> </a:t>
                </a:r>
                <a14:m>
                  <m:oMath xmlns:m="http://schemas.openxmlformats.org/officeDocument/2006/math">
                    <m:acc>
                      <m:accPr>
                        <m:chr m:val="̇"/>
                        <m:ctrlPr>
                          <a:rPr lang="de-DE" sz="2400" i="1" smtClean="0">
                            <a:solidFill>
                              <a:srgbClr val="0000FF"/>
                            </a:solidFill>
                            <a:latin typeface="Cambria Math" panose="02040503050406030204" pitchFamily="18" charset="0"/>
                          </a:rPr>
                        </m:ctrlPr>
                      </m:accPr>
                      <m:e>
                        <m:r>
                          <a:rPr lang="de-DE" sz="2400" b="1" i="1" smtClean="0">
                            <a:solidFill>
                              <a:srgbClr val="0000FF"/>
                            </a:solidFill>
                            <a:latin typeface="Cambria Math" panose="02040503050406030204" pitchFamily="18" charset="0"/>
                          </a:rPr>
                          <m:t>𝒙</m:t>
                        </m:r>
                      </m:e>
                    </m:acc>
                  </m:oMath>
                </a14:m>
                <a:r>
                  <a:rPr lang="de-DE" sz="2400" baseline="-25000" dirty="0">
                    <a:solidFill>
                      <a:srgbClr val="0000FF"/>
                    </a:solidFill>
                  </a:rPr>
                  <a:t>RMS        </a:t>
                </a:r>
                <a:r>
                  <a:rPr lang="de-DE" sz="2400" dirty="0">
                    <a:solidFill>
                      <a:srgbClr val="0000FF"/>
                    </a:solidFill>
                  </a:rPr>
                  <a:t>               </a:t>
                </a:r>
              </a:p>
            </p:txBody>
          </p:sp>
        </mc:Choice>
        <mc:Fallback xmlns="">
          <p:sp>
            <p:nvSpPr>
              <p:cNvPr id="5" name="Textfeld 4">
                <a:extLst>
                  <a:ext uri="{FF2B5EF4-FFF2-40B4-BE49-F238E27FC236}">
                    <a16:creationId xmlns:a16="http://schemas.microsoft.com/office/drawing/2014/main" id="{DE3B8991-DFAA-A652-DB4F-4B9EB885A29F}"/>
                  </a:ext>
                </a:extLst>
              </p:cNvPr>
              <p:cNvSpPr txBox="1">
                <a:spLocks noRot="1" noChangeAspect="1" noMove="1" noResize="1" noEditPoints="1" noAdjustHandles="1" noChangeArrowheads="1" noChangeShapeType="1" noTextEdit="1"/>
              </p:cNvSpPr>
              <p:nvPr/>
            </p:nvSpPr>
            <p:spPr>
              <a:xfrm>
                <a:off x="711199" y="1034058"/>
                <a:ext cx="4590869" cy="461665"/>
              </a:xfrm>
              <a:prstGeom prst="rect">
                <a:avLst/>
              </a:prstGeom>
              <a:blipFill>
                <a:blip r:embed="rId4"/>
                <a:stretch>
                  <a:fillRect b="-28000"/>
                </a:stretch>
              </a:blipFill>
            </p:spPr>
            <p:txBody>
              <a:bodyPr/>
              <a:lstStyle/>
              <a:p>
                <a:r>
                  <a:rPr lang="de-DE">
                    <a:noFill/>
                  </a:rPr>
                  <a:t> </a:t>
                </a:r>
              </a:p>
            </p:txBody>
          </p:sp>
        </mc:Fallback>
      </mc:AlternateContent>
      <p:sp>
        <p:nvSpPr>
          <p:cNvPr id="6" name="Textfeld 5">
            <a:extLst>
              <a:ext uri="{FF2B5EF4-FFF2-40B4-BE49-F238E27FC236}">
                <a16:creationId xmlns:a16="http://schemas.microsoft.com/office/drawing/2014/main" id="{FC09D410-5B76-BFA9-A518-5B46BC3F73D5}"/>
              </a:ext>
            </a:extLst>
          </p:cNvPr>
          <p:cNvSpPr txBox="1"/>
          <p:nvPr/>
        </p:nvSpPr>
        <p:spPr>
          <a:xfrm>
            <a:off x="0" y="5195296"/>
            <a:ext cx="5631926" cy="400110"/>
          </a:xfrm>
          <a:prstGeom prst="rect">
            <a:avLst/>
          </a:prstGeom>
          <a:noFill/>
        </p:spPr>
        <p:txBody>
          <a:bodyPr wrap="none" rtlCol="0">
            <a:spAutoFit/>
          </a:bodyPr>
          <a:lstStyle/>
          <a:p>
            <a:r>
              <a:rPr lang="de-DE" sz="2000" dirty="0">
                <a:solidFill>
                  <a:srgbClr val="FF0000"/>
                </a:solidFill>
                <a:latin typeface="+mn-lt"/>
              </a:rPr>
              <a:t>93 Hz   </a:t>
            </a:r>
            <a:r>
              <a:rPr lang="de-DE" sz="2000" dirty="0">
                <a:solidFill>
                  <a:srgbClr val="00B050"/>
                </a:solidFill>
                <a:latin typeface="+mn-lt"/>
              </a:rPr>
              <a:t>560 Hz   </a:t>
            </a:r>
            <a:r>
              <a:rPr lang="de-DE" sz="2000" dirty="0">
                <a:solidFill>
                  <a:srgbClr val="0000FF"/>
                </a:solidFill>
                <a:latin typeface="+mn-lt"/>
              </a:rPr>
              <a:t>1120 Hz            </a:t>
            </a:r>
            <a:r>
              <a:rPr lang="de-DE" sz="2000" dirty="0" err="1">
                <a:solidFill>
                  <a:srgbClr val="0000FF"/>
                </a:solidFill>
                <a:latin typeface="+mn-lt"/>
              </a:rPr>
              <a:t>Frequency</a:t>
            </a:r>
            <a:r>
              <a:rPr lang="de-DE" sz="2000" dirty="0">
                <a:solidFill>
                  <a:srgbClr val="0000FF"/>
                </a:solidFill>
                <a:latin typeface="+mn-lt"/>
              </a:rPr>
              <a:t>  Hz</a:t>
            </a:r>
          </a:p>
        </p:txBody>
      </p:sp>
      <p:sp>
        <p:nvSpPr>
          <p:cNvPr id="7" name="Rechteck 6">
            <a:extLst>
              <a:ext uri="{FF2B5EF4-FFF2-40B4-BE49-F238E27FC236}">
                <a16:creationId xmlns:a16="http://schemas.microsoft.com/office/drawing/2014/main" id="{C17878F3-5E3B-0663-0BF7-A215D03A7BCA}"/>
              </a:ext>
            </a:extLst>
          </p:cNvPr>
          <p:cNvSpPr/>
          <p:nvPr/>
        </p:nvSpPr>
        <p:spPr>
          <a:xfrm>
            <a:off x="5167086" y="3875314"/>
            <a:ext cx="1146628" cy="319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EBE7A74-BA52-304C-0C71-76DBB1893002}"/>
              </a:ext>
            </a:extLst>
          </p:cNvPr>
          <p:cNvSpPr/>
          <p:nvPr/>
        </p:nvSpPr>
        <p:spPr>
          <a:xfrm>
            <a:off x="10271863" y="3875314"/>
            <a:ext cx="914400" cy="319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C5B74CA8-19B4-27AB-89A9-8876378C0C2C}"/>
              </a:ext>
            </a:extLst>
          </p:cNvPr>
          <p:cNvSpPr txBox="1"/>
          <p:nvPr/>
        </p:nvSpPr>
        <p:spPr>
          <a:xfrm>
            <a:off x="5071291" y="3765699"/>
            <a:ext cx="1535998" cy="400110"/>
          </a:xfrm>
          <a:prstGeom prst="rect">
            <a:avLst/>
          </a:prstGeom>
          <a:noFill/>
        </p:spPr>
        <p:txBody>
          <a:bodyPr wrap="none" rtlCol="0">
            <a:spAutoFit/>
          </a:bodyPr>
          <a:lstStyle/>
          <a:p>
            <a:r>
              <a:rPr lang="de-DE" sz="2000" dirty="0">
                <a:solidFill>
                  <a:srgbClr val="0000FF"/>
                </a:solidFill>
                <a:latin typeface="+mn-lt"/>
              </a:rPr>
              <a:t> Flow Rate </a:t>
            </a:r>
          </a:p>
        </p:txBody>
      </p:sp>
      <p:sp>
        <p:nvSpPr>
          <p:cNvPr id="10" name="Rechteck 9">
            <a:extLst>
              <a:ext uri="{FF2B5EF4-FFF2-40B4-BE49-F238E27FC236}">
                <a16:creationId xmlns:a16="http://schemas.microsoft.com/office/drawing/2014/main" id="{8DE911B7-4612-E72B-4A83-91C46590F081}"/>
              </a:ext>
            </a:extLst>
          </p:cNvPr>
          <p:cNvSpPr/>
          <p:nvPr/>
        </p:nvSpPr>
        <p:spPr>
          <a:xfrm>
            <a:off x="3236686" y="1793309"/>
            <a:ext cx="1103086"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CF5E8489-650B-CBDF-1AA0-3F6D956EB89A}"/>
              </a:ext>
            </a:extLst>
          </p:cNvPr>
          <p:cNvSpPr txBox="1"/>
          <p:nvPr/>
        </p:nvSpPr>
        <p:spPr>
          <a:xfrm>
            <a:off x="5341257" y="1793309"/>
            <a:ext cx="184731" cy="369332"/>
          </a:xfrm>
          <a:prstGeom prst="rect">
            <a:avLst/>
          </a:prstGeom>
          <a:noFill/>
        </p:spPr>
        <p:txBody>
          <a:bodyPr wrap="none" rtlCol="0">
            <a:spAutoFit/>
          </a:bodyPr>
          <a:lstStyle/>
          <a:p>
            <a:endParaRPr lang="de-DE"/>
          </a:p>
        </p:txBody>
      </p:sp>
      <p:cxnSp>
        <p:nvCxnSpPr>
          <p:cNvPr id="13" name="Gerade Verbindung mit Pfeil 12">
            <a:extLst>
              <a:ext uri="{FF2B5EF4-FFF2-40B4-BE49-F238E27FC236}">
                <a16:creationId xmlns:a16="http://schemas.microsoft.com/office/drawing/2014/main" id="{4F3EA241-DD34-5046-E3A7-FC268803C200}"/>
              </a:ext>
            </a:extLst>
          </p:cNvPr>
          <p:cNvCxnSpPr>
            <a:cxnSpLocks/>
          </p:cNvCxnSpPr>
          <p:nvPr/>
        </p:nvCxnSpPr>
        <p:spPr>
          <a:xfrm>
            <a:off x="3156131" y="5395351"/>
            <a:ext cx="449943"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31D85D1C-3BF8-2145-FD7B-67C0BB604472}"/>
              </a:ext>
            </a:extLst>
          </p:cNvPr>
          <p:cNvCxnSpPr>
            <a:cxnSpLocks/>
          </p:cNvCxnSpPr>
          <p:nvPr/>
        </p:nvCxnSpPr>
        <p:spPr>
          <a:xfrm>
            <a:off x="9477829" y="5046618"/>
            <a:ext cx="420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698B2BD4-7746-1668-260F-FEF9154FD3C4}"/>
              </a:ext>
            </a:extLst>
          </p:cNvPr>
          <p:cNvSpPr/>
          <p:nvPr/>
        </p:nvSpPr>
        <p:spPr>
          <a:xfrm>
            <a:off x="8752115" y="1877016"/>
            <a:ext cx="928914"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4513458F-A664-CDA7-9939-10B4E7721D7F}"/>
              </a:ext>
            </a:extLst>
          </p:cNvPr>
          <p:cNvSpPr txBox="1"/>
          <p:nvPr/>
        </p:nvSpPr>
        <p:spPr>
          <a:xfrm>
            <a:off x="751737" y="65278"/>
            <a:ext cx="10552761" cy="830997"/>
          </a:xfrm>
          <a:prstGeom prst="rect">
            <a:avLst/>
          </a:prstGeom>
          <a:noFill/>
        </p:spPr>
        <p:txBody>
          <a:bodyPr wrap="non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Absolute RMS </a:t>
            </a:r>
            <a:r>
              <a:rPr lang="de-DE" sz="2400" b="0" dirty="0" err="1">
                <a:latin typeface="+mn-lt"/>
              </a:rPr>
              <a:t>Bearing</a:t>
            </a:r>
            <a:r>
              <a:rPr lang="de-DE" sz="2400" b="0" dirty="0">
                <a:latin typeface="+mn-lt"/>
              </a:rPr>
              <a:t> Vibration </a:t>
            </a:r>
            <a:r>
              <a:rPr lang="de-DE" sz="2400" b="0" dirty="0" err="1">
                <a:latin typeface="+mn-lt"/>
              </a:rPr>
              <a:t>Velocities</a:t>
            </a:r>
            <a:r>
              <a:rPr lang="de-DE" sz="2400" b="0" dirty="0">
                <a:latin typeface="+mn-lt"/>
              </a:rPr>
              <a:t> (mm/s) at NDE </a:t>
            </a:r>
            <a:r>
              <a:rPr lang="de-DE" sz="2400" b="0" dirty="0" err="1">
                <a:latin typeface="+mn-lt"/>
              </a:rPr>
              <a:t>Bearing</a:t>
            </a:r>
            <a:r>
              <a:rPr lang="de-DE" sz="2400" b="0" dirty="0">
                <a:latin typeface="+mn-lt"/>
              </a:rPr>
              <a:t> Housing</a:t>
            </a:r>
          </a:p>
        </p:txBody>
      </p:sp>
      <p:cxnSp>
        <p:nvCxnSpPr>
          <p:cNvPr id="15" name="Gerader Verbinder 14">
            <a:extLst>
              <a:ext uri="{FF2B5EF4-FFF2-40B4-BE49-F238E27FC236}">
                <a16:creationId xmlns:a16="http://schemas.microsoft.com/office/drawing/2014/main" id="{E47A2E63-2318-1C05-FD3E-35266C907812}"/>
              </a:ext>
            </a:extLst>
          </p:cNvPr>
          <p:cNvCxnSpPr>
            <a:cxnSpLocks/>
          </p:cNvCxnSpPr>
          <p:nvPr/>
        </p:nvCxnSpPr>
        <p:spPr>
          <a:xfrm flipV="1">
            <a:off x="1838960" y="2250509"/>
            <a:ext cx="0" cy="8584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2ED838B-55E9-3078-B729-5D209D9FC7F1}"/>
              </a:ext>
            </a:extLst>
          </p:cNvPr>
          <p:cNvCxnSpPr>
            <a:cxnSpLocks/>
          </p:cNvCxnSpPr>
          <p:nvPr/>
        </p:nvCxnSpPr>
        <p:spPr>
          <a:xfrm flipV="1">
            <a:off x="1240971" y="3429000"/>
            <a:ext cx="0" cy="405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7168500-AE71-3E2C-E76B-EA186121844C}"/>
              </a:ext>
            </a:extLst>
          </p:cNvPr>
          <p:cNvCxnSpPr>
            <a:cxnSpLocks/>
          </p:cNvCxnSpPr>
          <p:nvPr/>
        </p:nvCxnSpPr>
        <p:spPr>
          <a:xfrm flipV="1">
            <a:off x="3742887" y="2707709"/>
            <a:ext cx="0" cy="40125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F05A996-046A-4ED1-D8FB-42828265EC76}"/>
              </a:ext>
            </a:extLst>
          </p:cNvPr>
          <p:cNvCxnSpPr>
            <a:cxnSpLocks/>
          </p:cNvCxnSpPr>
          <p:nvPr/>
        </p:nvCxnSpPr>
        <p:spPr>
          <a:xfrm flipV="1">
            <a:off x="3156131" y="3429000"/>
            <a:ext cx="0" cy="40591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E92344E6-4FE3-DC3D-9458-50A9B594C31F}"/>
              </a:ext>
            </a:extLst>
          </p:cNvPr>
          <p:cNvCxnSpPr>
            <a:cxnSpLocks/>
          </p:cNvCxnSpPr>
          <p:nvPr/>
        </p:nvCxnSpPr>
        <p:spPr>
          <a:xfrm flipV="1">
            <a:off x="2692400" y="2908334"/>
            <a:ext cx="0" cy="2006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68EC6B0-7ED0-181B-90AD-8ABA783118D0}"/>
              </a:ext>
            </a:extLst>
          </p:cNvPr>
          <p:cNvCxnSpPr>
            <a:cxnSpLocks/>
          </p:cNvCxnSpPr>
          <p:nvPr/>
        </p:nvCxnSpPr>
        <p:spPr>
          <a:xfrm flipV="1">
            <a:off x="2113280" y="3525520"/>
            <a:ext cx="0" cy="3093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A875F46-2955-C7EE-960E-5852BA78535D}"/>
              </a:ext>
            </a:extLst>
          </p:cNvPr>
          <p:cNvCxnSpPr>
            <a:cxnSpLocks/>
          </p:cNvCxnSpPr>
          <p:nvPr/>
        </p:nvCxnSpPr>
        <p:spPr>
          <a:xfrm>
            <a:off x="2580640" y="4034971"/>
            <a:ext cx="0" cy="48622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0AE76EC8-960A-6C1C-BD84-7494751EA676}"/>
              </a:ext>
            </a:extLst>
          </p:cNvPr>
          <p:cNvCxnSpPr>
            <a:cxnSpLocks/>
          </p:cNvCxnSpPr>
          <p:nvPr/>
        </p:nvCxnSpPr>
        <p:spPr>
          <a:xfrm flipV="1">
            <a:off x="1544320" y="4278085"/>
            <a:ext cx="0" cy="24311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793F8A23-8B69-0158-A2B9-8F79ADB81D1E}"/>
              </a:ext>
            </a:extLst>
          </p:cNvPr>
          <p:cNvSpPr txBox="1"/>
          <p:nvPr/>
        </p:nvSpPr>
        <p:spPr>
          <a:xfrm>
            <a:off x="6580642" y="1328053"/>
            <a:ext cx="5553380" cy="5078313"/>
          </a:xfrm>
          <a:prstGeom prst="rect">
            <a:avLst/>
          </a:prstGeom>
          <a:noFill/>
        </p:spPr>
        <p:txBody>
          <a:bodyPr wrap="none" rtlCol="0">
            <a:spAutoFit/>
          </a:bodyPr>
          <a:lstStyle/>
          <a:p>
            <a:r>
              <a:rPr lang="de-DE" sz="2000" b="0" dirty="0" err="1">
                <a:latin typeface="+mn-lt"/>
              </a:rPr>
              <a:t>How</a:t>
            </a:r>
            <a:r>
              <a:rPr lang="de-DE" sz="2000" b="0" dirty="0">
                <a:latin typeface="+mn-lt"/>
              </a:rPr>
              <a:t> </a:t>
            </a:r>
            <a:r>
              <a:rPr lang="de-DE" sz="2000" b="0" dirty="0" err="1">
                <a:latin typeface="+mn-lt"/>
              </a:rPr>
              <a:t>can</a:t>
            </a:r>
            <a:r>
              <a:rPr lang="de-DE" sz="2000" b="0" dirty="0">
                <a:latin typeface="+mn-lt"/>
              </a:rPr>
              <a:t> </a:t>
            </a:r>
            <a:r>
              <a:rPr lang="de-DE" sz="2000" b="0" dirty="0" err="1">
                <a:latin typeface="+mn-lt"/>
              </a:rPr>
              <a:t>the</a:t>
            </a:r>
            <a:r>
              <a:rPr lang="de-DE" sz="2000" b="0" dirty="0">
                <a:latin typeface="+mn-lt"/>
              </a:rPr>
              <a:t> </a:t>
            </a:r>
            <a:r>
              <a:rPr lang="de-DE" sz="2000" dirty="0" err="1">
                <a:solidFill>
                  <a:srgbClr val="0000FF"/>
                </a:solidFill>
                <a:latin typeface="+mn-lt"/>
              </a:rPr>
              <a:t>vibrations</a:t>
            </a:r>
            <a:r>
              <a:rPr lang="de-DE" sz="2000" dirty="0">
                <a:solidFill>
                  <a:srgbClr val="0000FF"/>
                </a:solidFill>
                <a:latin typeface="+mn-lt"/>
              </a:rPr>
              <a:t> </a:t>
            </a:r>
            <a:r>
              <a:rPr lang="de-DE" sz="2000" b="0" dirty="0">
                <a:latin typeface="+mn-lt"/>
              </a:rPr>
              <a:t>at</a:t>
            </a:r>
            <a:r>
              <a:rPr lang="de-DE" sz="2000" dirty="0">
                <a:solidFill>
                  <a:srgbClr val="0000FF"/>
                </a:solidFill>
                <a:latin typeface="+mn-lt"/>
              </a:rPr>
              <a:t> </a:t>
            </a:r>
            <a:r>
              <a:rPr lang="de-DE" sz="2000" dirty="0" err="1">
                <a:solidFill>
                  <a:srgbClr val="0000FF"/>
                </a:solidFill>
                <a:latin typeface="+mn-lt"/>
              </a:rPr>
              <a:t>frequencies</a:t>
            </a:r>
            <a:r>
              <a:rPr lang="de-DE" sz="2000" dirty="0">
                <a:solidFill>
                  <a:srgbClr val="0000FF"/>
                </a:solidFill>
                <a:latin typeface="+mn-lt"/>
              </a:rPr>
              <a:t> </a:t>
            </a:r>
          </a:p>
          <a:p>
            <a:r>
              <a:rPr lang="de-DE" sz="2000" dirty="0">
                <a:solidFill>
                  <a:srgbClr val="0000FF"/>
                </a:solidFill>
                <a:latin typeface="+mn-lt"/>
              </a:rPr>
              <a:t>93 Hz, 560 Hz </a:t>
            </a:r>
            <a:r>
              <a:rPr lang="de-DE" sz="2000" b="0" dirty="0">
                <a:solidFill>
                  <a:srgbClr val="0000FF"/>
                </a:solidFill>
                <a:latin typeface="+mn-lt"/>
              </a:rPr>
              <a:t>&amp; </a:t>
            </a:r>
            <a:r>
              <a:rPr lang="de-DE" sz="2000" dirty="0">
                <a:solidFill>
                  <a:srgbClr val="0000FF"/>
                </a:solidFill>
                <a:latin typeface="+mn-lt"/>
              </a:rPr>
              <a:t>1120 Hz </a:t>
            </a:r>
            <a:r>
              <a:rPr lang="de-DE" sz="2000" b="0" dirty="0" err="1">
                <a:latin typeface="+mn-lt"/>
              </a:rPr>
              <a:t>be</a:t>
            </a:r>
            <a:r>
              <a:rPr lang="de-DE" sz="2000" b="0" dirty="0">
                <a:latin typeface="+mn-lt"/>
              </a:rPr>
              <a:t> </a:t>
            </a:r>
            <a:r>
              <a:rPr lang="de-DE" sz="2000" b="0" dirty="0" err="1">
                <a:latin typeface="+mn-lt"/>
              </a:rPr>
              <a:t>explained</a:t>
            </a:r>
            <a:r>
              <a:rPr lang="de-DE" sz="2000" b="0" dirty="0">
                <a:latin typeface="+mn-lt"/>
              </a:rPr>
              <a:t> </a:t>
            </a:r>
            <a:r>
              <a:rPr lang="de-DE" sz="2000" dirty="0">
                <a:solidFill>
                  <a:srgbClr val="0000FF"/>
                </a:solidFill>
                <a:latin typeface="+mn-lt"/>
              </a:rPr>
              <a:t>?</a:t>
            </a:r>
          </a:p>
          <a:p>
            <a:endParaRPr lang="de-DE" sz="2000" dirty="0">
              <a:solidFill>
                <a:srgbClr val="0000FF"/>
              </a:solidFill>
              <a:latin typeface="+mn-lt"/>
            </a:endParaRPr>
          </a:p>
          <a:p>
            <a:endParaRPr lang="de-DE" sz="2000" dirty="0">
              <a:solidFill>
                <a:srgbClr val="0000FF"/>
              </a:solidFill>
              <a:latin typeface="+mn-lt"/>
            </a:endParaRPr>
          </a:p>
          <a:p>
            <a:r>
              <a:rPr lang="de-DE" sz="2000" dirty="0">
                <a:solidFill>
                  <a:srgbClr val="0000FF"/>
                </a:solidFill>
                <a:latin typeface="+mn-lt"/>
              </a:rPr>
              <a:t>-     </a:t>
            </a:r>
            <a:r>
              <a:rPr lang="de-DE" sz="2000" dirty="0">
                <a:solidFill>
                  <a:srgbClr val="FF0000"/>
                </a:solidFill>
                <a:latin typeface="+mn-lt"/>
              </a:rPr>
              <a:t>93  Hz :  </a:t>
            </a:r>
            <a:r>
              <a:rPr lang="de-DE" sz="2000" b="0" dirty="0" err="1">
                <a:latin typeface="+mn-lt"/>
              </a:rPr>
              <a:t>Vibrations</a:t>
            </a:r>
            <a:r>
              <a:rPr lang="de-DE" sz="2000" b="0" dirty="0">
                <a:latin typeface="+mn-lt"/>
              </a:rPr>
              <a:t> due </a:t>
            </a:r>
            <a:r>
              <a:rPr lang="de-DE" sz="2000" b="0" dirty="0" err="1">
                <a:latin typeface="+mn-lt"/>
              </a:rPr>
              <a:t>to</a:t>
            </a:r>
            <a:r>
              <a:rPr lang="de-DE" sz="2000" b="0" dirty="0">
                <a:latin typeface="+mn-lt"/>
              </a:rPr>
              <a:t> </a:t>
            </a:r>
            <a:r>
              <a:rPr lang="de-DE" sz="2000" dirty="0">
                <a:solidFill>
                  <a:srgbClr val="0000FF"/>
                </a:solidFill>
                <a:latin typeface="+mn-lt"/>
              </a:rPr>
              <a:t>Mech. &amp;</a:t>
            </a:r>
          </a:p>
          <a:p>
            <a:r>
              <a:rPr lang="de-DE" sz="2000" dirty="0">
                <a:solidFill>
                  <a:srgbClr val="0000FF"/>
                </a:solidFill>
                <a:latin typeface="+mn-lt"/>
              </a:rPr>
              <a:t>                     </a:t>
            </a:r>
            <a:r>
              <a:rPr lang="de-DE" sz="2000" dirty="0" err="1">
                <a:solidFill>
                  <a:srgbClr val="0000FF"/>
                </a:solidFill>
                <a:latin typeface="+mn-lt"/>
              </a:rPr>
              <a:t>Hydr</a:t>
            </a:r>
            <a:r>
              <a:rPr lang="de-DE" sz="2000" dirty="0">
                <a:solidFill>
                  <a:srgbClr val="0000FF"/>
                </a:solidFill>
                <a:latin typeface="+mn-lt"/>
              </a:rPr>
              <a:t>. </a:t>
            </a:r>
            <a:r>
              <a:rPr lang="de-DE" sz="2000" dirty="0" err="1">
                <a:solidFill>
                  <a:srgbClr val="0000FF"/>
                </a:solidFill>
                <a:latin typeface="+mn-lt"/>
              </a:rPr>
              <a:t>Unbalance</a:t>
            </a:r>
            <a:r>
              <a:rPr lang="de-DE" sz="2000" dirty="0">
                <a:solidFill>
                  <a:srgbClr val="0000FF"/>
                </a:solidFill>
                <a:latin typeface="+mn-lt"/>
              </a:rPr>
              <a:t> </a:t>
            </a:r>
            <a:r>
              <a:rPr lang="de-DE" sz="2000" dirty="0" err="1">
                <a:solidFill>
                  <a:srgbClr val="0000FF"/>
                </a:solidFill>
                <a:latin typeface="+mn-lt"/>
              </a:rPr>
              <a:t>Excitation</a:t>
            </a:r>
            <a:r>
              <a:rPr lang="de-DE" sz="2000" dirty="0">
                <a:solidFill>
                  <a:srgbClr val="0000FF"/>
                </a:solidFill>
                <a:latin typeface="+mn-lt"/>
              </a:rPr>
              <a:t> </a:t>
            </a:r>
            <a:r>
              <a:rPr lang="de-DE" sz="2000" dirty="0" err="1">
                <a:solidFill>
                  <a:srgbClr val="0000FF"/>
                </a:solidFill>
                <a:latin typeface="+mn-lt"/>
              </a:rPr>
              <a:t>with</a:t>
            </a:r>
            <a:endParaRPr lang="de-DE" sz="2000" dirty="0">
              <a:solidFill>
                <a:srgbClr val="0000FF"/>
              </a:solidFill>
              <a:latin typeface="+mn-lt"/>
            </a:endParaRPr>
          </a:p>
          <a:p>
            <a:r>
              <a:rPr lang="de-DE" sz="2000" b="0" dirty="0">
                <a:solidFill>
                  <a:srgbClr val="0000FF"/>
                </a:solidFill>
                <a:latin typeface="+mn-lt"/>
              </a:rPr>
              <a:t>                     </a:t>
            </a:r>
            <a:r>
              <a:rPr lang="de-DE" sz="2000" b="0" dirty="0" err="1">
                <a:latin typeface="+mn-lt"/>
              </a:rPr>
              <a:t>Rotational</a:t>
            </a:r>
            <a:r>
              <a:rPr lang="de-DE" sz="2000" b="0" dirty="0">
                <a:latin typeface="+mn-lt"/>
              </a:rPr>
              <a:t> </a:t>
            </a:r>
            <a:r>
              <a:rPr lang="de-DE" sz="2000" b="0" dirty="0" err="1">
                <a:latin typeface="+mn-lt"/>
              </a:rPr>
              <a:t>Frequency</a:t>
            </a:r>
            <a:r>
              <a:rPr lang="de-DE" sz="2000" b="0" dirty="0">
                <a:latin typeface="+mn-lt"/>
              </a:rPr>
              <a:t> </a:t>
            </a:r>
            <a:r>
              <a:rPr lang="el-GR" sz="2000" b="0" dirty="0">
                <a:latin typeface="+mn-lt"/>
              </a:rPr>
              <a:t>Ω</a:t>
            </a:r>
            <a:endParaRPr lang="de-DE" sz="2000" b="0" dirty="0">
              <a:latin typeface="+mn-lt"/>
            </a:endParaRPr>
          </a:p>
          <a:p>
            <a:endParaRPr lang="de-DE" sz="2000" dirty="0">
              <a:solidFill>
                <a:srgbClr val="0000FF"/>
              </a:solidFill>
              <a:latin typeface="+mn-lt"/>
            </a:endParaRPr>
          </a:p>
          <a:p>
            <a:endParaRPr lang="de-DE" sz="2000" dirty="0">
              <a:solidFill>
                <a:srgbClr val="0000FF"/>
              </a:solidFill>
              <a:latin typeface="+mn-lt"/>
            </a:endParaRPr>
          </a:p>
          <a:p>
            <a:r>
              <a:rPr lang="de-DE" sz="2000" dirty="0">
                <a:solidFill>
                  <a:srgbClr val="0000FF"/>
                </a:solidFill>
                <a:latin typeface="+mn-lt"/>
              </a:rPr>
              <a:t>-   </a:t>
            </a:r>
            <a:r>
              <a:rPr lang="de-DE" sz="2000" dirty="0">
                <a:solidFill>
                  <a:srgbClr val="00B050"/>
                </a:solidFill>
                <a:latin typeface="+mn-lt"/>
              </a:rPr>
              <a:t>560  Hz :  </a:t>
            </a:r>
            <a:r>
              <a:rPr lang="de-DE" sz="2000" b="0" dirty="0" err="1">
                <a:latin typeface="+mn-lt"/>
              </a:rPr>
              <a:t>Vibrations</a:t>
            </a:r>
            <a:r>
              <a:rPr lang="de-DE" sz="2000" b="0" dirty="0">
                <a:latin typeface="+mn-lt"/>
              </a:rPr>
              <a:t> due </a:t>
            </a:r>
            <a:r>
              <a:rPr lang="de-DE" sz="2000" b="0" dirty="0" err="1">
                <a:latin typeface="+mn-lt"/>
              </a:rPr>
              <a:t>to</a:t>
            </a:r>
            <a:r>
              <a:rPr lang="de-DE" sz="2000" b="0" dirty="0">
                <a:latin typeface="+mn-lt"/>
              </a:rPr>
              <a:t> </a:t>
            </a:r>
            <a:r>
              <a:rPr lang="de-DE" sz="2000" dirty="0">
                <a:solidFill>
                  <a:srgbClr val="0000FF"/>
                </a:solidFill>
                <a:latin typeface="+mn-lt"/>
              </a:rPr>
              <a:t>Vane Pass </a:t>
            </a:r>
          </a:p>
          <a:p>
            <a:r>
              <a:rPr lang="de-DE" sz="2000" dirty="0">
                <a:solidFill>
                  <a:srgbClr val="0000FF"/>
                </a:solidFill>
                <a:latin typeface="+mn-lt"/>
              </a:rPr>
              <a:t>                     </a:t>
            </a:r>
            <a:r>
              <a:rPr lang="de-DE" sz="2000" dirty="0" err="1">
                <a:solidFill>
                  <a:srgbClr val="0000FF"/>
                </a:solidFill>
                <a:latin typeface="+mn-lt"/>
              </a:rPr>
              <a:t>Frequency</a:t>
            </a:r>
            <a:r>
              <a:rPr lang="de-DE" sz="2000" dirty="0">
                <a:solidFill>
                  <a:srgbClr val="0000FF"/>
                </a:solidFill>
                <a:latin typeface="+mn-lt"/>
              </a:rPr>
              <a:t> </a:t>
            </a:r>
            <a:r>
              <a:rPr lang="de-DE" sz="2000" dirty="0" err="1">
                <a:solidFill>
                  <a:srgbClr val="0000FF"/>
                </a:solidFill>
                <a:latin typeface="+mn-lt"/>
              </a:rPr>
              <a:t>Excitation</a:t>
            </a:r>
            <a:r>
              <a:rPr lang="de-DE" sz="2000" dirty="0">
                <a:solidFill>
                  <a:srgbClr val="0000FF"/>
                </a:solidFill>
                <a:latin typeface="+mn-lt"/>
              </a:rPr>
              <a:t> (1. </a:t>
            </a:r>
            <a:r>
              <a:rPr lang="de-DE" sz="2000" dirty="0" err="1">
                <a:solidFill>
                  <a:srgbClr val="0000FF"/>
                </a:solidFill>
                <a:latin typeface="+mn-lt"/>
              </a:rPr>
              <a:t>order</a:t>
            </a:r>
            <a:r>
              <a:rPr lang="de-DE" sz="2000" dirty="0">
                <a:solidFill>
                  <a:srgbClr val="0000FF"/>
                </a:solidFill>
                <a:latin typeface="+mn-lt"/>
              </a:rPr>
              <a:t>)</a:t>
            </a:r>
          </a:p>
          <a:p>
            <a:endParaRPr lang="de-DE" sz="2000" dirty="0">
              <a:solidFill>
                <a:srgbClr val="0000FF"/>
              </a:solidFill>
              <a:latin typeface="+mn-lt"/>
            </a:endParaRPr>
          </a:p>
          <a:p>
            <a:endParaRPr lang="de-DE" sz="2000" dirty="0">
              <a:solidFill>
                <a:srgbClr val="0000FF"/>
              </a:solidFill>
              <a:latin typeface="+mn-lt"/>
            </a:endParaRPr>
          </a:p>
          <a:p>
            <a:r>
              <a:rPr lang="de-DE" sz="2000" dirty="0">
                <a:solidFill>
                  <a:srgbClr val="0000FF"/>
                </a:solidFill>
                <a:latin typeface="+mn-lt"/>
              </a:rPr>
              <a:t>- 1120  Hz :  </a:t>
            </a:r>
            <a:r>
              <a:rPr lang="de-DE" sz="2000" b="0" dirty="0" err="1">
                <a:latin typeface="+mn-lt"/>
              </a:rPr>
              <a:t>Vibrations</a:t>
            </a:r>
            <a:r>
              <a:rPr lang="de-DE" sz="2000" b="0" dirty="0">
                <a:latin typeface="+mn-lt"/>
              </a:rPr>
              <a:t> due </a:t>
            </a:r>
            <a:r>
              <a:rPr lang="de-DE" sz="2000" b="0" dirty="0" err="1">
                <a:latin typeface="+mn-lt"/>
              </a:rPr>
              <a:t>to</a:t>
            </a:r>
            <a:r>
              <a:rPr lang="de-DE" sz="2000" b="0" dirty="0">
                <a:latin typeface="+mn-lt"/>
              </a:rPr>
              <a:t> </a:t>
            </a:r>
            <a:r>
              <a:rPr lang="de-DE" sz="2000" dirty="0">
                <a:solidFill>
                  <a:srgbClr val="0000FF"/>
                </a:solidFill>
                <a:latin typeface="+mn-lt"/>
              </a:rPr>
              <a:t>Vane Pass</a:t>
            </a:r>
          </a:p>
          <a:p>
            <a:r>
              <a:rPr lang="de-DE" sz="2000" dirty="0">
                <a:solidFill>
                  <a:srgbClr val="0000FF"/>
                </a:solidFill>
                <a:latin typeface="+mn-lt"/>
              </a:rPr>
              <a:t>                     </a:t>
            </a:r>
            <a:r>
              <a:rPr lang="de-DE" sz="2000" dirty="0" err="1">
                <a:solidFill>
                  <a:srgbClr val="0000FF"/>
                </a:solidFill>
                <a:latin typeface="+mn-lt"/>
              </a:rPr>
              <a:t>Frequency</a:t>
            </a:r>
            <a:r>
              <a:rPr lang="de-DE" sz="2000" dirty="0">
                <a:solidFill>
                  <a:srgbClr val="0000FF"/>
                </a:solidFill>
                <a:latin typeface="+mn-lt"/>
              </a:rPr>
              <a:t> </a:t>
            </a:r>
            <a:r>
              <a:rPr lang="de-DE" sz="2000" dirty="0" err="1">
                <a:solidFill>
                  <a:srgbClr val="0000FF"/>
                </a:solidFill>
                <a:latin typeface="+mn-lt"/>
              </a:rPr>
              <a:t>Excitation</a:t>
            </a:r>
            <a:r>
              <a:rPr lang="de-DE" sz="2000" dirty="0">
                <a:solidFill>
                  <a:srgbClr val="0000FF"/>
                </a:solidFill>
                <a:latin typeface="+mn-lt"/>
              </a:rPr>
              <a:t> (2. </a:t>
            </a:r>
            <a:r>
              <a:rPr lang="de-DE" sz="2000" dirty="0" err="1">
                <a:solidFill>
                  <a:srgbClr val="0000FF"/>
                </a:solidFill>
                <a:latin typeface="+mn-lt"/>
              </a:rPr>
              <a:t>order</a:t>
            </a:r>
            <a:r>
              <a:rPr lang="de-DE" sz="2000" dirty="0">
                <a:solidFill>
                  <a:srgbClr val="0000FF"/>
                </a:solidFill>
                <a:latin typeface="+mn-lt"/>
              </a:rPr>
              <a:t>)</a:t>
            </a:r>
          </a:p>
          <a:p>
            <a:endParaRPr lang="de-DE" sz="2400" dirty="0">
              <a:solidFill>
                <a:srgbClr val="0000FF"/>
              </a:solidFill>
              <a:latin typeface="+mn-lt"/>
            </a:endParaRPr>
          </a:p>
        </p:txBody>
      </p:sp>
    </p:spTree>
    <p:extLst>
      <p:ext uri="{BB962C8B-B14F-4D97-AF65-F5344CB8AC3E}">
        <p14:creationId xmlns:p14="http://schemas.microsoft.com/office/powerpoint/2010/main" val="409097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1918B27-5BD4-490B-6E05-AD1AE97AEE8D}"/>
              </a:ext>
            </a:extLst>
          </p:cNvPr>
          <p:cNvPicPr>
            <a:picLocks noChangeAspect="1"/>
          </p:cNvPicPr>
          <p:nvPr/>
        </p:nvPicPr>
        <p:blipFill rotWithShape="1">
          <a:blip r:embed="rId3"/>
          <a:srcRect l="34366" t="24085" r="44802" b="35645"/>
          <a:stretch/>
        </p:blipFill>
        <p:spPr>
          <a:xfrm>
            <a:off x="4536440" y="1127760"/>
            <a:ext cx="3119120" cy="2956560"/>
          </a:xfrm>
          <a:prstGeom prst="rect">
            <a:avLst/>
          </a:prstGeom>
        </p:spPr>
      </p:pic>
      <p:pic>
        <p:nvPicPr>
          <p:cNvPr id="3" name="Grafik 2">
            <a:extLst>
              <a:ext uri="{FF2B5EF4-FFF2-40B4-BE49-F238E27FC236}">
                <a16:creationId xmlns:a16="http://schemas.microsoft.com/office/drawing/2014/main" id="{37848DE7-8678-C967-F13D-FEFF8DEC2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55600" y="3566161"/>
            <a:ext cx="5161280" cy="2865120"/>
          </a:xfrm>
          <a:prstGeom prst="rect">
            <a:avLst/>
          </a:prstGeom>
          <a:noFill/>
          <a:ln>
            <a:noFill/>
          </a:ln>
        </p:spPr>
      </p:pic>
      <p:pic>
        <p:nvPicPr>
          <p:cNvPr id="4" name="Grafik 3">
            <a:extLst>
              <a:ext uri="{FF2B5EF4-FFF2-40B4-BE49-F238E27FC236}">
                <a16:creationId xmlns:a16="http://schemas.microsoft.com/office/drawing/2014/main" id="{5DBCC1BD-D174-B019-F28E-AB017D5095B8}"/>
              </a:ext>
            </a:extLst>
          </p:cNvPr>
          <p:cNvPicPr>
            <a:picLocks noChangeAspect="1"/>
          </p:cNvPicPr>
          <p:nvPr/>
        </p:nvPicPr>
        <p:blipFill>
          <a:blip r:embed="rId5"/>
          <a:stretch>
            <a:fillRect/>
          </a:stretch>
        </p:blipFill>
        <p:spPr>
          <a:xfrm>
            <a:off x="5730240" y="3647441"/>
            <a:ext cx="5872480" cy="2783840"/>
          </a:xfrm>
          <a:prstGeom prst="rect">
            <a:avLst/>
          </a:prstGeom>
        </p:spPr>
      </p:pic>
      <p:sp>
        <p:nvSpPr>
          <p:cNvPr id="5" name="Textfeld 4">
            <a:extLst>
              <a:ext uri="{FF2B5EF4-FFF2-40B4-BE49-F238E27FC236}">
                <a16:creationId xmlns:a16="http://schemas.microsoft.com/office/drawing/2014/main" id="{81D1F168-F611-2A75-82A6-3B44262882E1}"/>
              </a:ext>
            </a:extLst>
          </p:cNvPr>
          <p:cNvSpPr txBox="1"/>
          <p:nvPr/>
        </p:nvSpPr>
        <p:spPr>
          <a:xfrm>
            <a:off x="751737" y="65278"/>
            <a:ext cx="10009471" cy="830997"/>
          </a:xfrm>
          <a:prstGeom prst="rect">
            <a:avLst/>
          </a:prstGeom>
          <a:noFill/>
        </p:spPr>
        <p:txBody>
          <a:bodyPr wrap="non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Observation: Cracks in </a:t>
            </a:r>
            <a:r>
              <a:rPr lang="de-DE" sz="2400" b="0" dirty="0" err="1">
                <a:latin typeface="+mn-lt"/>
              </a:rPr>
              <a:t>the</a:t>
            </a:r>
            <a:r>
              <a:rPr lang="de-DE" sz="2400" b="0" dirty="0">
                <a:latin typeface="+mn-lt"/>
              </a:rPr>
              <a:t> Impeller at </a:t>
            </a:r>
            <a:r>
              <a:rPr lang="de-DE" sz="2400" b="0" dirty="0" err="1">
                <a:latin typeface="+mn-lt"/>
              </a:rPr>
              <a:t>the</a:t>
            </a:r>
            <a:r>
              <a:rPr lang="de-DE" sz="2400" b="0" dirty="0">
                <a:latin typeface="+mn-lt"/>
              </a:rPr>
              <a:t> sharp </a:t>
            </a:r>
            <a:r>
              <a:rPr lang="de-DE" sz="2400" b="0" dirty="0" err="1">
                <a:latin typeface="+mn-lt"/>
              </a:rPr>
              <a:t>nose</a:t>
            </a:r>
            <a:r>
              <a:rPr lang="de-DE" sz="2400" b="0" dirty="0">
                <a:latin typeface="+mn-lt"/>
              </a:rPr>
              <a:t> </a:t>
            </a:r>
            <a:r>
              <a:rPr lang="de-DE" sz="2400" b="0" dirty="0" err="1">
                <a:latin typeface="+mn-lt"/>
              </a:rPr>
              <a:t>below</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junction</a:t>
            </a:r>
            <a:endParaRPr lang="de-DE" sz="2400" b="0" dirty="0">
              <a:latin typeface="+mn-lt"/>
            </a:endParaRPr>
          </a:p>
        </p:txBody>
      </p:sp>
      <p:sp>
        <p:nvSpPr>
          <p:cNvPr id="6" name="Stern: 7 Zacken 5">
            <a:extLst>
              <a:ext uri="{FF2B5EF4-FFF2-40B4-BE49-F238E27FC236}">
                <a16:creationId xmlns:a16="http://schemas.microsoft.com/office/drawing/2014/main" id="{048E1529-B2E3-6B37-E8C4-3FC4485D70C7}"/>
              </a:ext>
            </a:extLst>
          </p:cNvPr>
          <p:cNvSpPr/>
          <p:nvPr/>
        </p:nvSpPr>
        <p:spPr>
          <a:xfrm>
            <a:off x="6096000" y="1894637"/>
            <a:ext cx="195072" cy="185970"/>
          </a:xfrm>
          <a:prstGeom prst="star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7">
            <a:extLst>
              <a:ext uri="{FF2B5EF4-FFF2-40B4-BE49-F238E27FC236}">
                <a16:creationId xmlns:a16="http://schemas.microsoft.com/office/drawing/2014/main" id="{2B4A5BBA-ED17-7250-0A27-3E11AD6184BF}"/>
              </a:ext>
            </a:extLst>
          </p:cNvPr>
          <p:cNvCxnSpPr>
            <a:cxnSpLocks/>
          </p:cNvCxnSpPr>
          <p:nvPr/>
        </p:nvCxnSpPr>
        <p:spPr>
          <a:xfrm>
            <a:off x="6228080" y="1991360"/>
            <a:ext cx="2344420" cy="28730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4361EDB8-5AA4-741E-4C79-99E1356FA389}"/>
              </a:ext>
            </a:extLst>
          </p:cNvPr>
          <p:cNvCxnSpPr>
            <a:cxnSpLocks/>
          </p:cNvCxnSpPr>
          <p:nvPr/>
        </p:nvCxnSpPr>
        <p:spPr>
          <a:xfrm flipH="1">
            <a:off x="4124960" y="1991360"/>
            <a:ext cx="2103120" cy="3129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C2E9AB72-4ED4-2FAB-9646-A31019B2C4B0}"/>
              </a:ext>
            </a:extLst>
          </p:cNvPr>
          <p:cNvSpPr txBox="1"/>
          <p:nvPr/>
        </p:nvSpPr>
        <p:spPr>
          <a:xfrm>
            <a:off x="166795" y="1623983"/>
            <a:ext cx="4158511" cy="1477328"/>
          </a:xfrm>
          <a:prstGeom prst="rect">
            <a:avLst/>
          </a:prstGeom>
          <a:noFill/>
        </p:spPr>
        <p:txBody>
          <a:bodyPr wrap="none" rtlCol="0">
            <a:spAutoFit/>
          </a:bodyPr>
          <a:lstStyle/>
          <a:p>
            <a:r>
              <a:rPr lang="de-DE" sz="2200" dirty="0" err="1">
                <a:solidFill>
                  <a:srgbClr val="0000FF"/>
                </a:solidFill>
                <a:latin typeface="+mn-lt"/>
              </a:rPr>
              <a:t>Confirmation</a:t>
            </a:r>
            <a:r>
              <a:rPr lang="de-DE" sz="2200" b="0" dirty="0">
                <a:latin typeface="+mn-lt"/>
              </a:rPr>
              <a:t> </a:t>
            </a:r>
            <a:r>
              <a:rPr lang="de-DE" sz="2200" b="0" dirty="0" err="1">
                <a:latin typeface="+mn-lt"/>
              </a:rPr>
              <a:t>of</a:t>
            </a:r>
            <a:r>
              <a:rPr lang="de-DE" sz="2200" b="0" dirty="0">
                <a:latin typeface="+mn-lt"/>
              </a:rPr>
              <a:t> </a:t>
            </a:r>
            <a:r>
              <a:rPr lang="de-DE" sz="2200" dirty="0">
                <a:solidFill>
                  <a:srgbClr val="0000FF"/>
                </a:solidFill>
                <a:latin typeface="+mn-lt"/>
              </a:rPr>
              <a:t>high </a:t>
            </a:r>
            <a:r>
              <a:rPr lang="de-DE" sz="2200" dirty="0" err="1">
                <a:solidFill>
                  <a:srgbClr val="0000FF"/>
                </a:solidFill>
                <a:latin typeface="+mn-lt"/>
              </a:rPr>
              <a:t>stresses</a:t>
            </a:r>
            <a:endParaRPr lang="de-DE" sz="2200" dirty="0">
              <a:solidFill>
                <a:srgbClr val="0000FF"/>
              </a:solidFill>
              <a:latin typeface="+mn-lt"/>
            </a:endParaRPr>
          </a:p>
          <a:p>
            <a:r>
              <a:rPr lang="de-DE" sz="2200" b="0" dirty="0">
                <a:latin typeface="+mn-lt"/>
              </a:rPr>
              <a:t>at </a:t>
            </a:r>
            <a:r>
              <a:rPr lang="de-DE" sz="2200" b="0" dirty="0" err="1">
                <a:latin typeface="+mn-lt"/>
              </a:rPr>
              <a:t>the</a:t>
            </a:r>
            <a:r>
              <a:rPr lang="de-DE" sz="2200" b="0" dirty="0">
                <a:latin typeface="+mn-lt"/>
              </a:rPr>
              <a:t> </a:t>
            </a:r>
            <a:r>
              <a:rPr lang="de-DE" sz="2200" dirty="0">
                <a:solidFill>
                  <a:srgbClr val="0000FF"/>
                </a:solidFill>
                <a:latin typeface="+mn-lt"/>
              </a:rPr>
              <a:t>sharp</a:t>
            </a:r>
            <a:r>
              <a:rPr lang="de-DE" sz="2200" b="0" dirty="0">
                <a:solidFill>
                  <a:srgbClr val="0000FF"/>
                </a:solidFill>
                <a:latin typeface="+mn-lt"/>
              </a:rPr>
              <a:t> </a:t>
            </a:r>
            <a:r>
              <a:rPr lang="de-DE" sz="2200" dirty="0" err="1">
                <a:solidFill>
                  <a:srgbClr val="0000FF"/>
                </a:solidFill>
                <a:latin typeface="+mn-lt"/>
              </a:rPr>
              <a:t>nose</a:t>
            </a:r>
            <a:r>
              <a:rPr lang="de-DE" sz="2200" b="0" dirty="0">
                <a:solidFill>
                  <a:srgbClr val="0000FF"/>
                </a:solidFill>
                <a:latin typeface="+mn-lt"/>
              </a:rPr>
              <a:t> </a:t>
            </a:r>
            <a:r>
              <a:rPr lang="de-DE" sz="2200" b="0" dirty="0" err="1">
                <a:latin typeface="+mn-lt"/>
              </a:rPr>
              <a:t>below</a:t>
            </a:r>
            <a:r>
              <a:rPr lang="de-DE" sz="2200" b="0" dirty="0">
                <a:latin typeface="+mn-lt"/>
              </a:rPr>
              <a:t> </a:t>
            </a:r>
            <a:r>
              <a:rPr lang="de-DE" sz="2200" b="0" dirty="0" err="1">
                <a:latin typeface="+mn-lt"/>
              </a:rPr>
              <a:t>the</a:t>
            </a:r>
            <a:r>
              <a:rPr lang="de-DE" sz="2200" b="0" dirty="0">
                <a:latin typeface="+mn-lt"/>
              </a:rPr>
              <a:t> </a:t>
            </a:r>
          </a:p>
          <a:p>
            <a:r>
              <a:rPr lang="de-DE" sz="2200" b="0" dirty="0" err="1">
                <a:latin typeface="+mn-lt"/>
              </a:rPr>
              <a:t>junction</a:t>
            </a:r>
            <a:r>
              <a:rPr lang="de-DE" sz="2200" b="0" dirty="0">
                <a:latin typeface="+mn-lt"/>
              </a:rPr>
              <a:t> </a:t>
            </a:r>
            <a:r>
              <a:rPr lang="de-DE" sz="2200" b="0" dirty="0" err="1">
                <a:latin typeface="+mn-lt"/>
              </a:rPr>
              <a:t>of</a:t>
            </a:r>
            <a:r>
              <a:rPr lang="de-DE" sz="2200" b="0" dirty="0">
                <a:latin typeface="+mn-lt"/>
              </a:rPr>
              <a:t> </a:t>
            </a:r>
            <a:r>
              <a:rPr lang="de-DE" sz="2200" b="0" dirty="0" err="1">
                <a:latin typeface="+mn-lt"/>
              </a:rPr>
              <a:t>the</a:t>
            </a:r>
            <a:r>
              <a:rPr lang="de-DE" sz="2200" b="0" dirty="0">
                <a:latin typeface="+mn-lt"/>
              </a:rPr>
              <a:t> tangential blade</a:t>
            </a:r>
          </a:p>
          <a:p>
            <a:r>
              <a:rPr lang="de-DE" sz="2200" b="0" dirty="0">
                <a:latin typeface="+mn-lt"/>
              </a:rPr>
              <a:t>and </a:t>
            </a:r>
            <a:r>
              <a:rPr lang="de-DE" sz="2200" b="0" dirty="0" err="1">
                <a:latin typeface="+mn-lt"/>
              </a:rPr>
              <a:t>the</a:t>
            </a:r>
            <a:r>
              <a:rPr lang="de-DE" sz="2200" b="0" dirty="0">
                <a:latin typeface="+mn-lt"/>
              </a:rPr>
              <a:t> radial fin by </a:t>
            </a:r>
            <a:r>
              <a:rPr lang="de-DE" sz="2200" dirty="0">
                <a:solidFill>
                  <a:srgbClr val="0000FF"/>
                </a:solidFill>
                <a:latin typeface="+mn-lt"/>
              </a:rPr>
              <a:t>FE </a:t>
            </a:r>
            <a:r>
              <a:rPr lang="de-DE" sz="2200" dirty="0" err="1">
                <a:solidFill>
                  <a:srgbClr val="0000FF"/>
                </a:solidFill>
                <a:latin typeface="+mn-lt"/>
              </a:rPr>
              <a:t>calcul</a:t>
            </a:r>
            <a:r>
              <a:rPr lang="de-DE" sz="2400" b="0" dirty="0">
                <a:solidFill>
                  <a:srgbClr val="0000FF"/>
                </a:solidFill>
                <a:latin typeface="+mn-lt"/>
              </a:rPr>
              <a:t>.</a:t>
            </a:r>
          </a:p>
        </p:txBody>
      </p:sp>
      <p:sp>
        <p:nvSpPr>
          <p:cNvPr id="16" name="Textfeld 15">
            <a:extLst>
              <a:ext uri="{FF2B5EF4-FFF2-40B4-BE49-F238E27FC236}">
                <a16:creationId xmlns:a16="http://schemas.microsoft.com/office/drawing/2014/main" id="{A1CB15E2-A0C2-32A2-1DAA-DBCA46FD1804}"/>
              </a:ext>
            </a:extLst>
          </p:cNvPr>
          <p:cNvSpPr txBox="1"/>
          <p:nvPr/>
        </p:nvSpPr>
        <p:spPr>
          <a:xfrm>
            <a:off x="7787640" y="1623983"/>
            <a:ext cx="4163319" cy="1477328"/>
          </a:xfrm>
          <a:prstGeom prst="rect">
            <a:avLst/>
          </a:prstGeom>
          <a:noFill/>
        </p:spPr>
        <p:txBody>
          <a:bodyPr wrap="none" rtlCol="0">
            <a:spAutoFit/>
          </a:bodyPr>
          <a:lstStyle/>
          <a:p>
            <a:r>
              <a:rPr lang="de-DE" sz="2200" dirty="0">
                <a:solidFill>
                  <a:srgbClr val="0000FF"/>
                </a:solidFill>
                <a:latin typeface="+mn-lt"/>
              </a:rPr>
              <a:t>Observation </a:t>
            </a:r>
            <a:r>
              <a:rPr lang="de-DE" sz="2200" dirty="0" err="1">
                <a:solidFill>
                  <a:srgbClr val="0000FF"/>
                </a:solidFill>
                <a:latin typeface="+mn-lt"/>
              </a:rPr>
              <a:t>of</a:t>
            </a:r>
            <a:r>
              <a:rPr lang="de-DE" sz="2200" dirty="0">
                <a:solidFill>
                  <a:srgbClr val="0000FF"/>
                </a:solidFill>
                <a:latin typeface="+mn-lt"/>
              </a:rPr>
              <a:t> </a:t>
            </a:r>
            <a:r>
              <a:rPr lang="de-DE" sz="2200" dirty="0" err="1">
                <a:solidFill>
                  <a:srgbClr val="0000FF"/>
                </a:solidFill>
                <a:latin typeface="+mn-lt"/>
              </a:rPr>
              <a:t>cracks</a:t>
            </a:r>
            <a:r>
              <a:rPr lang="de-DE" sz="2200" dirty="0">
                <a:solidFill>
                  <a:srgbClr val="0000FF"/>
                </a:solidFill>
                <a:latin typeface="+mn-lt"/>
              </a:rPr>
              <a:t> </a:t>
            </a:r>
            <a:r>
              <a:rPr lang="de-DE" sz="2200" b="0" dirty="0">
                <a:latin typeface="+mn-lt"/>
              </a:rPr>
              <a:t>in </a:t>
            </a:r>
            <a:r>
              <a:rPr lang="de-DE" sz="2200" b="0" dirty="0" err="1">
                <a:latin typeface="+mn-lt"/>
              </a:rPr>
              <a:t>the</a:t>
            </a:r>
            <a:r>
              <a:rPr lang="de-DE" sz="2200" b="0" dirty="0">
                <a:latin typeface="+mn-lt"/>
              </a:rPr>
              <a:t> </a:t>
            </a:r>
          </a:p>
          <a:p>
            <a:r>
              <a:rPr lang="de-DE" sz="2200" b="0" dirty="0">
                <a:latin typeface="+mn-lt"/>
              </a:rPr>
              <a:t>Impeller </a:t>
            </a:r>
            <a:r>
              <a:rPr lang="de-DE" sz="2200" b="0" dirty="0" err="1">
                <a:latin typeface="+mn-lt"/>
              </a:rPr>
              <a:t>during</a:t>
            </a:r>
            <a:r>
              <a:rPr lang="de-DE" sz="2200" b="0" dirty="0">
                <a:latin typeface="+mn-lt"/>
              </a:rPr>
              <a:t> an </a:t>
            </a:r>
            <a:r>
              <a:rPr lang="de-DE" sz="2200" b="0" dirty="0" err="1">
                <a:latin typeface="+mn-lt"/>
              </a:rPr>
              <a:t>inspection</a:t>
            </a:r>
            <a:endParaRPr lang="de-DE" sz="2200" b="0" dirty="0">
              <a:latin typeface="+mn-lt"/>
            </a:endParaRPr>
          </a:p>
          <a:p>
            <a:r>
              <a:rPr lang="de-DE" sz="2200" b="0" dirty="0" err="1">
                <a:latin typeface="+mn-lt"/>
              </a:rPr>
              <a:t>of</a:t>
            </a:r>
            <a:r>
              <a:rPr lang="de-DE" sz="2200" b="0" dirty="0">
                <a:latin typeface="+mn-lt"/>
              </a:rPr>
              <a:t> </a:t>
            </a:r>
            <a:r>
              <a:rPr lang="de-DE" sz="2200" b="0" dirty="0" err="1">
                <a:latin typeface="+mn-lt"/>
              </a:rPr>
              <a:t>the</a:t>
            </a:r>
            <a:r>
              <a:rPr lang="de-DE" sz="2200" b="0" dirty="0">
                <a:latin typeface="+mn-lt"/>
              </a:rPr>
              <a:t> </a:t>
            </a:r>
            <a:r>
              <a:rPr lang="de-DE" sz="2200" b="0" dirty="0" err="1">
                <a:latin typeface="+mn-lt"/>
              </a:rPr>
              <a:t>Boilerfeed</a:t>
            </a:r>
            <a:r>
              <a:rPr lang="de-DE" sz="2200" b="0" dirty="0">
                <a:latin typeface="+mn-lt"/>
              </a:rPr>
              <a:t> pump in </a:t>
            </a:r>
            <a:r>
              <a:rPr lang="de-DE" sz="2200" b="0" dirty="0" err="1">
                <a:latin typeface="+mn-lt"/>
              </a:rPr>
              <a:t>the</a:t>
            </a:r>
            <a:r>
              <a:rPr lang="de-DE" sz="2200" b="0" dirty="0">
                <a:latin typeface="+mn-lt"/>
              </a:rPr>
              <a:t> </a:t>
            </a:r>
          </a:p>
          <a:p>
            <a:r>
              <a:rPr lang="de-DE" sz="2200" dirty="0" err="1">
                <a:solidFill>
                  <a:srgbClr val="0000FF"/>
                </a:solidFill>
                <a:latin typeface="+mn-lt"/>
              </a:rPr>
              <a:t>Commissioning</a:t>
            </a:r>
            <a:r>
              <a:rPr lang="de-DE" sz="2200" dirty="0">
                <a:solidFill>
                  <a:srgbClr val="0000FF"/>
                </a:solidFill>
                <a:latin typeface="+mn-lt"/>
              </a:rPr>
              <a:t> </a:t>
            </a:r>
            <a:r>
              <a:rPr lang="de-DE" sz="2200" b="0" dirty="0" err="1">
                <a:latin typeface="+mn-lt"/>
              </a:rPr>
              <a:t>phase</a:t>
            </a:r>
            <a:r>
              <a:rPr lang="de-DE" sz="2200" b="0" dirty="0">
                <a:latin typeface="+mn-lt"/>
              </a:rPr>
              <a:t> </a:t>
            </a:r>
            <a:r>
              <a:rPr lang="de-DE" sz="2200" b="0" dirty="0" err="1">
                <a:latin typeface="+mn-lt"/>
              </a:rPr>
              <a:t>of</a:t>
            </a:r>
            <a:r>
              <a:rPr lang="de-DE" sz="2200" b="0" dirty="0">
                <a:latin typeface="+mn-lt"/>
              </a:rPr>
              <a:t> OL3</a:t>
            </a:r>
            <a:r>
              <a:rPr lang="de-DE" sz="2400" b="0" dirty="0">
                <a:latin typeface="+mn-lt"/>
              </a:rPr>
              <a:t>.</a:t>
            </a:r>
          </a:p>
        </p:txBody>
      </p:sp>
    </p:spTree>
    <p:extLst>
      <p:ext uri="{BB962C8B-B14F-4D97-AF65-F5344CB8AC3E}">
        <p14:creationId xmlns:p14="http://schemas.microsoft.com/office/powerpoint/2010/main" val="136358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D71937D-510E-ACA0-F6B7-6418AEAB634D}"/>
              </a:ext>
            </a:extLst>
          </p:cNvPr>
          <p:cNvPicPr>
            <a:picLocks noChangeAspect="1"/>
          </p:cNvPicPr>
          <p:nvPr/>
        </p:nvPicPr>
        <p:blipFill>
          <a:blip r:embed="rId3"/>
          <a:stretch>
            <a:fillRect/>
          </a:stretch>
        </p:blipFill>
        <p:spPr>
          <a:xfrm>
            <a:off x="853440" y="1239521"/>
            <a:ext cx="10159999" cy="5161280"/>
          </a:xfrm>
          <a:prstGeom prst="rect">
            <a:avLst/>
          </a:prstGeom>
        </p:spPr>
      </p:pic>
      <p:sp>
        <p:nvSpPr>
          <p:cNvPr id="2" name="Textfeld 1">
            <a:extLst>
              <a:ext uri="{FF2B5EF4-FFF2-40B4-BE49-F238E27FC236}">
                <a16:creationId xmlns:a16="http://schemas.microsoft.com/office/drawing/2014/main" id="{AB5FE5EA-E442-1441-AC1E-BDD12E053B39}"/>
              </a:ext>
            </a:extLst>
          </p:cNvPr>
          <p:cNvSpPr txBox="1"/>
          <p:nvPr/>
        </p:nvSpPr>
        <p:spPr>
          <a:xfrm>
            <a:off x="751737" y="65278"/>
            <a:ext cx="11225189" cy="830997"/>
          </a:xfrm>
          <a:prstGeom prst="rect">
            <a:avLst/>
          </a:prstGeom>
          <a:noFill/>
        </p:spPr>
        <p:txBody>
          <a:bodyPr wrap="non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Observation: Cracks in </a:t>
            </a:r>
            <a:r>
              <a:rPr lang="de-DE" sz="2400" b="0" dirty="0" err="1">
                <a:latin typeface="+mn-lt"/>
              </a:rPr>
              <a:t>the</a:t>
            </a:r>
            <a:r>
              <a:rPr lang="de-DE" sz="2400" b="0" dirty="0">
                <a:latin typeface="+mn-lt"/>
              </a:rPr>
              <a:t> Impeller, </a:t>
            </a:r>
            <a:r>
              <a:rPr lang="de-DE" sz="2400" b="0" dirty="0" err="1">
                <a:latin typeface="+mn-lt"/>
              </a:rPr>
              <a:t>initiated</a:t>
            </a:r>
            <a:r>
              <a:rPr lang="de-DE" sz="2400" b="0" dirty="0">
                <a:latin typeface="+mn-lt"/>
              </a:rPr>
              <a:t> at </a:t>
            </a:r>
            <a:r>
              <a:rPr lang="de-DE" sz="2400" b="0" dirty="0" err="1">
                <a:latin typeface="+mn-lt"/>
              </a:rPr>
              <a:t>the</a:t>
            </a:r>
            <a:r>
              <a:rPr lang="de-DE" sz="2400" b="0" dirty="0">
                <a:latin typeface="+mn-lt"/>
              </a:rPr>
              <a:t> sharp </a:t>
            </a:r>
            <a:r>
              <a:rPr lang="de-DE" sz="2400" b="0" dirty="0" err="1">
                <a:latin typeface="+mn-lt"/>
              </a:rPr>
              <a:t>nose</a:t>
            </a:r>
            <a:r>
              <a:rPr lang="de-DE" sz="2400" b="0" dirty="0">
                <a:latin typeface="+mn-lt"/>
              </a:rPr>
              <a:t> </a:t>
            </a:r>
            <a:r>
              <a:rPr lang="de-DE" sz="2400" b="0" dirty="0" err="1">
                <a:latin typeface="+mn-lt"/>
              </a:rPr>
              <a:t>below</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junction</a:t>
            </a:r>
            <a:endParaRPr lang="de-DE" sz="2400" b="0" dirty="0">
              <a:latin typeface="+mn-lt"/>
            </a:endParaRPr>
          </a:p>
        </p:txBody>
      </p:sp>
      <p:sp>
        <p:nvSpPr>
          <p:cNvPr id="4" name="Textfeld 3">
            <a:extLst>
              <a:ext uri="{FF2B5EF4-FFF2-40B4-BE49-F238E27FC236}">
                <a16:creationId xmlns:a16="http://schemas.microsoft.com/office/drawing/2014/main" id="{CAD897E5-8E24-D6E6-6C12-963305F7D38B}"/>
              </a:ext>
            </a:extLst>
          </p:cNvPr>
          <p:cNvSpPr txBox="1"/>
          <p:nvPr/>
        </p:nvSpPr>
        <p:spPr>
          <a:xfrm>
            <a:off x="7717537" y="2611527"/>
            <a:ext cx="1853392" cy="369332"/>
          </a:xfrm>
          <a:prstGeom prst="rect">
            <a:avLst/>
          </a:prstGeom>
          <a:noFill/>
        </p:spPr>
        <p:txBody>
          <a:bodyPr wrap="none" rtlCol="0">
            <a:spAutoFit/>
          </a:bodyPr>
          <a:lstStyle/>
          <a:p>
            <a:r>
              <a:rPr lang="de-DE" dirty="0">
                <a:solidFill>
                  <a:schemeClr val="bg1"/>
                </a:solidFill>
              </a:rPr>
              <a:t>Beach </a:t>
            </a:r>
            <a:r>
              <a:rPr lang="de-DE" dirty="0" err="1">
                <a:solidFill>
                  <a:schemeClr val="bg1"/>
                </a:solidFill>
              </a:rPr>
              <a:t>marks</a:t>
            </a:r>
            <a:endParaRPr lang="de-DE" dirty="0">
              <a:solidFill>
                <a:schemeClr val="bg1"/>
              </a:solidFill>
            </a:endParaRPr>
          </a:p>
        </p:txBody>
      </p:sp>
      <p:cxnSp>
        <p:nvCxnSpPr>
          <p:cNvPr id="6" name="Gerade Verbindung mit Pfeil 5">
            <a:extLst>
              <a:ext uri="{FF2B5EF4-FFF2-40B4-BE49-F238E27FC236}">
                <a16:creationId xmlns:a16="http://schemas.microsoft.com/office/drawing/2014/main" id="{C6C74F3D-A8C9-CC9E-F65B-7338CD94931B}"/>
              </a:ext>
            </a:extLst>
          </p:cNvPr>
          <p:cNvCxnSpPr/>
          <p:nvPr/>
        </p:nvCxnSpPr>
        <p:spPr>
          <a:xfrm flipH="1">
            <a:off x="8266176" y="3065069"/>
            <a:ext cx="563270" cy="416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43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06232E9-09A2-BB1D-890C-3B0A822D1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032000" y="1727200"/>
            <a:ext cx="8117840" cy="4236720"/>
          </a:xfrm>
          <a:prstGeom prst="rect">
            <a:avLst/>
          </a:prstGeom>
          <a:noFill/>
          <a:ln>
            <a:noFill/>
          </a:ln>
        </p:spPr>
      </p:pic>
      <p:sp>
        <p:nvSpPr>
          <p:cNvPr id="3" name="Textfeld 2">
            <a:extLst>
              <a:ext uri="{FF2B5EF4-FFF2-40B4-BE49-F238E27FC236}">
                <a16:creationId xmlns:a16="http://schemas.microsoft.com/office/drawing/2014/main" id="{63EE7371-4F20-8577-CB6A-87354265CAA8}"/>
              </a:ext>
            </a:extLst>
          </p:cNvPr>
          <p:cNvSpPr txBox="1"/>
          <p:nvPr/>
        </p:nvSpPr>
        <p:spPr>
          <a:xfrm>
            <a:off x="605325" y="85598"/>
            <a:ext cx="10863871" cy="830997"/>
          </a:xfrm>
          <a:prstGeom prst="rect">
            <a:avLst/>
          </a:prstGeom>
          <a:noFill/>
        </p:spPr>
        <p:txBody>
          <a:bodyPr wrap="none" rtlCol="0">
            <a:spAutoFit/>
          </a:bodyPr>
          <a:lstStyle/>
          <a:p>
            <a:r>
              <a:rPr lang="de-DE" sz="2400" dirty="0">
                <a:solidFill>
                  <a:srgbClr val="0000FF"/>
                </a:solidFill>
                <a:latin typeface="+mn-lt"/>
              </a:rPr>
              <a:t>Monitoring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r>
              <a:rPr lang="de-DE" sz="2400" dirty="0" err="1">
                <a:solidFill>
                  <a:srgbClr val="0000FF"/>
                </a:solidFill>
                <a:latin typeface="+mn-lt"/>
              </a:rPr>
              <a:t>during</a:t>
            </a:r>
            <a:r>
              <a:rPr lang="de-DE" sz="2400" dirty="0">
                <a:solidFill>
                  <a:srgbClr val="0000FF"/>
                </a:solidFill>
                <a:latin typeface="+mn-lt"/>
              </a:rPr>
              <a:t> Operation</a:t>
            </a:r>
          </a:p>
          <a:p>
            <a:r>
              <a:rPr lang="de-DE" sz="2400" b="0" dirty="0">
                <a:latin typeface="+mn-lt"/>
              </a:rPr>
              <a:t>FE </a:t>
            </a:r>
            <a:r>
              <a:rPr lang="de-DE" sz="2400" b="0" dirty="0" err="1">
                <a:latin typeface="+mn-lt"/>
              </a:rPr>
              <a:t>Calculation</a:t>
            </a:r>
            <a:r>
              <a:rPr lang="de-DE" sz="2400" b="0" dirty="0">
                <a:latin typeface="+mn-lt"/>
              </a:rPr>
              <a:t>: </a:t>
            </a:r>
            <a:r>
              <a:rPr lang="de-DE" sz="2400" b="0" dirty="0" err="1">
                <a:latin typeface="+mn-lt"/>
              </a:rPr>
              <a:t>Confirmation</a:t>
            </a:r>
            <a:r>
              <a:rPr lang="de-DE" sz="2400" b="0" dirty="0">
                <a:latin typeface="+mn-lt"/>
              </a:rPr>
              <a:t> </a:t>
            </a:r>
            <a:r>
              <a:rPr lang="de-DE" sz="2400" b="0" dirty="0" err="1">
                <a:latin typeface="+mn-lt"/>
              </a:rPr>
              <a:t>of</a:t>
            </a:r>
            <a:r>
              <a:rPr lang="de-DE" sz="2400" b="0" dirty="0">
                <a:latin typeface="+mn-lt"/>
              </a:rPr>
              <a:t> high Stresses at </a:t>
            </a:r>
            <a:r>
              <a:rPr lang="de-DE" sz="2400" b="0" dirty="0" err="1">
                <a:latin typeface="+mn-lt"/>
              </a:rPr>
              <a:t>the</a:t>
            </a:r>
            <a:r>
              <a:rPr lang="de-DE" sz="2400" b="0" dirty="0">
                <a:latin typeface="+mn-lt"/>
              </a:rPr>
              <a:t> </a:t>
            </a:r>
            <a:r>
              <a:rPr lang="de-DE" sz="2400" b="0" dirty="0" err="1">
                <a:latin typeface="+mn-lt"/>
              </a:rPr>
              <a:t>location</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sharp </a:t>
            </a:r>
            <a:r>
              <a:rPr lang="de-DE" sz="2400" b="0" dirty="0" err="1">
                <a:latin typeface="+mn-lt"/>
              </a:rPr>
              <a:t>nose</a:t>
            </a:r>
            <a:endParaRPr lang="de-DE" sz="2400" b="0" dirty="0">
              <a:latin typeface="+mn-lt"/>
            </a:endParaRPr>
          </a:p>
        </p:txBody>
      </p:sp>
    </p:spTree>
    <p:extLst>
      <p:ext uri="{BB962C8B-B14F-4D97-AF65-F5344CB8AC3E}">
        <p14:creationId xmlns:p14="http://schemas.microsoft.com/office/powerpoint/2010/main" val="70294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65028" y="106741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1747694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765C75D-38B1-329D-E3A6-EC5105A8DF24}"/>
              </a:ext>
            </a:extLst>
          </p:cNvPr>
          <p:cNvSpPr txBox="1"/>
          <p:nvPr/>
        </p:nvSpPr>
        <p:spPr>
          <a:xfrm>
            <a:off x="882340" y="1391937"/>
            <a:ext cx="10522259" cy="5225221"/>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l" defTabSz="914400" rtl="0" eaLnBrk="1" fontAlgn="auto" latinLnBrk="0" hangingPunct="1">
              <a:lnSpc>
                <a:spcPct val="107000"/>
              </a:lnSpc>
              <a:spcBef>
                <a:spcPts val="0"/>
              </a:spcBef>
              <a:spcAft>
                <a:spcPts val="800"/>
              </a:spcAft>
              <a:buClrTx/>
              <a:buSzTx/>
              <a:tabLst/>
              <a:defRPr/>
            </a:pPr>
            <a:r>
              <a:rPr lang="de-DE" sz="2200" b="0" kern="100" dirty="0">
                <a:latin typeface="+mn-lt"/>
                <a:ea typeface="Calibri" panose="020F0502020204030204" pitchFamily="34" charset="0"/>
                <a:cs typeface="Arial" panose="020B0604020202020204" pitchFamily="34" charset="0"/>
              </a:rPr>
              <a:t>The </a:t>
            </a:r>
            <a:r>
              <a:rPr lang="de-DE" sz="2200" kern="100" dirty="0" err="1">
                <a:solidFill>
                  <a:srgbClr val="0000FF"/>
                </a:solidFill>
                <a:latin typeface="+mn-lt"/>
                <a:ea typeface="Calibri" panose="020F0502020204030204" pitchFamily="34" charset="0"/>
                <a:cs typeface="Arial" panose="020B0604020202020204" pitchFamily="34" charset="0"/>
              </a:rPr>
              <a:t>cracks</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a:solidFill>
                  <a:srgbClr val="0000FF"/>
                </a:solidFill>
                <a:latin typeface="+mn-lt"/>
                <a:ea typeface="Calibri" panose="020F0502020204030204" pitchFamily="34" charset="0"/>
                <a:cs typeface="Arial" panose="020B0604020202020204" pitchFamily="34" charset="0"/>
              </a:rPr>
              <a:t>in </a:t>
            </a:r>
            <a:r>
              <a:rPr lang="de-DE" sz="2200" b="0" kern="100" dirty="0" err="1">
                <a:solidFill>
                  <a:srgbClr val="0000FF"/>
                </a:solidFill>
                <a:latin typeface="+mn-lt"/>
                <a:ea typeface="Calibri" panose="020F0502020204030204" pitchFamily="34" charset="0"/>
                <a:cs typeface="Arial" panose="020B0604020202020204" pitchFamily="34" charset="0"/>
              </a:rPr>
              <a:t>the</a:t>
            </a:r>
            <a:r>
              <a:rPr lang="de-DE" sz="2200" b="0" kern="100" dirty="0">
                <a:solidFill>
                  <a:srgbClr val="0000FF"/>
                </a:solidFill>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Impeller </a:t>
            </a:r>
            <a:r>
              <a:rPr lang="de-DE" sz="2200" b="0" kern="100" dirty="0" err="1">
                <a:latin typeface="+mn-lt"/>
                <a:ea typeface="Calibri" panose="020F0502020204030204" pitchFamily="34" charset="0"/>
                <a:cs typeface="Arial" panose="020B0604020202020204" pitchFamily="34" charset="0"/>
              </a:rPr>
              <a:t>have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been</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detected</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already</a:t>
            </a:r>
            <a:r>
              <a:rPr lang="de-DE" sz="2200" b="0" kern="100" dirty="0">
                <a:latin typeface="+mn-lt"/>
                <a:ea typeface="Calibri" panose="020F0502020204030204" pitchFamily="34" charset="0"/>
                <a:cs typeface="Arial" panose="020B0604020202020204" pitchFamily="34" charset="0"/>
              </a:rPr>
              <a:t> in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early</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phase</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of</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Commissioning</a:t>
            </a:r>
            <a:r>
              <a:rPr lang="de-DE" sz="2200" b="0" kern="100" dirty="0">
                <a:latin typeface="+mn-lt"/>
                <a:ea typeface="Calibri" panose="020F0502020204030204" pitchFamily="34" charset="0"/>
                <a:cs typeface="Arial" panose="020B0604020202020204" pitchFamily="34" charset="0"/>
              </a:rPr>
              <a:t>. At </a:t>
            </a:r>
            <a:r>
              <a:rPr lang="de-DE" sz="2200" b="0" kern="100" dirty="0" err="1">
                <a:latin typeface="+mn-lt"/>
                <a:ea typeface="Calibri" panose="020F0502020204030204" pitchFamily="34" charset="0"/>
                <a:cs typeface="Arial" panose="020B0604020202020204" pitchFamily="34" charset="0"/>
              </a:rPr>
              <a:t>this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phase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pumps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were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often</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operated</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with</a:t>
            </a: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low</a:t>
            </a:r>
            <a:r>
              <a:rPr lang="de-DE" sz="2200" b="0" kern="100" dirty="0">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Fluid </a:t>
            </a:r>
            <a:r>
              <a:rPr lang="de-DE" sz="2200" kern="100" dirty="0" err="1">
                <a:solidFill>
                  <a:srgbClr val="0000FF"/>
                </a:solidFill>
                <a:latin typeface="+mn-lt"/>
                <a:ea typeface="Calibri" panose="020F0502020204030204" pitchFamily="34" charset="0"/>
                <a:cs typeface="Arial" panose="020B0604020202020204" pitchFamily="34" charset="0"/>
              </a:rPr>
              <a:t>Flows</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a:latin typeface="+mn-lt"/>
                <a:ea typeface="Calibri" panose="020F0502020204030204" pitchFamily="34" charset="0"/>
                <a:cs typeface="Arial" panose="020B0604020202020204" pitchFamily="34" charset="0"/>
              </a:rPr>
              <a:t>and relative </a:t>
            </a:r>
            <a:r>
              <a:rPr lang="de-DE" sz="2200" kern="100" dirty="0">
                <a:solidFill>
                  <a:srgbClr val="0000FF"/>
                </a:solidFill>
                <a:latin typeface="+mn-lt"/>
                <a:ea typeface="Calibri" panose="020F0502020204030204" pitchFamily="34" charset="0"/>
                <a:cs typeface="Arial" panose="020B0604020202020204" pitchFamily="34" charset="0"/>
              </a:rPr>
              <a:t>high </a:t>
            </a:r>
            <a:r>
              <a:rPr lang="de-DE" sz="2200" kern="100" dirty="0" err="1">
                <a:solidFill>
                  <a:srgbClr val="0000FF"/>
                </a:solidFill>
                <a:latin typeface="+mn-lt"/>
                <a:ea typeface="Calibri" panose="020F0502020204030204" pitchFamily="34" charset="0"/>
                <a:cs typeface="Arial" panose="020B0604020202020204" pitchFamily="34" charset="0"/>
              </a:rPr>
              <a:t>vibrations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which</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may</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have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been</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source </a:t>
            </a:r>
            <a:r>
              <a:rPr lang="de-DE" sz="2200" b="0" kern="100" dirty="0" err="1">
                <a:latin typeface="+mn-lt"/>
                <a:ea typeface="Calibri" panose="020F0502020204030204" pitchFamily="34" charset="0"/>
                <a:cs typeface="Arial" panose="020B0604020202020204" pitchFamily="34" charset="0"/>
              </a:rPr>
              <a:t>of</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cracks</a:t>
            </a:r>
            <a:r>
              <a:rPr lang="de-DE" sz="2200" b="0" kern="100" dirty="0">
                <a:latin typeface="+mn-lt"/>
                <a:ea typeface="Calibri" panose="020F0502020204030204" pitchFamily="34" charset="0"/>
                <a:cs typeface="Arial" panose="020B0604020202020204" pitchFamily="34" charset="0"/>
              </a:rPr>
              <a:t>. Up </a:t>
            </a:r>
            <a:r>
              <a:rPr lang="de-DE" sz="2200" b="0" kern="100" dirty="0" err="1">
                <a:latin typeface="+mn-lt"/>
                <a:ea typeface="Calibri" panose="020F0502020204030204" pitchFamily="34" charset="0"/>
                <a:cs typeface="Arial" panose="020B0604020202020204" pitchFamily="34" charset="0"/>
              </a:rPr>
              <a:t>to</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now</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further</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cracks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have</a:t>
            </a:r>
            <a:r>
              <a:rPr lang="de-DE" sz="2200" b="0" kern="100" dirty="0">
                <a:latin typeface="+mn-lt"/>
                <a:ea typeface="Calibri" panose="020F0502020204030204" pitchFamily="34" charset="0"/>
                <a:cs typeface="Arial" panose="020B0604020202020204" pitchFamily="34" charset="0"/>
              </a:rPr>
              <a:t> not </a:t>
            </a:r>
            <a:r>
              <a:rPr lang="de-DE" sz="2200" b="0" kern="100" dirty="0" err="1">
                <a:latin typeface="+mn-lt"/>
                <a:ea typeface="Calibri" panose="020F0502020204030204" pitchFamily="34" charset="0"/>
                <a:cs typeface="Arial" panose="020B0604020202020204" pitchFamily="34" charset="0"/>
              </a:rPr>
              <a:t>been</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detected</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when</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pumps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are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running</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under</a:t>
            </a:r>
            <a:r>
              <a:rPr lang="de-DE" sz="2200" b="0" kern="100" dirty="0">
                <a:latin typeface="+mn-lt"/>
                <a:ea typeface="Calibri" panose="020F0502020204030204" pitchFamily="34" charset="0"/>
                <a:cs typeface="Arial" panose="020B0604020202020204" pitchFamily="34" charset="0"/>
              </a:rPr>
              <a:t> normal </a:t>
            </a:r>
            <a:r>
              <a:rPr lang="de-DE" sz="2200" b="0" kern="100" dirty="0" err="1">
                <a:latin typeface="+mn-lt"/>
                <a:ea typeface="Calibri" panose="020F0502020204030204" pitchFamily="34" charset="0"/>
                <a:cs typeface="Arial" panose="020B0604020202020204" pitchFamily="34" charset="0"/>
              </a:rPr>
              <a:t>conditions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with</a:t>
            </a:r>
            <a:r>
              <a:rPr lang="de-DE" sz="2200" b="0" kern="100" dirty="0">
                <a:latin typeface="+mn-lt"/>
                <a:ea typeface="Calibri" panose="020F0502020204030204" pitchFamily="34" charset="0"/>
                <a:cs typeface="Arial" panose="020B0604020202020204" pitchFamily="34" charset="0"/>
              </a:rPr>
              <a:t> optimal Fluid Flow Q/</a:t>
            </a:r>
            <a:r>
              <a:rPr lang="de-DE" sz="2200" b="0" kern="100" dirty="0" err="1">
                <a:latin typeface="+mn-lt"/>
                <a:ea typeface="Calibri" panose="020F0502020204030204" pitchFamily="34" charset="0"/>
                <a:cs typeface="Arial" panose="020B0604020202020204" pitchFamily="34" charset="0"/>
              </a:rPr>
              <a:t>Q</a:t>
            </a:r>
            <a:r>
              <a:rPr lang="de-DE" sz="2200" b="0" kern="100" baseline="-25000" dirty="0" err="1">
                <a:latin typeface="+mn-lt"/>
                <a:ea typeface="Calibri" panose="020F0502020204030204" pitchFamily="34" charset="0"/>
                <a:cs typeface="Arial" panose="020B0604020202020204" pitchFamily="34" charset="0"/>
              </a:rPr>
              <a:t>opt</a:t>
            </a:r>
            <a:r>
              <a:rPr lang="de-DE" sz="2200" b="0" kern="100" baseline="-25000" dirty="0">
                <a:latin typeface="+mn-lt"/>
                <a:ea typeface="Calibri" panose="020F0502020204030204" pitchFamily="34" charset="0"/>
                <a:cs typeface="Arial" panose="020B0604020202020204" pitchFamily="34" charset="0"/>
              </a:rPr>
              <a:t>.</a:t>
            </a:r>
            <a:endParaRPr lang="de-DE" sz="2200" b="0" kern="10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b="0" kern="100" noProof="0" dirty="0" err="1">
                <a:latin typeface="+mn-lt"/>
                <a:ea typeface="Calibri" panose="020F0502020204030204" pitchFamily="34" charset="0"/>
                <a:cs typeface="Arial" panose="020B0604020202020204" pitchFamily="34" charset="0"/>
              </a:rPr>
              <a:t>However</a:t>
            </a:r>
            <a:r>
              <a:rPr lang="de-DE" sz="2200" b="0" kern="100" noProof="0" dirty="0">
                <a:latin typeface="+mn-lt"/>
                <a:ea typeface="Calibri" panose="020F0502020204030204" pitchFamily="34" charset="0"/>
                <a:cs typeface="Arial" panose="020B0604020202020204" pitchFamily="34" charset="0"/>
              </a:rPr>
              <a:t>, in </a:t>
            </a:r>
            <a:r>
              <a:rPr lang="de-DE" sz="2200" b="0" kern="100" noProof="0" dirty="0" err="1">
                <a:latin typeface="+mn-lt"/>
                <a:ea typeface="Calibri" panose="020F0502020204030204" pitchFamily="34" charset="0"/>
                <a:cs typeface="Arial" panose="020B0604020202020204" pitchFamily="34" charset="0"/>
              </a:rPr>
              <a:t>the</a:t>
            </a:r>
            <a:r>
              <a:rPr lang="de-DE" sz="2200" b="0" kern="100" noProof="0" dirty="0">
                <a:latin typeface="+mn-lt"/>
                <a:ea typeface="Calibri" panose="020F0502020204030204" pitchFamily="34" charset="0"/>
                <a:cs typeface="Arial" panose="020B0604020202020204" pitchFamily="34" charset="0"/>
              </a:rPr>
              <a:t> </a:t>
            </a:r>
            <a:r>
              <a:rPr lang="de-DE" sz="2200" b="0" kern="100" noProof="0" dirty="0" err="1">
                <a:latin typeface="+mn-lt"/>
                <a:ea typeface="Calibri" panose="020F0502020204030204" pitchFamily="34" charset="0"/>
                <a:cs typeface="Arial" panose="020B0604020202020204" pitchFamily="34" charset="0"/>
              </a:rPr>
              <a:t>meantime</a:t>
            </a:r>
            <a:r>
              <a:rPr lang="de-DE" sz="2200" b="0" kern="100" noProof="0" dirty="0">
                <a:latin typeface="+mn-lt"/>
                <a:ea typeface="Calibri" panose="020F0502020204030204" pitchFamily="34" charset="0"/>
                <a:cs typeface="Arial" panose="020B0604020202020204" pitchFamily="34" charset="0"/>
              </a:rPr>
              <a:t> </a:t>
            </a:r>
            <a:r>
              <a:rPr lang="de-DE" sz="2200" b="0" kern="100" noProof="0" dirty="0" err="1">
                <a:latin typeface="+mn-lt"/>
                <a:ea typeface="Calibri" panose="020F0502020204030204" pitchFamily="34" charset="0"/>
                <a:cs typeface="Arial" panose="020B0604020202020204" pitchFamily="34" charset="0"/>
              </a:rPr>
              <a:t>another</a:t>
            </a:r>
            <a:r>
              <a:rPr lang="de-DE" sz="2200" b="0" kern="100" noProof="0" dirty="0">
                <a:latin typeface="+mn-lt"/>
                <a:ea typeface="Calibri" panose="020F0502020204030204" pitchFamily="34" charset="0"/>
                <a:cs typeface="Arial" panose="020B0604020202020204" pitchFamily="34" charset="0"/>
              </a:rPr>
              <a:t> </a:t>
            </a:r>
            <a:r>
              <a:rPr lang="de-DE" sz="2200" kern="100" noProof="0" dirty="0" err="1">
                <a:solidFill>
                  <a:srgbClr val="0000FF"/>
                </a:solidFill>
                <a:latin typeface="+mn-lt"/>
                <a:ea typeface="Calibri" panose="020F0502020204030204" pitchFamily="34" charset="0"/>
                <a:cs typeface="Arial" panose="020B0604020202020204" pitchFamily="34" charset="0"/>
              </a:rPr>
              <a:t>damage</a:t>
            </a:r>
            <a:r>
              <a:rPr lang="de-DE" sz="2200" b="0" kern="100" noProof="0" dirty="0">
                <a:latin typeface="+mn-lt"/>
                <a:ea typeface="Calibri" panose="020F0502020204030204" pitchFamily="34" charset="0"/>
                <a:cs typeface="Arial" panose="020B0604020202020204" pitchFamily="34" charset="0"/>
              </a:rPr>
              <a:t> </a:t>
            </a:r>
            <a:r>
              <a:rPr lang="de-DE" sz="2200" b="0" kern="100" noProof="0" dirty="0" err="1">
                <a:latin typeface="+mn-lt"/>
                <a:ea typeface="Calibri" panose="020F0502020204030204" pitchFamily="34" charset="0"/>
                <a:cs typeface="Arial" panose="020B0604020202020204" pitchFamily="34" charset="0"/>
              </a:rPr>
              <a:t>has</a:t>
            </a:r>
            <a:r>
              <a:rPr lang="de-DE" sz="2200" b="0" kern="100" noProof="0" dirty="0">
                <a:latin typeface="+mn-lt"/>
                <a:ea typeface="Calibri" panose="020F0502020204030204" pitchFamily="34" charset="0"/>
                <a:cs typeface="Arial" panose="020B0604020202020204" pitchFamily="34" charset="0"/>
              </a:rPr>
              <a:t> </a:t>
            </a:r>
            <a:r>
              <a:rPr lang="de-DE" sz="2200" b="0" kern="100" noProof="0" dirty="0" err="1">
                <a:latin typeface="+mn-lt"/>
                <a:ea typeface="Calibri" panose="020F0502020204030204" pitchFamily="34" charset="0"/>
                <a:cs typeface="Arial" panose="020B0604020202020204" pitchFamily="34" charset="0"/>
              </a:rPr>
              <a:t>been</a:t>
            </a:r>
            <a:r>
              <a:rPr lang="de-DE" sz="2200" b="0" kern="100" noProof="0" dirty="0">
                <a:latin typeface="+mn-lt"/>
                <a:ea typeface="Calibri" panose="020F0502020204030204" pitchFamily="34" charset="0"/>
                <a:cs typeface="Arial" panose="020B0604020202020204" pitchFamily="34" charset="0"/>
              </a:rPr>
              <a:t> </a:t>
            </a:r>
            <a:r>
              <a:rPr lang="de-DE" sz="2200" b="0" kern="100" noProof="0" dirty="0" err="1">
                <a:latin typeface="+mn-lt"/>
                <a:ea typeface="Calibri" panose="020F0502020204030204" pitchFamily="34" charset="0"/>
                <a:cs typeface="Arial" panose="020B0604020202020204" pitchFamily="34" charset="0"/>
              </a:rPr>
              <a:t>detected</a:t>
            </a:r>
            <a:r>
              <a:rPr lang="de-DE" sz="2200" b="0" kern="100" noProof="0" dirty="0">
                <a:latin typeface="+mn-lt"/>
                <a:ea typeface="Calibri" panose="020F0502020204030204" pitchFamily="34" charset="0"/>
                <a:cs typeface="Arial" panose="020B0604020202020204" pitchFamily="34" charset="0"/>
              </a:rPr>
              <a:t> in </a:t>
            </a:r>
            <a:r>
              <a:rPr lang="de-DE" sz="2200" b="0" kern="100" noProof="0" dirty="0" err="1">
                <a:latin typeface="+mn-lt"/>
                <a:ea typeface="Calibri" panose="020F0502020204030204" pitchFamily="34" charset="0"/>
                <a:cs typeface="Arial" panose="020B0604020202020204" pitchFamily="34" charset="0"/>
              </a:rPr>
              <a:t>the</a:t>
            </a:r>
            <a:r>
              <a:rPr lang="de-DE" sz="2200" b="0" kern="100" noProof="0" dirty="0">
                <a:latin typeface="+mn-lt"/>
                <a:ea typeface="Calibri" panose="020F0502020204030204" pitchFamily="34" charset="0"/>
                <a:cs typeface="Arial" panose="020B0604020202020204" pitchFamily="34" charset="0"/>
              </a:rPr>
              <a:t>  </a:t>
            </a:r>
            <a:r>
              <a:rPr lang="de-DE" sz="2200" kern="100" noProof="0" dirty="0">
                <a:solidFill>
                  <a:srgbClr val="0000FF"/>
                </a:solidFill>
                <a:latin typeface="+mn-lt"/>
                <a:ea typeface="Calibri" panose="020F0502020204030204" pitchFamily="34" charset="0"/>
                <a:cs typeface="Arial" panose="020B0604020202020204" pitchFamily="34" charset="0"/>
              </a:rPr>
              <a:t>Impeller Seal Rings.</a:t>
            </a:r>
          </a:p>
          <a:p>
            <a:pPr marR="0" lvl="0" algn="l" defTabSz="914400" rtl="0" eaLnBrk="1" fontAlgn="auto" latinLnBrk="0" hangingPunct="1">
              <a:lnSpc>
                <a:spcPct val="107000"/>
              </a:lnSpc>
              <a:spcBef>
                <a:spcPts val="0"/>
              </a:spcBef>
              <a:spcAft>
                <a:spcPts val="800"/>
              </a:spcAft>
              <a:buClrTx/>
              <a:buSzTx/>
              <a:tabLst/>
              <a:defRPr/>
            </a:pPr>
            <a:r>
              <a:rPr kumimoji="0" lang="de-DE" sz="2200" b="0" i="0" u="none" strike="noStrike" kern="100" cap="none" spc="0" normalizeH="0" baseline="0" dirty="0">
                <a:ln>
                  <a:noFill/>
                </a:ln>
                <a:effectLst/>
                <a:uLnTx/>
                <a:uFillTx/>
                <a:latin typeface="+mn-lt"/>
                <a:ea typeface="Calibri" panose="020F0502020204030204" pitchFamily="34" charset="0"/>
                <a:cs typeface="Arial" panose="020B0604020202020204" pitchFamily="34" charset="0"/>
              </a:rPr>
              <a:t>Up</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to</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now</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dirty="0">
                <a:ln>
                  <a:noFill/>
                </a:ln>
                <a:solidFill>
                  <a:srgbClr val="0000FF"/>
                </a:solidFill>
                <a:effectLst/>
                <a:uLnTx/>
                <a:uFillTx/>
                <a:latin typeface="+mn-lt"/>
                <a:ea typeface="Calibri" panose="020F0502020204030204" pitchFamily="34" charset="0"/>
                <a:cs typeface="Arial" panose="020B0604020202020204" pitchFamily="34" charset="0"/>
              </a:rPr>
              <a:t>source</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of</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both</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dirty="0" err="1">
                <a:ln>
                  <a:noFill/>
                </a:ln>
                <a:solidFill>
                  <a:srgbClr val="0000FF"/>
                </a:solidFill>
                <a:effectLst/>
                <a:uLnTx/>
                <a:uFillTx/>
                <a:latin typeface="+mn-lt"/>
                <a:ea typeface="Calibri" panose="020F0502020204030204" pitchFamily="34" charset="0"/>
                <a:cs typeface="Arial" panose="020B0604020202020204" pitchFamily="34" charset="0"/>
              </a:rPr>
              <a:t>detected</a:t>
            </a:r>
            <a:r>
              <a:rPr kumimoji="0" lang="de-DE" sz="2200" i="0" u="none" strike="noStrike" kern="100" cap="none" spc="0" normalizeH="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dirty="0" err="1">
                <a:ln>
                  <a:noFill/>
                </a:ln>
                <a:solidFill>
                  <a:srgbClr val="0000FF"/>
                </a:solidFill>
                <a:effectLst/>
                <a:uLnTx/>
                <a:uFillTx/>
                <a:latin typeface="+mn-lt"/>
                <a:ea typeface="Calibri" panose="020F0502020204030204" pitchFamily="34" charset="0"/>
                <a:cs typeface="Arial" panose="020B0604020202020204" pitchFamily="34" charset="0"/>
              </a:rPr>
              <a:t>damages</a:t>
            </a:r>
            <a:r>
              <a:rPr kumimoji="0" lang="de-DE" sz="2200" i="0" u="none" strike="noStrike" kern="100" cap="none" spc="0" normalizeH="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could</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not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finally</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be</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identified</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With</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respect</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to</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pump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vibrations</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possibilities</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dirty="0" err="1">
                <a:ln>
                  <a:noFill/>
                </a:ln>
                <a:effectLst/>
                <a:uLnTx/>
                <a:uFillTx/>
                <a:latin typeface="+mn-lt"/>
                <a:ea typeface="Calibri" panose="020F0502020204030204" pitchFamily="34" charset="0"/>
                <a:cs typeface="Arial" panose="020B0604020202020204" pitchFamily="34" charset="0"/>
              </a:rPr>
              <a:t>are</a:t>
            </a:r>
            <a:r>
              <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endParaRPr kumimoji="0" lang="de-DE" sz="2200" b="0" i="0" u="none" strike="noStrike" kern="100" cap="none" spc="0" normalizeH="0" dirty="0">
              <a:ln>
                <a:noFill/>
              </a:ln>
              <a:effectLst/>
              <a:uLnTx/>
              <a:uFillTx/>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Vibrations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with</a:t>
            </a:r>
            <a:r>
              <a:rPr lang="de-DE" sz="2200" kern="100" dirty="0">
                <a:solidFill>
                  <a:srgbClr val="0000FF"/>
                </a:solidFill>
                <a:latin typeface="+mn-lt"/>
                <a:ea typeface="Calibri" panose="020F0502020204030204" pitchFamily="34" charset="0"/>
                <a:cs typeface="Arial" panose="020B0604020202020204" pitchFamily="34" charset="0"/>
              </a:rPr>
              <a:t> 93 Hz </a:t>
            </a:r>
            <a:r>
              <a:rPr lang="de-DE" sz="2200" b="0" kern="100" dirty="0">
                <a:latin typeface="+mn-lt"/>
                <a:ea typeface="Calibri" panose="020F0502020204030204" pitchFamily="34" charset="0"/>
                <a:cs typeface="Arial" panose="020B0604020202020204" pitchFamily="34" charset="0"/>
              </a:rPr>
              <a:t>due </a:t>
            </a:r>
            <a:r>
              <a:rPr lang="de-DE" sz="2200" b="0" kern="100" dirty="0" err="1">
                <a:latin typeface="+mn-lt"/>
                <a:ea typeface="Calibri" panose="020F0502020204030204" pitchFamily="34" charset="0"/>
                <a:cs typeface="Arial" panose="020B0604020202020204" pitchFamily="34" charset="0"/>
              </a:rPr>
              <a:t>to</a:t>
            </a: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mechanical</a:t>
            </a:r>
            <a:r>
              <a:rPr lang="de-DE" sz="2200" b="0" kern="100" dirty="0">
                <a:latin typeface="+mn-lt"/>
                <a:ea typeface="Calibri" panose="020F0502020204030204" pitchFamily="34" charset="0"/>
                <a:cs typeface="Arial" panose="020B0604020202020204" pitchFamily="34" charset="0"/>
              </a:rPr>
              <a:t> and </a:t>
            </a:r>
            <a:r>
              <a:rPr lang="de-DE" sz="2200" kern="100" dirty="0" err="1">
                <a:solidFill>
                  <a:srgbClr val="0000FF"/>
                </a:solidFill>
                <a:latin typeface="+mn-lt"/>
                <a:ea typeface="Calibri" panose="020F0502020204030204" pitchFamily="34" charset="0"/>
                <a:cs typeface="Arial" panose="020B0604020202020204" pitchFamily="34" charset="0"/>
              </a:rPr>
              <a:t>hydraulic</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Unbalances</a:t>
            </a:r>
            <a:endParaRPr lang="de-DE" sz="2200" kern="100" dirty="0">
              <a:solidFill>
                <a:srgbClr val="0000FF"/>
              </a:solidFill>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Vibrations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with</a:t>
            </a:r>
            <a:r>
              <a:rPr lang="de-DE" sz="2200" b="0" kern="100" dirty="0">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560 Hz /1120 Hz </a:t>
            </a:r>
            <a:r>
              <a:rPr lang="de-DE" sz="2200" b="0" kern="100" dirty="0">
                <a:latin typeface="+mn-lt"/>
                <a:ea typeface="Calibri" panose="020F0502020204030204" pitchFamily="34" charset="0"/>
                <a:cs typeface="Arial" panose="020B0604020202020204" pitchFamily="34" charset="0"/>
              </a:rPr>
              <a:t>due </a:t>
            </a:r>
            <a:r>
              <a:rPr lang="de-DE" sz="2200" b="0" kern="100" dirty="0" err="1">
                <a:latin typeface="+mn-lt"/>
                <a:ea typeface="Calibri" panose="020F0502020204030204" pitchFamily="34" charset="0"/>
                <a:cs typeface="Arial" panose="020B0604020202020204" pitchFamily="34" charset="0"/>
              </a:rPr>
              <a:t>to</a:t>
            </a:r>
            <a:r>
              <a:rPr lang="de-DE" sz="2200" b="0" kern="100" dirty="0">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Vane Passing </a:t>
            </a:r>
            <a:r>
              <a:rPr lang="de-DE" sz="2200" kern="100" dirty="0" err="1">
                <a:solidFill>
                  <a:srgbClr val="0000FF"/>
                </a:solidFill>
                <a:latin typeface="+mn-lt"/>
                <a:ea typeface="Calibri" panose="020F0502020204030204" pitchFamily="34" charset="0"/>
                <a:cs typeface="Arial" panose="020B0604020202020204" pitchFamily="34" charset="0"/>
              </a:rPr>
              <a:t>Frequency</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Excitations</a:t>
            </a:r>
            <a:r>
              <a:rPr lang="de-DE" sz="2200" kern="100" dirty="0">
                <a:solidFill>
                  <a:srgbClr val="0000FF"/>
                </a:solidFill>
                <a:latin typeface="+mn-lt"/>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endParaRPr lang="de-DE" sz="2200" kern="100" dirty="0">
              <a:solidFill>
                <a:srgbClr val="0000FF"/>
              </a:solidFill>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400" b="0" kern="10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kumimoji="0" lang="de-DE" sz="2400" b="0" i="0" u="none" strike="noStrike" kern="100" cap="none" spc="0" normalizeH="0" dirty="0">
              <a:ln>
                <a:noFill/>
              </a:ln>
              <a:effectLst/>
              <a:uLnTx/>
              <a:uFillTx/>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400" b="0" kern="10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kumimoji="0" lang="de-DE" sz="2400" b="0" i="0" u="none" strike="noStrike" kern="100" cap="none" spc="0" normalizeH="0" dirty="0">
              <a:ln>
                <a:noFill/>
              </a:ln>
              <a:effectLst/>
              <a:uLnTx/>
              <a:uFillTx/>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400" b="0" kern="100" baseline="0" noProof="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kumimoji="0" lang="de-DE" sz="2400" i="0" u="none" strike="noStrike" kern="100" cap="none" spc="0" normalizeH="0" baseline="0" noProof="0" dirty="0">
              <a:ln>
                <a:noFill/>
              </a:ln>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853C824E-77CC-0DF8-E410-84099FFDD414}"/>
              </a:ext>
            </a:extLst>
          </p:cNvPr>
          <p:cNvSpPr txBox="1"/>
          <p:nvPr/>
        </p:nvSpPr>
        <p:spPr>
          <a:xfrm>
            <a:off x="751737" y="65278"/>
            <a:ext cx="9165522" cy="830997"/>
          </a:xfrm>
          <a:prstGeom prst="rect">
            <a:avLst/>
          </a:prstGeom>
          <a:noFill/>
        </p:spPr>
        <p:txBody>
          <a:bodyPr wrap="none" rtlCol="0">
            <a:spAutoFit/>
          </a:bodyPr>
          <a:lstStyle/>
          <a:p>
            <a:r>
              <a:rPr lang="de-DE" sz="2400" dirty="0">
                <a:solidFill>
                  <a:srgbClr val="0000FF"/>
                </a:solidFill>
                <a:latin typeface="+mn-lt"/>
              </a:rPr>
              <a:t>Vibration </a:t>
            </a:r>
            <a:r>
              <a:rPr lang="de-DE" sz="2400" dirty="0" err="1">
                <a:solidFill>
                  <a:srgbClr val="0000FF"/>
                </a:solidFill>
                <a:latin typeface="+mn-lt"/>
              </a:rPr>
              <a:t>Phenomena</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p>
          <a:p>
            <a:r>
              <a:rPr lang="de-DE" sz="2400" b="0" dirty="0" err="1">
                <a:latin typeface="+mn-lt"/>
              </a:rPr>
              <a:t>Damages</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Feedwater</a:t>
            </a:r>
            <a:r>
              <a:rPr lang="de-DE" sz="2400" b="0" dirty="0">
                <a:latin typeface="+mn-lt"/>
              </a:rPr>
              <a:t> Pumps </a:t>
            </a:r>
            <a:r>
              <a:rPr lang="de-DE" sz="2400" b="0" dirty="0" err="1">
                <a:latin typeface="+mn-lt"/>
              </a:rPr>
              <a:t>caused</a:t>
            </a:r>
            <a:r>
              <a:rPr lang="de-DE" sz="2400" b="0" dirty="0">
                <a:latin typeface="+mn-lt"/>
              </a:rPr>
              <a:t> by </a:t>
            </a:r>
            <a:r>
              <a:rPr lang="de-DE" sz="2400" b="0" dirty="0" err="1">
                <a:latin typeface="+mn-lt"/>
              </a:rPr>
              <a:t>which</a:t>
            </a:r>
            <a:r>
              <a:rPr lang="de-DE" sz="2400" b="0" dirty="0">
                <a:latin typeface="+mn-lt"/>
              </a:rPr>
              <a:t> </a:t>
            </a:r>
            <a:r>
              <a:rPr lang="de-DE" sz="2400" b="0" dirty="0" err="1">
                <a:latin typeface="+mn-lt"/>
              </a:rPr>
              <a:t>Vibrations</a:t>
            </a:r>
            <a:r>
              <a:rPr lang="de-DE" sz="2400" b="0" dirty="0">
                <a:latin typeface="+mn-lt"/>
              </a:rPr>
              <a:t>?</a:t>
            </a:r>
          </a:p>
        </p:txBody>
      </p:sp>
    </p:spTree>
    <p:extLst>
      <p:ext uri="{BB962C8B-B14F-4D97-AF65-F5344CB8AC3E}">
        <p14:creationId xmlns:p14="http://schemas.microsoft.com/office/powerpoint/2010/main" val="226031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94E3C51-7E21-174A-39EB-A04BA5402399}"/>
              </a:ext>
            </a:extLst>
          </p:cNvPr>
          <p:cNvSpPr txBox="1">
            <a:spLocks noRot="1" noChangeAspect="1" noMove="1" noResize="1" noEditPoints="1" noAdjustHandles="1" noChangeArrowheads="1" noChangeShapeType="1" noTextEdit="1"/>
          </p:cNvSpPr>
          <p:nvPr/>
        </p:nvSpPr>
        <p:spPr>
          <a:xfrm>
            <a:off x="5712140" y="3488480"/>
            <a:ext cx="4680329" cy="804616"/>
          </a:xfrm>
          <a:prstGeom prst="rect">
            <a:avLst/>
          </a:prstGeom>
          <a:blipFill rotWithShape="1">
            <a:blip r:embed="rId3"/>
            <a:stretch>
              <a:fillRect l="-211" t="-3896" r="-737" b="-8442"/>
            </a:stretch>
          </a:blipFill>
        </p:spPr>
        <p:txBody>
          <a:bodyPr lIns="75749" tIns="37874" rIns="75749" bIns="37874"/>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52227" name="Rechteck 6">
            <a:extLst>
              <a:ext uri="{FF2B5EF4-FFF2-40B4-BE49-F238E27FC236}">
                <a16:creationId xmlns:a16="http://schemas.microsoft.com/office/drawing/2014/main" id="{46EC966B-ED3D-6C0D-A0D2-E72596B5330A}"/>
              </a:ext>
            </a:extLst>
          </p:cNvPr>
          <p:cNvSpPr>
            <a:spLocks noChangeArrowheads="1"/>
          </p:cNvSpPr>
          <p:nvPr/>
        </p:nvSpPr>
        <p:spPr bwMode="auto">
          <a:xfrm>
            <a:off x="5805489" y="3983039"/>
            <a:ext cx="3025775" cy="320675"/>
          </a:xfrm>
          <a:prstGeom prst="rect">
            <a:avLst/>
          </a:prstGeom>
          <a:solidFill>
            <a:schemeClr val="accent2">
              <a:alpha val="4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30238">
              <a:tabLst>
                <a:tab pos="236538" algn="l"/>
                <a:tab pos="473075" algn="l"/>
                <a:tab pos="2679700" algn="l"/>
                <a:tab pos="2916238" algn="l"/>
                <a:tab pos="3152775" algn="l"/>
              </a:tabLst>
              <a:defRPr b="1">
                <a:solidFill>
                  <a:schemeClr val="tx1"/>
                </a:solidFill>
                <a:latin typeface="Verdana" panose="020B0604030504040204" pitchFamily="34" charset="0"/>
              </a:defRPr>
            </a:lvl1pPr>
            <a:lvl2pPr marL="742950" indent="-285750" defTabSz="630238">
              <a:tabLst>
                <a:tab pos="236538" algn="l"/>
                <a:tab pos="473075" algn="l"/>
                <a:tab pos="2679700" algn="l"/>
                <a:tab pos="2916238" algn="l"/>
                <a:tab pos="3152775" algn="l"/>
              </a:tabLst>
              <a:defRPr b="1">
                <a:solidFill>
                  <a:schemeClr val="tx1"/>
                </a:solidFill>
                <a:latin typeface="Verdana" panose="020B0604030504040204" pitchFamily="34" charset="0"/>
              </a:defRPr>
            </a:lvl2pPr>
            <a:lvl3pPr marL="1143000" indent="-228600" defTabSz="630238">
              <a:tabLst>
                <a:tab pos="236538" algn="l"/>
                <a:tab pos="473075" algn="l"/>
                <a:tab pos="2679700" algn="l"/>
                <a:tab pos="2916238" algn="l"/>
                <a:tab pos="3152775" algn="l"/>
              </a:tabLst>
              <a:defRPr b="1">
                <a:solidFill>
                  <a:schemeClr val="tx1"/>
                </a:solidFill>
                <a:latin typeface="Verdana" panose="020B0604030504040204" pitchFamily="34" charset="0"/>
              </a:defRPr>
            </a:lvl3pPr>
            <a:lvl4pPr marL="1600200" indent="-228600" defTabSz="630238">
              <a:tabLst>
                <a:tab pos="236538" algn="l"/>
                <a:tab pos="473075" algn="l"/>
                <a:tab pos="2679700" algn="l"/>
                <a:tab pos="2916238" algn="l"/>
                <a:tab pos="3152775" algn="l"/>
              </a:tabLst>
              <a:defRPr b="1">
                <a:solidFill>
                  <a:schemeClr val="tx1"/>
                </a:solidFill>
                <a:latin typeface="Verdana" panose="020B0604030504040204" pitchFamily="34" charset="0"/>
              </a:defRPr>
            </a:lvl4pPr>
            <a:lvl5pPr marL="2057400" indent="-228600" defTabSz="630238">
              <a:tabLst>
                <a:tab pos="236538" algn="l"/>
                <a:tab pos="473075" algn="l"/>
                <a:tab pos="2679700" algn="l"/>
                <a:tab pos="2916238" algn="l"/>
                <a:tab pos="3152775" algn="l"/>
              </a:tabLst>
              <a:defRPr b="1">
                <a:solidFill>
                  <a:schemeClr val="tx1"/>
                </a:solidFill>
                <a:latin typeface="Verdana" panose="020B0604030504040204" pitchFamily="34" charset="0"/>
              </a:defRPr>
            </a:lvl5pPr>
            <a:lvl6pPr marL="2514600" indent="-228600" defTabSz="630238" eaLnBrk="0" fontAlgn="base" hangingPunct="0">
              <a:spcBef>
                <a:spcPct val="0"/>
              </a:spcBef>
              <a:spcAft>
                <a:spcPct val="0"/>
              </a:spcAft>
              <a:tabLst>
                <a:tab pos="236538" algn="l"/>
                <a:tab pos="473075" algn="l"/>
                <a:tab pos="2679700" algn="l"/>
                <a:tab pos="2916238" algn="l"/>
                <a:tab pos="3152775" algn="l"/>
              </a:tabLst>
              <a:defRPr b="1">
                <a:solidFill>
                  <a:schemeClr val="tx1"/>
                </a:solidFill>
                <a:latin typeface="Verdana" panose="020B0604030504040204" pitchFamily="34" charset="0"/>
              </a:defRPr>
            </a:lvl6pPr>
            <a:lvl7pPr marL="2971800" indent="-228600" defTabSz="630238" eaLnBrk="0" fontAlgn="base" hangingPunct="0">
              <a:spcBef>
                <a:spcPct val="0"/>
              </a:spcBef>
              <a:spcAft>
                <a:spcPct val="0"/>
              </a:spcAft>
              <a:tabLst>
                <a:tab pos="236538" algn="l"/>
                <a:tab pos="473075" algn="l"/>
                <a:tab pos="2679700" algn="l"/>
                <a:tab pos="2916238" algn="l"/>
                <a:tab pos="3152775" algn="l"/>
              </a:tabLst>
              <a:defRPr b="1">
                <a:solidFill>
                  <a:schemeClr val="tx1"/>
                </a:solidFill>
                <a:latin typeface="Verdana" panose="020B0604030504040204" pitchFamily="34" charset="0"/>
              </a:defRPr>
            </a:lvl7pPr>
            <a:lvl8pPr marL="3429000" indent="-228600" defTabSz="630238" eaLnBrk="0" fontAlgn="base" hangingPunct="0">
              <a:spcBef>
                <a:spcPct val="0"/>
              </a:spcBef>
              <a:spcAft>
                <a:spcPct val="0"/>
              </a:spcAft>
              <a:tabLst>
                <a:tab pos="236538" algn="l"/>
                <a:tab pos="473075" algn="l"/>
                <a:tab pos="2679700" algn="l"/>
                <a:tab pos="2916238" algn="l"/>
                <a:tab pos="3152775" algn="l"/>
              </a:tabLst>
              <a:defRPr b="1">
                <a:solidFill>
                  <a:schemeClr val="tx1"/>
                </a:solidFill>
                <a:latin typeface="Verdana" panose="020B0604030504040204" pitchFamily="34" charset="0"/>
              </a:defRPr>
            </a:lvl8pPr>
            <a:lvl9pPr marL="3886200" indent="-228600" defTabSz="630238" eaLnBrk="0" fontAlgn="base" hangingPunct="0">
              <a:spcBef>
                <a:spcPct val="0"/>
              </a:spcBef>
              <a:spcAft>
                <a:spcPct val="0"/>
              </a:spcAft>
              <a:tabLst>
                <a:tab pos="236538" algn="l"/>
                <a:tab pos="473075" algn="l"/>
                <a:tab pos="2679700" algn="l"/>
                <a:tab pos="2916238" algn="l"/>
                <a:tab pos="3152775" algn="l"/>
              </a:tabLst>
              <a:defRPr b="1">
                <a:solidFill>
                  <a:schemeClr val="tx1"/>
                </a:solidFill>
                <a:latin typeface="Verdana" panose="020B0604030504040204" pitchFamily="34" charset="0"/>
              </a:defRPr>
            </a:lvl9pPr>
          </a:lstStyle>
          <a:p>
            <a:pPr marL="0" marR="0" lvl="0" indent="0" algn="l" defTabSz="630238" rtl="0" eaLnBrk="0" fontAlgn="base" latinLnBrk="0" hangingPunct="0">
              <a:lnSpc>
                <a:spcPct val="100000"/>
              </a:lnSpc>
              <a:spcBef>
                <a:spcPct val="0"/>
              </a:spcBef>
              <a:spcAft>
                <a:spcPct val="0"/>
              </a:spcAft>
              <a:buClrTx/>
              <a:buSzTx/>
              <a:buFontTx/>
              <a:buNone/>
              <a:tabLst>
                <a:tab pos="236538" algn="l"/>
                <a:tab pos="473075" algn="l"/>
                <a:tab pos="2679700" algn="l"/>
                <a:tab pos="2916238" algn="l"/>
                <a:tab pos="3152775" algn="l"/>
              </a:tabLst>
              <a:defRPr/>
            </a:pPr>
            <a:endParaRPr kumimoji="0" lang="de-DE" alt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2228" name="Rechteck 10">
            <a:extLst>
              <a:ext uri="{FF2B5EF4-FFF2-40B4-BE49-F238E27FC236}">
                <a16:creationId xmlns:a16="http://schemas.microsoft.com/office/drawing/2014/main" id="{F7C6078A-CDAF-71DA-39E4-60CFDBAA80A5}"/>
              </a:ext>
            </a:extLst>
          </p:cNvPr>
          <p:cNvSpPr>
            <a:spLocks noChangeArrowheads="1"/>
          </p:cNvSpPr>
          <p:nvPr/>
        </p:nvSpPr>
        <p:spPr bwMode="auto">
          <a:xfrm>
            <a:off x="5746750" y="3416301"/>
            <a:ext cx="4756150" cy="1000125"/>
          </a:xfrm>
          <a:prstGeom prst="rect">
            <a:avLst/>
          </a:prstGeom>
          <a:solidFill>
            <a:schemeClr val="bg1"/>
          </a:solidFill>
          <a:ln w="12700" algn="ctr">
            <a:solidFill>
              <a:schemeClr val="bg1"/>
            </a:solidFill>
            <a:round/>
            <a:headEnd type="none" w="sm" len="sm"/>
            <a:tailEnd type="none" w="sm" len="sm"/>
          </a:ln>
        </p:spPr>
        <p:txBody>
          <a:bodyPr lIns="75749" tIns="37874" rIns="75749" bIns="37874"/>
          <a:lstStyle>
            <a:lvl1pPr defTabSz="757238">
              <a:defRPr b="1">
                <a:solidFill>
                  <a:schemeClr val="tx1"/>
                </a:solidFill>
                <a:latin typeface="Verdana" panose="020B0604030504040204" pitchFamily="34" charset="0"/>
              </a:defRPr>
            </a:lvl1pPr>
            <a:lvl2pPr marL="742950" indent="-285750" defTabSz="757238">
              <a:defRPr b="1">
                <a:solidFill>
                  <a:schemeClr val="tx1"/>
                </a:solidFill>
                <a:latin typeface="Verdana" panose="020B0604030504040204" pitchFamily="34" charset="0"/>
              </a:defRPr>
            </a:lvl2pPr>
            <a:lvl3pPr marL="1143000" indent="-228600" defTabSz="757238">
              <a:defRPr b="1">
                <a:solidFill>
                  <a:schemeClr val="tx1"/>
                </a:solidFill>
                <a:latin typeface="Verdana" panose="020B0604030504040204" pitchFamily="34" charset="0"/>
              </a:defRPr>
            </a:lvl3pPr>
            <a:lvl4pPr marL="1600200" indent="-228600" defTabSz="757238">
              <a:defRPr b="1">
                <a:solidFill>
                  <a:schemeClr val="tx1"/>
                </a:solidFill>
                <a:latin typeface="Verdana" panose="020B0604030504040204" pitchFamily="34" charset="0"/>
              </a:defRPr>
            </a:lvl4pPr>
            <a:lvl5pPr marL="2057400" indent="-228600" defTabSz="757238">
              <a:defRPr b="1">
                <a:solidFill>
                  <a:schemeClr val="tx1"/>
                </a:solidFill>
                <a:latin typeface="Verdana" panose="020B0604030504040204" pitchFamily="34" charset="0"/>
              </a:defRPr>
            </a:lvl5pPr>
            <a:lvl6pPr marL="2514600" indent="-228600" defTabSz="757238" eaLnBrk="0" fontAlgn="base" hangingPunct="0">
              <a:spcBef>
                <a:spcPct val="0"/>
              </a:spcBef>
              <a:spcAft>
                <a:spcPct val="0"/>
              </a:spcAft>
              <a:defRPr b="1">
                <a:solidFill>
                  <a:schemeClr val="tx1"/>
                </a:solidFill>
                <a:latin typeface="Verdana" panose="020B0604030504040204" pitchFamily="34" charset="0"/>
              </a:defRPr>
            </a:lvl6pPr>
            <a:lvl7pPr marL="2971800" indent="-228600" defTabSz="757238" eaLnBrk="0" fontAlgn="base" hangingPunct="0">
              <a:spcBef>
                <a:spcPct val="0"/>
              </a:spcBef>
              <a:spcAft>
                <a:spcPct val="0"/>
              </a:spcAft>
              <a:defRPr b="1">
                <a:solidFill>
                  <a:schemeClr val="tx1"/>
                </a:solidFill>
                <a:latin typeface="Verdana" panose="020B0604030504040204" pitchFamily="34" charset="0"/>
              </a:defRPr>
            </a:lvl7pPr>
            <a:lvl8pPr marL="3429000" indent="-228600" defTabSz="757238" eaLnBrk="0" fontAlgn="base" hangingPunct="0">
              <a:spcBef>
                <a:spcPct val="0"/>
              </a:spcBef>
              <a:spcAft>
                <a:spcPct val="0"/>
              </a:spcAft>
              <a:defRPr b="1">
                <a:solidFill>
                  <a:schemeClr val="tx1"/>
                </a:solidFill>
                <a:latin typeface="Verdana" panose="020B0604030504040204" pitchFamily="34" charset="0"/>
              </a:defRPr>
            </a:lvl8pPr>
            <a:lvl9pPr marL="3886200" indent="-228600" defTabSz="757238"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757238" rtl="0" eaLnBrk="0" fontAlgn="base" latinLnBrk="0" hangingPunct="0">
              <a:lnSpc>
                <a:spcPct val="100000"/>
              </a:lnSpc>
              <a:spcBef>
                <a:spcPct val="0"/>
              </a:spcBef>
              <a:spcAft>
                <a:spcPct val="0"/>
              </a:spcAft>
              <a:buClrTx/>
              <a:buSzTx/>
              <a:buFontTx/>
              <a:buNone/>
              <a:tabLst/>
              <a:defRPr/>
            </a:pPr>
            <a:endParaRPr kumimoji="0" lang="de-DE" altLang="de-DE" sz="1500" b="1" i="0" u="none" strike="noStrike" kern="1200" cap="none" spc="0" normalizeH="0" baseline="0" noProof="0">
              <a:ln>
                <a:noFill/>
              </a:ln>
              <a:solidFill>
                <a:srgbClr val="000000"/>
              </a:solidFill>
              <a:effectLst/>
              <a:uLnTx/>
              <a:uFillTx/>
              <a:latin typeface="Frutiger 55 Roman" pitchFamily="34" charset="0"/>
              <a:ea typeface="+mn-ea"/>
              <a:cs typeface="+mn-cs"/>
            </a:endParaRPr>
          </a:p>
        </p:txBody>
      </p:sp>
      <p:sp>
        <p:nvSpPr>
          <p:cNvPr id="51207" name="Textfeld 1">
            <a:extLst>
              <a:ext uri="{FF2B5EF4-FFF2-40B4-BE49-F238E27FC236}">
                <a16:creationId xmlns:a16="http://schemas.microsoft.com/office/drawing/2014/main" id="{261CE084-D561-D4B5-1798-943FCAAB352E}"/>
              </a:ext>
            </a:extLst>
          </p:cNvPr>
          <p:cNvSpPr txBox="1">
            <a:spLocks noChangeArrowheads="1"/>
          </p:cNvSpPr>
          <p:nvPr/>
        </p:nvSpPr>
        <p:spPr bwMode="auto">
          <a:xfrm>
            <a:off x="857260" y="4464011"/>
            <a:ext cx="9896458" cy="1785104"/>
          </a:xfrm>
          <a:prstGeom prst="rect">
            <a:avLst/>
          </a:prstGeom>
          <a:noFill/>
          <a:ln>
            <a:noFill/>
          </a:ln>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This </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Fluid </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Structure</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Interaction </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(FSI)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creates</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Fluid </a:t>
            </a:r>
            <a:r>
              <a:rPr lang="de-DE" altLang="de-DE" sz="2200" dirty="0">
                <a:solidFill>
                  <a:srgbClr val="0000FF"/>
                </a:solidFill>
                <a:latin typeface="+mn-lt"/>
              </a:rPr>
              <a:t>F</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orces</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a:t>
            </a:r>
            <a:r>
              <a:rPr lang="de-DE" altLang="de-DE" sz="2200" b="0" dirty="0">
                <a:latin typeface="+mn-lt"/>
              </a:rPr>
              <a:t>in </a:t>
            </a:r>
            <a:r>
              <a:rPr lang="de-DE" altLang="de-DE" sz="2200" b="0" dirty="0" err="1">
                <a:latin typeface="+mn-lt"/>
              </a:rPr>
              <a:t>the</a:t>
            </a:r>
            <a:r>
              <a:rPr lang="de-DE" altLang="de-DE" sz="2200" b="0" dirty="0">
                <a:latin typeface="+mn-lt"/>
              </a:rPr>
              <a:t> </a:t>
            </a:r>
            <a:r>
              <a:rPr lang="de-DE" altLang="de-DE" sz="2200" b="0" dirty="0" err="1">
                <a:latin typeface="+mn-lt"/>
              </a:rPr>
              <a:t>area</a:t>
            </a:r>
            <a:r>
              <a:rPr lang="de-DE" altLang="de-DE" sz="2200" b="0" dirty="0">
                <a:latin typeface="+mn-lt"/>
              </a:rPr>
              <a:t> </a:t>
            </a:r>
            <a:r>
              <a:rPr lang="de-DE" altLang="de-DE" sz="2200" b="0" dirty="0" err="1">
                <a:latin typeface="+mn-lt"/>
              </a:rPr>
              <a:t>between</a:t>
            </a:r>
            <a:r>
              <a:rPr lang="de-DE" altLang="de-DE" sz="2200" b="0" dirty="0">
                <a:latin typeface="+mn-lt"/>
              </a:rPr>
              <a:t> </a:t>
            </a:r>
            <a:r>
              <a:rPr lang="de-DE" altLang="de-DE" sz="2200" b="0" dirty="0" err="1">
                <a:latin typeface="+mn-lt"/>
              </a:rPr>
              <a:t>the</a:t>
            </a:r>
            <a:r>
              <a:rPr lang="de-DE" altLang="de-DE" sz="2200" b="0" dirty="0">
                <a:latin typeface="+mn-lt"/>
              </a:rPr>
              <a:t> </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impeller</a:t>
            </a:r>
            <a:r>
              <a:rPr lang="de-DE" altLang="de-DE" sz="2200" dirty="0">
                <a:solidFill>
                  <a:srgbClr val="0000FF"/>
                </a:solidFill>
                <a:latin typeface="+mn-lt"/>
              </a:rPr>
              <a:t> </a:t>
            </a:r>
            <a:r>
              <a:rPr lang="de-DE" altLang="de-DE" sz="2200" b="0" dirty="0">
                <a:latin typeface="+mn-lt"/>
              </a:rPr>
              <a:t>and</a:t>
            </a:r>
            <a:r>
              <a:rPr lang="de-DE" altLang="de-DE" sz="2200" b="0" dirty="0">
                <a:solidFill>
                  <a:srgbClr val="FF0000"/>
                </a:solidFill>
                <a:latin typeface="+mn-lt"/>
              </a:rPr>
              <a:t> </a:t>
            </a:r>
            <a:r>
              <a:rPr lang="de-DE" altLang="de-DE" sz="2200" dirty="0" err="1">
                <a:solidFill>
                  <a:srgbClr val="0000FF"/>
                </a:solidFill>
                <a:latin typeface="+mn-lt"/>
              </a:rPr>
              <a:t>the</a:t>
            </a:r>
            <a:r>
              <a:rPr lang="de-DE" altLang="de-DE" sz="2200" dirty="0">
                <a:solidFill>
                  <a:srgbClr val="0000FF"/>
                </a:solidFill>
                <a:latin typeface="+mn-lt"/>
              </a:rPr>
              <a:t> </a:t>
            </a:r>
            <a:r>
              <a:rPr lang="de-DE" altLang="de-DE" sz="2200" dirty="0" err="1">
                <a:solidFill>
                  <a:srgbClr val="0000FF"/>
                </a:solidFill>
                <a:latin typeface="+mn-lt"/>
              </a:rPr>
              <a:t>volute</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with</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Vane </a:t>
            </a:r>
            <a:r>
              <a:rPr lang="de-DE" altLang="de-DE" sz="2200" dirty="0">
                <a:solidFill>
                  <a:srgbClr val="0000FF"/>
                </a:solidFill>
                <a:latin typeface="+mn-lt"/>
              </a:rPr>
              <a:t>P</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assing</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a:t>
            </a:r>
            <a:r>
              <a:rPr lang="de-DE" altLang="de-DE" sz="2200" dirty="0">
                <a:solidFill>
                  <a:srgbClr val="0000FF"/>
                </a:solidFill>
                <a:latin typeface="+mn-lt"/>
              </a:rPr>
              <a:t>F</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requency</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lang="de-DE" altLang="de-DE" sz="2200" dirty="0">
                <a:solidFill>
                  <a:srgbClr val="0000FF"/>
                </a:solidFill>
                <a:latin typeface="+mn-lt"/>
              </a:rPr>
              <a:t>VPF</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 </a:t>
            </a: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f</a:t>
            </a:r>
            <a:r>
              <a:rPr kumimoji="0" lang="de-DE" altLang="de-DE" sz="2200" i="0" u="none" strike="noStrike" kern="1200" cap="none" spc="0" normalizeH="0" baseline="-25000" noProof="0" dirty="0" err="1">
                <a:ln>
                  <a:noFill/>
                </a:ln>
                <a:solidFill>
                  <a:srgbClr val="0000FF"/>
                </a:solidFill>
                <a:effectLst/>
                <a:uLnTx/>
                <a:uFillTx/>
                <a:latin typeface="+mn-lt"/>
                <a:ea typeface="+mn-ea"/>
                <a:cs typeface="+mn-cs"/>
              </a:rPr>
              <a:t>rot</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x N </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and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higher</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Harmonics</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it.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200" i="0" u="none" strike="noStrike" kern="1200" cap="none" spc="0" normalizeH="0" baseline="0" noProof="0" dirty="0" err="1">
                <a:ln>
                  <a:noFill/>
                </a:ln>
                <a:solidFill>
                  <a:srgbClr val="0000FF"/>
                </a:solidFill>
                <a:effectLst/>
                <a:uLnTx/>
                <a:uFillTx/>
                <a:latin typeface="+mn-lt"/>
                <a:ea typeface="+mn-ea"/>
                <a:cs typeface="+mn-cs"/>
              </a:rPr>
              <a:t>f</a:t>
            </a:r>
            <a:r>
              <a:rPr kumimoji="0" lang="de-DE" altLang="de-DE" sz="2200" i="0" u="none" strike="noStrike" kern="1200" cap="none" spc="0" normalizeH="0" baseline="-25000" noProof="0" dirty="0" err="1">
                <a:ln>
                  <a:noFill/>
                </a:ln>
                <a:solidFill>
                  <a:srgbClr val="0000FF"/>
                </a:solidFill>
                <a:effectLst/>
                <a:uLnTx/>
                <a:uFillTx/>
                <a:latin typeface="+mn-lt"/>
                <a:ea typeface="+mn-ea"/>
                <a:cs typeface="+mn-cs"/>
              </a:rPr>
              <a:t>rot</a:t>
            </a:r>
            <a:r>
              <a:rPr kumimoji="0" lang="de-DE" altLang="de-DE" sz="2200" i="0" u="none" strike="noStrike" kern="1200" cap="none" spc="0" normalizeH="0" baseline="-25000" noProof="0" dirty="0">
                <a:ln>
                  <a:noFill/>
                </a:ln>
                <a:solidFill>
                  <a:srgbClr val="0000FF"/>
                </a:solidFill>
                <a:effectLst/>
                <a:uLnTx/>
                <a:uFillTx/>
                <a:latin typeface="+mn-lt"/>
                <a:ea typeface="+mn-ea"/>
                <a:cs typeface="+mn-cs"/>
              </a:rPr>
              <a:t> </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a:t>
            </a:r>
            <a:r>
              <a:rPr kumimoji="0" lang="el-GR" altLang="de-DE" sz="2200" i="0" u="none" strike="noStrike" kern="1200" cap="none" spc="0" normalizeH="0" baseline="0" noProof="0" dirty="0">
                <a:ln>
                  <a:noFill/>
                </a:ln>
                <a:solidFill>
                  <a:srgbClr val="0000FF"/>
                </a:solidFill>
                <a:effectLst/>
                <a:uLnTx/>
                <a:uFillTx/>
                <a:latin typeface="+mn-lt"/>
                <a:ea typeface="+mn-ea"/>
                <a:cs typeface="+mn-cs"/>
              </a:rPr>
              <a:t>Ω</a:t>
            </a:r>
            <a:r>
              <a:rPr kumimoji="0" lang="de-DE" altLang="de-DE" sz="2200" i="0" u="none" strike="noStrike" kern="1200" cap="none" spc="0" normalizeH="0" baseline="0" noProof="0" dirty="0">
                <a:ln>
                  <a:noFill/>
                </a:ln>
                <a:solidFill>
                  <a:srgbClr val="0000FF"/>
                </a:solidFill>
                <a:effectLst/>
                <a:uLnTx/>
                <a:uFillTx/>
                <a:latin typeface="+mn-lt"/>
                <a:ea typeface="+mn-ea"/>
                <a:cs typeface="+mn-cs"/>
              </a:rPr>
              <a:t>/ 2</a:t>
            </a:r>
            <a:r>
              <a:rPr kumimoji="0" lang="el-GR" altLang="de-DE" sz="2200"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π</a:t>
            </a:r>
            <a:r>
              <a:rPr kumimoji="0" lang="de-DE" altLang="de-DE" sz="2200"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rotational</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frequency</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pump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in Hz and N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number</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2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200" b="0" i="0" u="none" strike="noStrike" kern="1200" cap="none" spc="0" normalizeH="0" baseline="0" noProof="0" dirty="0">
                <a:ln>
                  <a:noFill/>
                </a:ln>
                <a:solidFill>
                  <a:srgbClr val="000000"/>
                </a:solidFill>
                <a:effectLst/>
                <a:uLnTx/>
                <a:uFillTx/>
                <a:latin typeface="+mn-lt"/>
                <a:ea typeface="+mn-ea"/>
                <a:cs typeface="+mn-cs"/>
              </a:rPr>
              <a:t> blades. </a:t>
            </a:r>
            <a:endParaRPr kumimoji="0" lang="de-DE" altLang="de-DE" sz="2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2" name="Grafik 1">
            <a:extLst>
              <a:ext uri="{FF2B5EF4-FFF2-40B4-BE49-F238E27FC236}">
                <a16:creationId xmlns:a16="http://schemas.microsoft.com/office/drawing/2014/main" id="{E42D4961-01BC-6745-2601-845BD730DE27}"/>
              </a:ext>
            </a:extLst>
          </p:cNvPr>
          <p:cNvPicPr>
            <a:picLocks noChangeAspect="1"/>
          </p:cNvPicPr>
          <p:nvPr/>
        </p:nvPicPr>
        <p:blipFill>
          <a:blip r:embed="rId4"/>
          <a:stretch>
            <a:fillRect/>
          </a:stretch>
        </p:blipFill>
        <p:spPr>
          <a:xfrm>
            <a:off x="3620635" y="878759"/>
            <a:ext cx="5210629" cy="3312243"/>
          </a:xfrm>
          <a:prstGeom prst="rect">
            <a:avLst/>
          </a:prstGeom>
        </p:spPr>
      </p:pic>
      <p:sp>
        <p:nvSpPr>
          <p:cNvPr id="4" name="Textfeld 3">
            <a:extLst>
              <a:ext uri="{FF2B5EF4-FFF2-40B4-BE49-F238E27FC236}">
                <a16:creationId xmlns:a16="http://schemas.microsoft.com/office/drawing/2014/main" id="{CBF8B538-DFA8-CAB8-BB73-7799047F7000}"/>
              </a:ext>
            </a:extLst>
          </p:cNvPr>
          <p:cNvSpPr txBox="1"/>
          <p:nvPr/>
        </p:nvSpPr>
        <p:spPr>
          <a:xfrm>
            <a:off x="7039428" y="3753294"/>
            <a:ext cx="3121385" cy="400110"/>
          </a:xfrm>
          <a:prstGeom prst="rect">
            <a:avLst/>
          </a:prstGeom>
          <a:noFill/>
        </p:spPr>
        <p:txBody>
          <a:bodyPr wrap="square" rtlCol="0">
            <a:spAutoFit/>
          </a:bodyPr>
          <a:lstStyle/>
          <a:p>
            <a:r>
              <a:rPr lang="de-DE" sz="2000" dirty="0">
                <a:solidFill>
                  <a:srgbClr val="0000FF"/>
                </a:solidFill>
                <a:latin typeface="+mn-lt"/>
              </a:rPr>
              <a:t>( N Impeller Blades)</a:t>
            </a:r>
          </a:p>
        </p:txBody>
      </p:sp>
      <p:sp>
        <p:nvSpPr>
          <p:cNvPr id="6" name="Rechteck 5">
            <a:extLst>
              <a:ext uri="{FF2B5EF4-FFF2-40B4-BE49-F238E27FC236}">
                <a16:creationId xmlns:a16="http://schemas.microsoft.com/office/drawing/2014/main" id="{D88BB1F3-723A-EA48-090F-9118876714B0}"/>
              </a:ext>
            </a:extLst>
          </p:cNvPr>
          <p:cNvSpPr/>
          <p:nvPr/>
        </p:nvSpPr>
        <p:spPr>
          <a:xfrm>
            <a:off x="3597719" y="3718188"/>
            <a:ext cx="914400" cy="5749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92786022-2703-BC4B-4D05-D1F4040C45FA}"/>
              </a:ext>
            </a:extLst>
          </p:cNvPr>
          <p:cNvSpPr txBox="1"/>
          <p:nvPr/>
        </p:nvSpPr>
        <p:spPr>
          <a:xfrm>
            <a:off x="4512119" y="3031783"/>
            <a:ext cx="784446" cy="400110"/>
          </a:xfrm>
          <a:prstGeom prst="rect">
            <a:avLst/>
          </a:prstGeom>
          <a:noFill/>
        </p:spPr>
        <p:txBody>
          <a:bodyPr wrap="none" rtlCol="0">
            <a:spAutoFit/>
          </a:bodyPr>
          <a:lstStyle/>
          <a:p>
            <a:r>
              <a:rPr lang="de-DE" sz="2000" dirty="0">
                <a:solidFill>
                  <a:srgbClr val="0000FF"/>
                </a:solidFill>
                <a:latin typeface="+mn-lt"/>
              </a:rPr>
              <a:t>Vane</a:t>
            </a:r>
          </a:p>
        </p:txBody>
      </p:sp>
      <p:sp>
        <p:nvSpPr>
          <p:cNvPr id="3" name="Textfeld 2">
            <a:extLst>
              <a:ext uri="{FF2B5EF4-FFF2-40B4-BE49-F238E27FC236}">
                <a16:creationId xmlns:a16="http://schemas.microsoft.com/office/drawing/2014/main" id="{93B0C6EE-2964-87A1-27AD-06DA15688215}"/>
              </a:ext>
            </a:extLst>
          </p:cNvPr>
          <p:cNvSpPr txBox="1"/>
          <p:nvPr/>
        </p:nvSpPr>
        <p:spPr>
          <a:xfrm>
            <a:off x="737105" y="190251"/>
            <a:ext cx="9584641" cy="830997"/>
          </a:xfrm>
          <a:prstGeom prst="rect">
            <a:avLst/>
          </a:prstGeom>
          <a:noFill/>
        </p:spPr>
        <p:txBody>
          <a:bodyPr wrap="square" rtlCol="0">
            <a:spAutoFit/>
          </a:bodyPr>
          <a:lstStyle/>
          <a:p>
            <a:r>
              <a:rPr lang="de-DE" sz="2400" dirty="0">
                <a:solidFill>
                  <a:srgbClr val="0000FF"/>
                </a:solidFill>
                <a:latin typeface="+mn-lt"/>
              </a:rPr>
              <a:t>Vibration </a:t>
            </a:r>
            <a:r>
              <a:rPr lang="de-DE" sz="2400" dirty="0" err="1">
                <a:solidFill>
                  <a:srgbClr val="0000FF"/>
                </a:solidFill>
                <a:latin typeface="+mn-lt"/>
              </a:rPr>
              <a:t>Phenomena</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OL3 </a:t>
            </a:r>
          </a:p>
          <a:p>
            <a:r>
              <a:rPr lang="de-DE" sz="2400" b="0" dirty="0">
                <a:latin typeface="+mn-lt"/>
              </a:rPr>
              <a:t>Vane Pass </a:t>
            </a:r>
            <a:r>
              <a:rPr lang="de-DE" sz="2400" b="0" dirty="0" err="1">
                <a:latin typeface="+mn-lt"/>
              </a:rPr>
              <a:t>Frequency</a:t>
            </a:r>
            <a:r>
              <a:rPr lang="de-DE" sz="2400" b="0" dirty="0">
                <a:latin typeface="+mn-lt"/>
              </a:rPr>
              <a:t> </a:t>
            </a:r>
            <a:r>
              <a:rPr lang="de-DE" sz="2400" b="0" dirty="0" err="1">
                <a:latin typeface="+mn-lt"/>
              </a:rPr>
              <a:t>Excitation</a:t>
            </a:r>
            <a:r>
              <a:rPr lang="de-DE" sz="2400" b="0" dirty="0">
                <a:latin typeface="+mn-lt"/>
              </a:rPr>
              <a:t> VPF</a:t>
            </a:r>
          </a:p>
        </p:txBody>
      </p:sp>
    </p:spTree>
    <p:extLst>
      <p:ext uri="{BB962C8B-B14F-4D97-AF65-F5344CB8AC3E}">
        <p14:creationId xmlns:p14="http://schemas.microsoft.com/office/powerpoint/2010/main" val="194373192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5ED024E-2D60-4964-3C29-2B213E2532D3}"/>
              </a:ext>
            </a:extLst>
          </p:cNvPr>
          <p:cNvPicPr>
            <a:picLocks noChangeAspect="1"/>
          </p:cNvPicPr>
          <p:nvPr/>
        </p:nvPicPr>
        <p:blipFill>
          <a:blip r:embed="rId3"/>
          <a:stretch>
            <a:fillRect/>
          </a:stretch>
        </p:blipFill>
        <p:spPr>
          <a:xfrm>
            <a:off x="6096000" y="1669143"/>
            <a:ext cx="5471886" cy="4702628"/>
          </a:xfrm>
          <a:prstGeom prst="rect">
            <a:avLst/>
          </a:prstGeom>
        </p:spPr>
      </p:pic>
      <p:sp>
        <p:nvSpPr>
          <p:cNvPr id="4" name="Textfeld 3">
            <a:extLst>
              <a:ext uri="{FF2B5EF4-FFF2-40B4-BE49-F238E27FC236}">
                <a16:creationId xmlns:a16="http://schemas.microsoft.com/office/drawing/2014/main" id="{FAB7219E-9A3D-148A-73FA-21552165AB27}"/>
              </a:ext>
            </a:extLst>
          </p:cNvPr>
          <p:cNvSpPr txBox="1"/>
          <p:nvPr/>
        </p:nvSpPr>
        <p:spPr>
          <a:xfrm>
            <a:off x="437575" y="116896"/>
            <a:ext cx="1106813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Example</a:t>
            </a:r>
            <a:r>
              <a:rPr lang="de-DE" sz="2400" b="0" dirty="0">
                <a:latin typeface="Arial"/>
              </a:rPr>
              <a:t>: Campbell </a:t>
            </a:r>
            <a:r>
              <a:rPr lang="de-DE" sz="2400" b="0" dirty="0" err="1">
                <a:latin typeface="Arial"/>
              </a:rPr>
              <a:t>Diagram</a:t>
            </a:r>
            <a:r>
              <a:rPr lang="de-DE" sz="2400" b="0" dirty="0">
                <a:latin typeface="Arial"/>
              </a:rPr>
              <a:t> </a:t>
            </a:r>
            <a:r>
              <a:rPr lang="de-DE" sz="2400" b="0" dirty="0" err="1">
                <a:latin typeface="Arial"/>
              </a:rPr>
              <a:t>with</a:t>
            </a:r>
            <a:r>
              <a:rPr lang="de-DE" sz="2400" b="0" dirty="0">
                <a:latin typeface="Arial"/>
              </a:rPr>
              <a:t> VPF </a:t>
            </a:r>
            <a:r>
              <a:rPr lang="de-DE" sz="2400" b="0" dirty="0" err="1">
                <a:latin typeface="Arial"/>
              </a:rPr>
              <a:t>Excitation</a:t>
            </a:r>
            <a:r>
              <a:rPr lang="de-DE" sz="2400" b="0" dirty="0">
                <a:latin typeface="Arial"/>
              </a:rPr>
              <a:t> </a:t>
            </a:r>
            <a:r>
              <a:rPr lang="de-DE" sz="2400" b="0" dirty="0" err="1">
                <a:latin typeface="Arial"/>
              </a:rPr>
              <a:t>lines</a:t>
            </a:r>
            <a:r>
              <a:rPr lang="de-DE" sz="2400" b="0" dirty="0">
                <a:latin typeface="Arial"/>
              </a:rPr>
              <a:t> and Natural </a:t>
            </a:r>
            <a:r>
              <a:rPr lang="de-DE" sz="2400" b="0" dirty="0" err="1">
                <a:latin typeface="Arial"/>
              </a:rPr>
              <a:t>Frequencies</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78C1014F-E90C-1717-B99E-122B46E3B2F7}"/>
              </a:ext>
            </a:extLst>
          </p:cNvPr>
          <p:cNvSpPr txBox="1"/>
          <p:nvPr/>
        </p:nvSpPr>
        <p:spPr>
          <a:xfrm>
            <a:off x="437575" y="1231904"/>
            <a:ext cx="5596245" cy="5509200"/>
          </a:xfrm>
          <a:prstGeom prst="rect">
            <a:avLst/>
          </a:prstGeom>
          <a:noFill/>
        </p:spPr>
        <p:txBody>
          <a:bodyPr wrap="square" rtlCol="0">
            <a:spAutoFit/>
          </a:bodyPr>
          <a:lstStyle/>
          <a:p>
            <a:r>
              <a:rPr lang="de-DE" sz="2200" b="0" dirty="0">
                <a:latin typeface="+mn-lt"/>
              </a:rPr>
              <a:t>In </a:t>
            </a:r>
            <a:r>
              <a:rPr lang="de-DE" sz="2200" b="0" dirty="0" err="1">
                <a:latin typeface="+mn-lt"/>
              </a:rPr>
              <a:t>case</a:t>
            </a:r>
            <a:r>
              <a:rPr lang="de-DE" sz="2200" b="0" dirty="0">
                <a:latin typeface="+mn-lt"/>
              </a:rPr>
              <a:t> </a:t>
            </a:r>
            <a:r>
              <a:rPr lang="de-DE" sz="2200" b="0" dirty="0" err="1">
                <a:latin typeface="+mn-lt"/>
              </a:rPr>
              <a:t>of</a:t>
            </a:r>
            <a:r>
              <a:rPr lang="de-DE" sz="2200" b="0" dirty="0">
                <a:latin typeface="+mn-lt"/>
              </a:rPr>
              <a:t> </a:t>
            </a:r>
            <a:r>
              <a:rPr lang="de-DE" sz="2200" b="0" dirty="0" err="1">
                <a:latin typeface="+mn-lt"/>
              </a:rPr>
              <a:t>the</a:t>
            </a:r>
            <a:r>
              <a:rPr lang="de-DE" sz="2200" b="0" dirty="0">
                <a:latin typeface="+mn-lt"/>
              </a:rPr>
              <a:t>  </a:t>
            </a:r>
            <a:r>
              <a:rPr lang="de-DE" sz="2200" dirty="0">
                <a:solidFill>
                  <a:srgbClr val="0000FF"/>
                </a:solidFill>
                <a:latin typeface="+mn-lt"/>
              </a:rPr>
              <a:t>Boiler Feed Pump OL3</a:t>
            </a:r>
          </a:p>
          <a:p>
            <a:endParaRPr lang="de-DE" sz="2200" dirty="0">
              <a:latin typeface="+mn-lt"/>
            </a:endParaRPr>
          </a:p>
          <a:p>
            <a:r>
              <a:rPr lang="de-DE" sz="2200" dirty="0">
                <a:latin typeface="+mn-lt"/>
              </a:rPr>
              <a:t>          </a:t>
            </a:r>
            <a:r>
              <a:rPr lang="de-DE" sz="2200" dirty="0" err="1">
                <a:solidFill>
                  <a:srgbClr val="0000FF"/>
                </a:solidFill>
                <a:latin typeface="+mn-lt"/>
              </a:rPr>
              <a:t>f</a:t>
            </a:r>
            <a:r>
              <a:rPr lang="de-DE" sz="2200" baseline="-25000" dirty="0" err="1">
                <a:solidFill>
                  <a:srgbClr val="0000FF"/>
                </a:solidFill>
                <a:latin typeface="+mn-lt"/>
              </a:rPr>
              <a:t>rot</a:t>
            </a:r>
            <a:r>
              <a:rPr lang="de-DE" sz="2200" dirty="0">
                <a:solidFill>
                  <a:srgbClr val="0000FF"/>
                </a:solidFill>
                <a:latin typeface="+mn-lt"/>
              </a:rPr>
              <a:t>   =  93,2 Hz     and    N = 6</a:t>
            </a:r>
          </a:p>
          <a:p>
            <a:endParaRPr lang="de-DE" sz="2200" dirty="0">
              <a:latin typeface="+mn-lt"/>
            </a:endParaRPr>
          </a:p>
          <a:p>
            <a:r>
              <a:rPr lang="de-DE" sz="2200" b="0" dirty="0">
                <a:latin typeface="+mn-lt"/>
              </a:rPr>
              <a:t>The </a:t>
            </a:r>
            <a:r>
              <a:rPr lang="de-DE" sz="2200" dirty="0">
                <a:solidFill>
                  <a:srgbClr val="0000FF"/>
                </a:solidFill>
                <a:latin typeface="+mn-lt"/>
              </a:rPr>
              <a:t>Vane Passing </a:t>
            </a:r>
            <a:r>
              <a:rPr lang="de-DE" sz="2200" dirty="0" err="1">
                <a:solidFill>
                  <a:srgbClr val="0000FF"/>
                </a:solidFill>
                <a:latin typeface="+mn-lt"/>
              </a:rPr>
              <a:t>Frequencies</a:t>
            </a:r>
            <a:r>
              <a:rPr lang="de-DE" sz="2200" dirty="0">
                <a:solidFill>
                  <a:srgbClr val="0000FF"/>
                </a:solidFill>
                <a:latin typeface="+mn-lt"/>
              </a:rPr>
              <a:t> VPF </a:t>
            </a:r>
            <a:r>
              <a:rPr lang="de-DE" sz="2200" b="0" dirty="0" err="1">
                <a:latin typeface="+mn-lt"/>
              </a:rPr>
              <a:t>are</a:t>
            </a:r>
            <a:endParaRPr lang="de-DE" sz="2200" b="0" dirty="0">
              <a:latin typeface="+mn-lt"/>
            </a:endParaRPr>
          </a:p>
          <a:p>
            <a:endParaRPr lang="de-DE" sz="2200" dirty="0">
              <a:latin typeface="+mn-lt"/>
            </a:endParaRPr>
          </a:p>
          <a:p>
            <a:r>
              <a:rPr lang="de-DE" sz="2200" dirty="0">
                <a:latin typeface="+mn-lt"/>
              </a:rPr>
              <a:t> </a:t>
            </a:r>
            <a:r>
              <a:rPr lang="de-DE" sz="2200" dirty="0">
                <a:solidFill>
                  <a:srgbClr val="0000FF"/>
                </a:solidFill>
                <a:latin typeface="+mn-lt"/>
              </a:rPr>
              <a:t>VPF =  560 Hz  </a:t>
            </a:r>
            <a:r>
              <a:rPr lang="de-DE" sz="2200" b="0" dirty="0">
                <a:latin typeface="+mn-lt"/>
              </a:rPr>
              <a:t>and</a:t>
            </a:r>
            <a:r>
              <a:rPr lang="de-DE" sz="2200" dirty="0">
                <a:solidFill>
                  <a:srgbClr val="0000FF"/>
                </a:solidFill>
                <a:latin typeface="+mn-lt"/>
              </a:rPr>
              <a:t>  2 VPF = 1120 Hz</a:t>
            </a:r>
          </a:p>
          <a:p>
            <a:endParaRPr lang="de-DE" sz="2200" dirty="0">
              <a:solidFill>
                <a:srgbClr val="0000FF"/>
              </a:solidFill>
              <a:latin typeface="+mn-lt"/>
            </a:endParaRPr>
          </a:p>
          <a:p>
            <a:r>
              <a:rPr lang="de-DE" sz="2200" b="0" dirty="0">
                <a:latin typeface="+mn-lt"/>
              </a:rPr>
              <a:t>In a </a:t>
            </a:r>
            <a:r>
              <a:rPr lang="de-DE" sz="2200" dirty="0">
                <a:solidFill>
                  <a:srgbClr val="0000FF"/>
                </a:solidFill>
                <a:latin typeface="+mn-lt"/>
              </a:rPr>
              <a:t>Campbell </a:t>
            </a:r>
            <a:r>
              <a:rPr lang="de-DE" sz="2200" dirty="0" err="1">
                <a:solidFill>
                  <a:srgbClr val="0000FF"/>
                </a:solidFill>
                <a:latin typeface="+mn-lt"/>
              </a:rPr>
              <a:t>Diagram</a:t>
            </a:r>
            <a:r>
              <a:rPr lang="de-DE" sz="2200" dirty="0">
                <a:solidFill>
                  <a:srgbClr val="0000FF"/>
                </a:solidFill>
                <a:latin typeface="+mn-lt"/>
              </a:rPr>
              <a:t> </a:t>
            </a:r>
            <a:r>
              <a:rPr lang="de-DE" sz="2200" b="0" dirty="0" err="1">
                <a:latin typeface="+mn-lt"/>
              </a:rPr>
              <a:t>we</a:t>
            </a:r>
            <a:r>
              <a:rPr lang="de-DE" sz="2200" b="0" dirty="0">
                <a:latin typeface="+mn-lt"/>
              </a:rPr>
              <a:t> </a:t>
            </a:r>
            <a:r>
              <a:rPr lang="de-DE" sz="2200" b="0" dirty="0" err="1">
                <a:latin typeface="+mn-lt"/>
              </a:rPr>
              <a:t>can</a:t>
            </a:r>
            <a:r>
              <a:rPr lang="de-DE" sz="2200" b="0" dirty="0">
                <a:latin typeface="+mn-lt"/>
              </a:rPr>
              <a:t> find possible </a:t>
            </a:r>
            <a:r>
              <a:rPr lang="de-DE" sz="2200" dirty="0" err="1">
                <a:solidFill>
                  <a:srgbClr val="0000FF"/>
                </a:solidFill>
                <a:latin typeface="+mn-lt"/>
              </a:rPr>
              <a:t>Resonances</a:t>
            </a:r>
            <a:r>
              <a:rPr lang="de-DE" sz="2200" dirty="0">
                <a:solidFill>
                  <a:srgbClr val="0000FF"/>
                </a:solidFill>
                <a:latin typeface="+mn-lt"/>
              </a:rPr>
              <a:t>, </a:t>
            </a:r>
            <a:r>
              <a:rPr lang="de-DE" sz="2200" b="0" dirty="0" err="1">
                <a:latin typeface="+mn-lt"/>
              </a:rPr>
              <a:t>when</a:t>
            </a:r>
            <a:r>
              <a:rPr lang="de-DE" sz="2200" b="0" dirty="0">
                <a:latin typeface="+mn-lt"/>
              </a:rPr>
              <a:t> </a:t>
            </a:r>
            <a:r>
              <a:rPr lang="de-DE" sz="2200" b="0" dirty="0" err="1">
                <a:latin typeface="+mn-lt"/>
              </a:rPr>
              <a:t>the</a:t>
            </a:r>
            <a:r>
              <a:rPr lang="de-DE" sz="2200" b="0" dirty="0">
                <a:latin typeface="+mn-lt"/>
              </a:rPr>
              <a:t> </a:t>
            </a:r>
            <a:r>
              <a:rPr lang="de-DE" sz="2200" b="0" dirty="0" err="1">
                <a:latin typeface="+mn-lt"/>
              </a:rPr>
              <a:t>speed</a:t>
            </a:r>
            <a:r>
              <a:rPr lang="de-DE" sz="2200" b="0" dirty="0">
                <a:latin typeface="+mn-lt"/>
              </a:rPr>
              <a:t> </a:t>
            </a:r>
            <a:r>
              <a:rPr lang="de-DE" sz="2200" b="0" dirty="0" err="1">
                <a:latin typeface="+mn-lt"/>
              </a:rPr>
              <a:t>dependent</a:t>
            </a:r>
            <a:r>
              <a:rPr lang="de-DE" sz="2200" b="0" dirty="0">
                <a:latin typeface="+mn-lt"/>
              </a:rPr>
              <a:t> </a:t>
            </a:r>
            <a:r>
              <a:rPr lang="de-DE" sz="2200" dirty="0" err="1">
                <a:solidFill>
                  <a:srgbClr val="0000FF"/>
                </a:solidFill>
                <a:latin typeface="+mn-lt"/>
              </a:rPr>
              <a:t>Excitation</a:t>
            </a:r>
            <a:r>
              <a:rPr lang="de-DE" sz="2200" dirty="0">
                <a:solidFill>
                  <a:srgbClr val="0000FF"/>
                </a:solidFill>
                <a:latin typeface="+mn-lt"/>
              </a:rPr>
              <a:t> </a:t>
            </a:r>
            <a:r>
              <a:rPr lang="de-DE" sz="2200" dirty="0" err="1">
                <a:solidFill>
                  <a:srgbClr val="0000FF"/>
                </a:solidFill>
                <a:latin typeface="+mn-lt"/>
              </a:rPr>
              <a:t>Frequencies</a:t>
            </a:r>
            <a:r>
              <a:rPr lang="de-DE" sz="2200" dirty="0">
                <a:solidFill>
                  <a:srgbClr val="0000FF"/>
                </a:solidFill>
                <a:latin typeface="+mn-lt"/>
              </a:rPr>
              <a:t> VPF, </a:t>
            </a:r>
          </a:p>
          <a:p>
            <a:r>
              <a:rPr lang="de-DE" sz="2200" dirty="0">
                <a:solidFill>
                  <a:srgbClr val="0000FF"/>
                </a:solidFill>
                <a:latin typeface="+mn-lt"/>
              </a:rPr>
              <a:t>2 VPF, </a:t>
            </a:r>
            <a:r>
              <a:rPr lang="de-DE" sz="2200" b="0" dirty="0">
                <a:solidFill>
                  <a:srgbClr val="FF0000"/>
                </a:solidFill>
                <a:latin typeface="+mn-lt"/>
              </a:rPr>
              <a:t>…(</a:t>
            </a:r>
            <a:r>
              <a:rPr lang="de-DE" sz="2200" b="0" dirty="0" err="1">
                <a:solidFill>
                  <a:srgbClr val="FF0000"/>
                </a:solidFill>
                <a:latin typeface="+mn-lt"/>
              </a:rPr>
              <a:t>red</a:t>
            </a:r>
            <a:r>
              <a:rPr lang="de-DE" sz="2200" b="0" dirty="0">
                <a:solidFill>
                  <a:srgbClr val="FF0000"/>
                </a:solidFill>
                <a:latin typeface="+mn-lt"/>
              </a:rPr>
              <a:t> </a:t>
            </a:r>
            <a:r>
              <a:rPr lang="de-DE" sz="2200" b="0" dirty="0" err="1">
                <a:solidFill>
                  <a:srgbClr val="FF0000"/>
                </a:solidFill>
                <a:latin typeface="+mn-lt"/>
              </a:rPr>
              <a:t>lines</a:t>
            </a:r>
            <a:r>
              <a:rPr lang="de-DE" sz="2200" b="0" dirty="0">
                <a:solidFill>
                  <a:srgbClr val="FF0000"/>
                </a:solidFill>
                <a:latin typeface="+mn-lt"/>
              </a:rPr>
              <a:t>) </a:t>
            </a:r>
            <a:r>
              <a:rPr lang="de-DE" sz="2200" b="0" dirty="0" err="1">
                <a:latin typeface="+mn-lt"/>
              </a:rPr>
              <a:t>cross</a:t>
            </a:r>
            <a:r>
              <a:rPr lang="de-DE" sz="2200" dirty="0">
                <a:solidFill>
                  <a:srgbClr val="0000FF"/>
                </a:solidFill>
                <a:latin typeface="+mn-lt"/>
              </a:rPr>
              <a:t> </a:t>
            </a:r>
            <a:r>
              <a:rPr lang="de-DE" sz="2200" b="0" dirty="0" err="1">
                <a:latin typeface="+mn-lt"/>
              </a:rPr>
              <a:t>the</a:t>
            </a:r>
            <a:r>
              <a:rPr lang="de-DE" sz="2200" b="0" dirty="0">
                <a:latin typeface="+mn-lt"/>
              </a:rPr>
              <a:t> </a:t>
            </a:r>
            <a:r>
              <a:rPr lang="de-DE" sz="2200" dirty="0">
                <a:solidFill>
                  <a:srgbClr val="0000FF"/>
                </a:solidFill>
                <a:latin typeface="+mn-lt"/>
              </a:rPr>
              <a:t>lateral </a:t>
            </a:r>
            <a:r>
              <a:rPr lang="de-DE" sz="2200" dirty="0" err="1">
                <a:solidFill>
                  <a:srgbClr val="0000FF"/>
                </a:solidFill>
                <a:latin typeface="+mn-lt"/>
              </a:rPr>
              <a:t>natural</a:t>
            </a:r>
            <a:r>
              <a:rPr lang="de-DE" sz="2200" dirty="0">
                <a:solidFill>
                  <a:srgbClr val="0000FF"/>
                </a:solidFill>
                <a:latin typeface="+mn-lt"/>
              </a:rPr>
              <a:t> </a:t>
            </a:r>
            <a:r>
              <a:rPr lang="de-DE" sz="2200" dirty="0" err="1">
                <a:solidFill>
                  <a:srgbClr val="0000FF"/>
                </a:solidFill>
                <a:latin typeface="+mn-lt"/>
              </a:rPr>
              <a:t>frequencies</a:t>
            </a:r>
            <a:r>
              <a:rPr lang="de-DE" sz="2200" dirty="0">
                <a:solidFill>
                  <a:srgbClr val="0000FF"/>
                </a:solidFill>
                <a:latin typeface="+mn-lt"/>
              </a:rPr>
              <a:t> </a:t>
            </a:r>
            <a:r>
              <a:rPr lang="de-DE" sz="2200" b="0" dirty="0">
                <a:solidFill>
                  <a:srgbClr val="0000FF"/>
                </a:solidFill>
                <a:latin typeface="+mn-lt"/>
              </a:rPr>
              <a:t>(</a:t>
            </a:r>
            <a:r>
              <a:rPr lang="de-DE" sz="2200" b="0" dirty="0" err="1">
                <a:solidFill>
                  <a:srgbClr val="0000FF"/>
                </a:solidFill>
                <a:latin typeface="+mn-lt"/>
              </a:rPr>
              <a:t>blue</a:t>
            </a:r>
            <a:r>
              <a:rPr lang="de-DE" sz="2200" b="0" dirty="0">
                <a:solidFill>
                  <a:srgbClr val="0000FF"/>
                </a:solidFill>
                <a:latin typeface="+mn-lt"/>
              </a:rPr>
              <a:t> </a:t>
            </a:r>
            <a:r>
              <a:rPr lang="de-DE" sz="2200" b="0" dirty="0" err="1">
                <a:solidFill>
                  <a:srgbClr val="0000FF"/>
                </a:solidFill>
                <a:latin typeface="+mn-lt"/>
              </a:rPr>
              <a:t>lines</a:t>
            </a:r>
            <a:r>
              <a:rPr lang="de-DE" sz="2200" b="0" dirty="0">
                <a:solidFill>
                  <a:srgbClr val="0000FF"/>
                </a:solidFill>
                <a:latin typeface="+mn-lt"/>
              </a:rPr>
              <a:t>).</a:t>
            </a:r>
            <a:endParaRPr lang="de-DE" sz="2200" b="0" dirty="0">
              <a:latin typeface="+mn-lt"/>
            </a:endParaRPr>
          </a:p>
          <a:p>
            <a:endParaRPr lang="de-DE" sz="2200" dirty="0">
              <a:solidFill>
                <a:srgbClr val="0000FF"/>
              </a:solidFill>
              <a:latin typeface="+mn-lt"/>
            </a:endParaRPr>
          </a:p>
          <a:p>
            <a:r>
              <a:rPr lang="de-DE" sz="2200" b="0" dirty="0" err="1">
                <a:latin typeface="+mn-lt"/>
              </a:rPr>
              <a:t>To</a:t>
            </a:r>
            <a:r>
              <a:rPr lang="de-DE" sz="2200" b="0" dirty="0">
                <a:latin typeface="+mn-lt"/>
              </a:rPr>
              <a:t> find </a:t>
            </a:r>
            <a:r>
              <a:rPr lang="de-DE" sz="2200" b="0" dirty="0" err="1">
                <a:latin typeface="+mn-lt"/>
              </a:rPr>
              <a:t>the</a:t>
            </a:r>
            <a:r>
              <a:rPr lang="de-DE" sz="2200" b="0" dirty="0">
                <a:latin typeface="+mn-lt"/>
              </a:rPr>
              <a:t> </a:t>
            </a:r>
            <a:r>
              <a:rPr lang="de-DE" sz="2200" dirty="0" err="1">
                <a:solidFill>
                  <a:srgbClr val="0000FF"/>
                </a:solidFill>
                <a:latin typeface="+mn-lt"/>
              </a:rPr>
              <a:t>Resonances</a:t>
            </a:r>
            <a:r>
              <a:rPr lang="de-DE" sz="2200" dirty="0">
                <a:solidFill>
                  <a:srgbClr val="0000FF"/>
                </a:solidFill>
                <a:latin typeface="+mn-lt"/>
              </a:rPr>
              <a:t> </a:t>
            </a:r>
            <a:r>
              <a:rPr lang="de-DE" sz="2200" b="0" dirty="0" err="1">
                <a:latin typeface="+mn-lt"/>
              </a:rPr>
              <a:t>the</a:t>
            </a:r>
            <a:r>
              <a:rPr lang="de-DE" sz="2200" dirty="0">
                <a:solidFill>
                  <a:srgbClr val="0000FF"/>
                </a:solidFill>
                <a:latin typeface="+mn-lt"/>
              </a:rPr>
              <a:t> lateral </a:t>
            </a:r>
            <a:r>
              <a:rPr lang="de-DE" sz="2200" dirty="0" err="1">
                <a:solidFill>
                  <a:srgbClr val="0000FF"/>
                </a:solidFill>
                <a:latin typeface="+mn-lt"/>
              </a:rPr>
              <a:t>natural</a:t>
            </a:r>
            <a:r>
              <a:rPr lang="de-DE" sz="2200" dirty="0">
                <a:solidFill>
                  <a:srgbClr val="0000FF"/>
                </a:solidFill>
                <a:latin typeface="+mn-lt"/>
              </a:rPr>
              <a:t> </a:t>
            </a:r>
            <a:r>
              <a:rPr lang="de-DE" sz="2200" dirty="0" err="1">
                <a:solidFill>
                  <a:srgbClr val="0000FF"/>
                </a:solidFill>
                <a:latin typeface="+mn-lt"/>
              </a:rPr>
              <a:t>frequencies</a:t>
            </a:r>
            <a:r>
              <a:rPr lang="de-DE" sz="2200" dirty="0">
                <a:solidFill>
                  <a:srgbClr val="0000FF"/>
                </a:solidFill>
                <a:latin typeface="+mn-lt"/>
              </a:rPr>
              <a:t> </a:t>
            </a:r>
            <a:r>
              <a:rPr lang="de-DE" sz="2200" b="0" dirty="0" err="1">
                <a:latin typeface="+mn-lt"/>
              </a:rPr>
              <a:t>have</a:t>
            </a:r>
            <a:r>
              <a:rPr lang="de-DE" sz="2200" b="0" dirty="0">
                <a:latin typeface="+mn-lt"/>
              </a:rPr>
              <a:t> </a:t>
            </a:r>
            <a:r>
              <a:rPr lang="de-DE" sz="2200" b="0" dirty="0" err="1">
                <a:latin typeface="+mn-lt"/>
              </a:rPr>
              <a:t>to</a:t>
            </a:r>
            <a:r>
              <a:rPr lang="de-DE" sz="2200" b="0" dirty="0">
                <a:latin typeface="+mn-lt"/>
              </a:rPr>
              <a:t> </a:t>
            </a:r>
            <a:r>
              <a:rPr lang="de-DE" sz="2200" b="0" dirty="0" err="1">
                <a:latin typeface="+mn-lt"/>
              </a:rPr>
              <a:t>be</a:t>
            </a:r>
            <a:r>
              <a:rPr lang="de-DE" sz="2200" b="0" dirty="0">
                <a:latin typeface="+mn-lt"/>
              </a:rPr>
              <a:t> </a:t>
            </a:r>
            <a:r>
              <a:rPr lang="de-DE" sz="2200" b="0" dirty="0" err="1">
                <a:latin typeface="+mn-lt"/>
              </a:rPr>
              <a:t>determined</a:t>
            </a:r>
            <a:r>
              <a:rPr lang="de-DE" sz="2200" dirty="0">
                <a:solidFill>
                  <a:srgbClr val="0000FF"/>
                </a:solidFill>
                <a:latin typeface="+mn-lt"/>
              </a:rPr>
              <a:t>.</a:t>
            </a:r>
          </a:p>
        </p:txBody>
      </p:sp>
    </p:spTree>
    <p:extLst>
      <p:ext uri="{BB962C8B-B14F-4D97-AF65-F5344CB8AC3E}">
        <p14:creationId xmlns:p14="http://schemas.microsoft.com/office/powerpoint/2010/main" val="314121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765C75D-38B1-329D-E3A6-EC5105A8DF24}"/>
              </a:ext>
            </a:extLst>
          </p:cNvPr>
          <p:cNvSpPr txBox="1"/>
          <p:nvPr/>
        </p:nvSpPr>
        <p:spPr>
          <a:xfrm>
            <a:off x="909306" y="1490133"/>
            <a:ext cx="10325961" cy="4673600"/>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l" defTabSz="914400" rtl="0" eaLnBrk="1" fontAlgn="auto" latinLnBrk="0" hangingPunct="1">
              <a:lnSpc>
                <a:spcPct val="107000"/>
              </a:lnSpc>
              <a:spcBef>
                <a:spcPts val="0"/>
              </a:spcBef>
              <a:spcAft>
                <a:spcPts val="800"/>
              </a:spcAft>
              <a:buClrTx/>
              <a:buSzTx/>
              <a:tabLst/>
              <a:defRPr/>
            </a:pPr>
            <a:r>
              <a:rPr lang="de-DE" sz="2200" b="0" kern="100" dirty="0">
                <a:latin typeface="Arial" panose="020B0604020202020204" pitchFamily="34" charset="0"/>
                <a:ea typeface="Calibri" panose="020F0502020204030204" pitchFamily="34" charset="0"/>
                <a:cs typeface="Arial" panose="020B0604020202020204" pitchFamily="34" charset="0"/>
              </a:rPr>
              <a:t>The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measured</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vibrations</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b="0" kern="100" dirty="0">
                <a:latin typeface="Arial" panose="020B0604020202020204" pitchFamily="34" charset="0"/>
                <a:ea typeface="Calibri" panose="020F0502020204030204" pitchFamily="34" charset="0"/>
                <a:cs typeface="Arial" panose="020B0604020202020204" pitchFamily="34" charset="0"/>
              </a:rPr>
              <a:t>at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Feedwater</a:t>
            </a:r>
            <a:r>
              <a:rPr lang="de-DE" sz="2200" b="0" kern="100" dirty="0">
                <a:latin typeface="Arial" panose="020B0604020202020204" pitchFamily="34" charset="0"/>
                <a:ea typeface="Calibri" panose="020F0502020204030204" pitchFamily="34" charset="0"/>
                <a:cs typeface="Arial" panose="020B0604020202020204" pitchFamily="34" charset="0"/>
              </a:rPr>
              <a:t> pump OL3 </a:t>
            </a:r>
            <a:r>
              <a:rPr lang="de-DE" sz="2200" b="0" kern="100" dirty="0" err="1">
                <a:latin typeface="Arial" panose="020B0604020202020204" pitchFamily="34" charset="0"/>
                <a:ea typeface="Calibri" panose="020F0502020204030204" pitchFamily="34" charset="0"/>
                <a:cs typeface="Arial" panose="020B0604020202020204" pitchFamily="34" charset="0"/>
              </a:rPr>
              <a:t>show</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that</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synchronous</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vibrations</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with</a:t>
            </a:r>
            <a:r>
              <a:rPr lang="de-DE" sz="2200" b="0" kern="100" dirty="0">
                <a:latin typeface="Arial" panose="020B0604020202020204" pitchFamily="34" charset="0"/>
                <a:ea typeface="Calibri" panose="020F0502020204030204" pitchFamily="34" charset="0"/>
                <a:cs typeface="Arial" panose="020B0604020202020204" pitchFamily="34" charset="0"/>
              </a:rPr>
              <a:t> angular </a:t>
            </a:r>
            <a:r>
              <a:rPr lang="de-DE" sz="2200" b="0" kern="100" dirty="0" err="1">
                <a:latin typeface="Arial" panose="020B0604020202020204" pitchFamily="34" charset="0"/>
                <a:ea typeface="Calibri" panose="020F0502020204030204" pitchFamily="34" charset="0"/>
                <a:cs typeface="Arial" panose="020B0604020202020204" pitchFamily="34" charset="0"/>
              </a:rPr>
              <a:t>velocity</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el-GR" sz="2200" b="0" kern="100" dirty="0">
                <a:latin typeface="Arial" panose="020B0604020202020204" pitchFamily="34" charset="0"/>
                <a:ea typeface="Calibri" panose="020F0502020204030204" pitchFamily="34" charset="0"/>
                <a:cs typeface="Arial" panose="020B0604020202020204" pitchFamily="34" charset="0"/>
              </a:rPr>
              <a:t>Ω</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rotational</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frequency</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of</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pump </a:t>
            </a:r>
            <a:r>
              <a:rPr lang="de-DE" sz="2200" b="0" kern="100" dirty="0" err="1">
                <a:latin typeface="Arial" panose="020B0604020202020204" pitchFamily="34" charset="0"/>
                <a:ea typeface="Calibri" panose="020F0502020204030204" pitchFamily="34" charset="0"/>
                <a:cs typeface="Arial" panose="020B0604020202020204" pitchFamily="34" charset="0"/>
              </a:rPr>
              <a:t>shaft</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are</a:t>
            </a:r>
            <a:r>
              <a:rPr lang="de-DE" sz="2200" b="0" kern="100" dirty="0">
                <a:latin typeface="Arial" panose="020B0604020202020204" pitchFamily="34" charset="0"/>
                <a:ea typeface="Calibri" panose="020F0502020204030204" pitchFamily="34" charset="0"/>
                <a:cs typeface="Arial" panose="020B0604020202020204" pitchFamily="34" charset="0"/>
              </a:rPr>
              <a:t> also </a:t>
            </a:r>
            <a:r>
              <a:rPr lang="de-DE" sz="2200" b="0" kern="100" dirty="0" err="1">
                <a:latin typeface="Arial" panose="020B0604020202020204" pitchFamily="34" charset="0"/>
                <a:ea typeface="Calibri" panose="020F0502020204030204" pitchFamily="34" charset="0"/>
                <a:cs typeface="Arial" panose="020B0604020202020204" pitchFamily="34" charset="0"/>
              </a:rPr>
              <a:t>present</a:t>
            </a:r>
            <a:r>
              <a:rPr lang="de-DE" sz="2200" b="0" kern="100" dirty="0">
                <a:latin typeface="Arial" panose="020B0604020202020204" pitchFamily="34" charset="0"/>
                <a:ea typeface="Calibri" panose="020F0502020204030204" pitchFamily="34" charset="0"/>
                <a:cs typeface="Arial" panose="020B0604020202020204" pitchFamily="34" charset="0"/>
              </a:rPr>
              <a:t> in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frequency</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spectra</a:t>
            </a:r>
            <a:r>
              <a:rPr lang="de-DE" sz="2200" b="0" kern="100" dirty="0">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r>
              <a:rPr lang="de-DE" sz="2200" b="0" kern="100" dirty="0">
                <a:latin typeface="+mn-lt"/>
                <a:ea typeface="Calibri" panose="020F0502020204030204" pitchFamily="34" charset="0"/>
                <a:cs typeface="Arial" panose="020B0604020202020204" pitchFamily="34" charset="0"/>
              </a:rPr>
              <a:t>Due </a:t>
            </a:r>
            <a:r>
              <a:rPr lang="de-DE" sz="2200" b="0" kern="100" dirty="0" err="1">
                <a:latin typeface="+mn-lt"/>
                <a:ea typeface="Calibri" panose="020F0502020204030204" pitchFamily="34" charset="0"/>
                <a:cs typeface="Arial" panose="020B0604020202020204" pitchFamily="34" charset="0"/>
              </a:rPr>
              <a:t>to</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this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fact</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Damages</a:t>
            </a:r>
            <a:r>
              <a:rPr lang="de-DE" sz="2200" b="0" kern="100" dirty="0">
                <a:latin typeface="+mn-lt"/>
                <a:ea typeface="Calibri" panose="020F0502020204030204" pitchFamily="34" charset="0"/>
                <a:cs typeface="Arial" panose="020B0604020202020204" pitchFamily="34" charset="0"/>
              </a:rPr>
              <a:t> in </a:t>
            </a:r>
            <a:r>
              <a:rPr lang="de-DE" sz="2200" b="0" kern="100" dirty="0" err="1">
                <a:latin typeface="+mn-lt"/>
                <a:ea typeface="Calibri" panose="020F0502020204030204" pitchFamily="34" charset="0"/>
                <a:cs typeface="Arial" panose="020B0604020202020204" pitchFamily="34" charset="0"/>
              </a:rPr>
              <a:t>the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Feedwater</a:t>
            </a:r>
            <a:r>
              <a:rPr lang="de-DE" sz="2200" b="0" kern="100" dirty="0">
                <a:latin typeface="+mn-lt"/>
                <a:ea typeface="Calibri" panose="020F0502020204030204" pitchFamily="34" charset="0"/>
                <a:cs typeface="Arial" panose="020B0604020202020204" pitchFamily="34" charset="0"/>
              </a:rPr>
              <a:t> Pumps OL3 </a:t>
            </a:r>
            <a:r>
              <a:rPr lang="de-DE" sz="2200" b="0" kern="100" dirty="0" err="1">
                <a:latin typeface="+mn-lt"/>
                <a:ea typeface="Calibri" panose="020F0502020204030204" pitchFamily="34" charset="0"/>
                <a:cs typeface="Arial" panose="020B0604020202020204" pitchFamily="34" charset="0"/>
              </a:rPr>
              <a:t>may</a:t>
            </a:r>
            <a:r>
              <a:rPr lang="de-DE" sz="2200" b="0" kern="100" dirty="0">
                <a:latin typeface="+mn-lt"/>
                <a:ea typeface="Calibri" panose="020F0502020204030204" pitchFamily="34" charset="0"/>
                <a:cs typeface="Arial" panose="020B0604020202020204" pitchFamily="34" charset="0"/>
              </a:rPr>
              <a:t> also </a:t>
            </a:r>
            <a:r>
              <a:rPr lang="de-DE" sz="2200" b="0" kern="100" dirty="0" err="1">
                <a:latin typeface="+mn-lt"/>
                <a:ea typeface="Calibri" panose="020F0502020204030204" pitchFamily="34" charset="0"/>
                <a:cs typeface="Arial" panose="020B0604020202020204" pitchFamily="34" charset="0"/>
              </a:rPr>
              <a:t>be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caused</a:t>
            </a:r>
            <a:r>
              <a:rPr lang="de-DE" sz="2200" b="0" kern="100" dirty="0">
                <a:latin typeface="+mn-lt"/>
                <a:ea typeface="Calibri" panose="020F0502020204030204" pitchFamily="34" charset="0"/>
                <a:cs typeface="Arial" panose="020B0604020202020204" pitchFamily="34" charset="0"/>
              </a:rPr>
              <a:t> by </a:t>
            </a:r>
            <a:r>
              <a:rPr lang="de-DE" sz="2200" kern="100" dirty="0" err="1">
                <a:solidFill>
                  <a:srgbClr val="0000FF"/>
                </a:solidFill>
                <a:latin typeface="+mn-lt"/>
                <a:ea typeface="Calibri" panose="020F0502020204030204" pitchFamily="34" charset="0"/>
                <a:cs typeface="Arial" panose="020B0604020202020204" pitchFamily="34" charset="0"/>
              </a:rPr>
              <a:t>Unbalance</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Vibrations</a:t>
            </a:r>
            <a:r>
              <a:rPr lang="de-DE" sz="2200" kern="100" dirty="0">
                <a:solidFill>
                  <a:srgbClr val="0000FF"/>
                </a:solidFill>
                <a:latin typeface="+mn-lt"/>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r>
              <a:rPr lang="de-DE" sz="2200" b="0" kern="100" dirty="0" err="1">
                <a:latin typeface="+mn-lt"/>
                <a:ea typeface="Calibri" panose="020F0502020204030204" pitchFamily="34" charset="0"/>
                <a:cs typeface="Arial" panose="020B0604020202020204" pitchFamily="34" charset="0"/>
              </a:rPr>
              <a:t>There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are</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three</a:t>
            </a:r>
            <a:r>
              <a:rPr lang="de-DE" sz="2200" b="0" kern="100" dirty="0">
                <a:latin typeface="+mn-lt"/>
                <a:ea typeface="Calibri" panose="020F0502020204030204" pitchFamily="34" charset="0"/>
                <a:cs typeface="Arial" panose="020B0604020202020204" pitchFamily="34" charset="0"/>
              </a:rPr>
              <a:t> possible </a:t>
            </a:r>
            <a:r>
              <a:rPr lang="de-DE" sz="2200" b="0" kern="100" dirty="0" err="1">
                <a:latin typeface="+mn-lt"/>
                <a:ea typeface="Calibri" panose="020F0502020204030204" pitchFamily="34" charset="0"/>
                <a:cs typeface="Arial" panose="020B0604020202020204" pitchFamily="34" charset="0"/>
              </a:rPr>
              <a:t>sources</a:t>
            </a:r>
            <a:r>
              <a:rPr lang="de-DE" sz="2200" b="0" kern="100" dirty="0">
                <a:latin typeface="+mn-lt"/>
                <a:ea typeface="Calibri" panose="020F0502020204030204" pitchFamily="34" charset="0"/>
                <a:cs typeface="Arial" panose="020B0604020202020204" pitchFamily="34" charset="0"/>
              </a:rPr>
              <a:t> </a:t>
            </a:r>
            <a:r>
              <a:rPr lang="de-DE" sz="2200" b="0" kern="100" dirty="0" err="1">
                <a:latin typeface="+mn-lt"/>
                <a:ea typeface="Calibri" panose="020F0502020204030204" pitchFamily="34" charset="0"/>
                <a:cs typeface="Arial" panose="020B0604020202020204" pitchFamily="34" charset="0"/>
              </a:rPr>
              <a:t>of</a:t>
            </a:r>
            <a:r>
              <a:rPr lang="de-DE" sz="2200" b="0" kern="100" dirty="0">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Unbalance</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Vibrations</a:t>
            </a:r>
            <a:r>
              <a:rPr lang="de-DE" sz="2200" b="0" kern="100" dirty="0">
                <a:latin typeface="+mn-lt"/>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endParaRPr lang="de-DE" sz="2200" b="0" kern="10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kern="100" dirty="0">
                <a:solidFill>
                  <a:srgbClr val="0000FF"/>
                </a:solidFill>
                <a:latin typeface="+mn-lt"/>
                <a:ea typeface="Calibri" panose="020F0502020204030204" pitchFamily="34" charset="0"/>
                <a:cs typeface="Arial" panose="020B0604020202020204" pitchFamily="34" charset="0"/>
              </a:rPr>
              <a:t>     - </a:t>
            </a:r>
            <a:r>
              <a:rPr lang="de-DE" sz="2200" kern="100" dirty="0" err="1">
                <a:solidFill>
                  <a:srgbClr val="0000FF"/>
                </a:solidFill>
                <a:latin typeface="+mn-lt"/>
                <a:ea typeface="Calibri" panose="020F0502020204030204" pitchFamily="34" charset="0"/>
                <a:cs typeface="Arial" panose="020B0604020202020204" pitchFamily="34" charset="0"/>
              </a:rPr>
              <a:t>Mechanical</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Unbalance</a:t>
            </a:r>
            <a:endParaRPr lang="de-DE" sz="2200" kern="100" dirty="0">
              <a:solidFill>
                <a:srgbClr val="0000FF"/>
              </a:solidFill>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kern="100" dirty="0">
                <a:solidFill>
                  <a:srgbClr val="0000FF"/>
                </a:solidFill>
                <a:latin typeface="+mn-lt"/>
                <a:ea typeface="Calibri" panose="020F0502020204030204" pitchFamily="34" charset="0"/>
                <a:cs typeface="Arial" panose="020B0604020202020204" pitchFamily="34" charset="0"/>
              </a:rPr>
              <a:t>     - </a:t>
            </a:r>
            <a:r>
              <a:rPr lang="de-DE" sz="2200" kern="100" dirty="0" err="1">
                <a:solidFill>
                  <a:srgbClr val="0000FF"/>
                </a:solidFill>
                <a:latin typeface="+mn-lt"/>
                <a:ea typeface="Calibri" panose="020F0502020204030204" pitchFamily="34" charset="0"/>
                <a:cs typeface="Arial" panose="020B0604020202020204" pitchFamily="34" charset="0"/>
              </a:rPr>
              <a:t>Unbalance</a:t>
            </a:r>
            <a:r>
              <a:rPr lang="de-DE" sz="2200" kern="100" dirty="0">
                <a:solidFill>
                  <a:srgbClr val="0000FF"/>
                </a:solidFill>
                <a:latin typeface="+mn-lt"/>
                <a:ea typeface="Calibri" panose="020F0502020204030204" pitchFamily="34" charset="0"/>
                <a:cs typeface="Arial" panose="020B0604020202020204" pitchFamily="34" charset="0"/>
              </a:rPr>
              <a:t> due </a:t>
            </a:r>
            <a:r>
              <a:rPr lang="de-DE" sz="2200" kern="100" dirty="0" err="1">
                <a:solidFill>
                  <a:srgbClr val="0000FF"/>
                </a:solidFill>
                <a:latin typeface="+mn-lt"/>
                <a:ea typeface="Calibri" panose="020F0502020204030204" pitchFamily="34" charset="0"/>
                <a:cs typeface="Arial" panose="020B0604020202020204" pitchFamily="34" charset="0"/>
              </a:rPr>
              <a:t>to</a:t>
            </a:r>
            <a:r>
              <a:rPr lang="de-DE" sz="2200" kern="100" dirty="0">
                <a:solidFill>
                  <a:srgbClr val="0000FF"/>
                </a:solidFill>
                <a:latin typeface="+mn-lt"/>
                <a:ea typeface="Calibri" panose="020F0502020204030204" pitchFamily="34" charset="0"/>
                <a:cs typeface="Arial" panose="020B0604020202020204" pitchFamily="34" charset="0"/>
              </a:rPr>
              <a:t> a </a:t>
            </a:r>
            <a:r>
              <a:rPr lang="de-DE" sz="2200" kern="100" dirty="0" err="1">
                <a:solidFill>
                  <a:srgbClr val="0000FF"/>
                </a:solidFill>
                <a:latin typeface="+mn-lt"/>
                <a:ea typeface="Calibri" panose="020F0502020204030204" pitchFamily="34" charset="0"/>
                <a:cs typeface="Arial" panose="020B0604020202020204" pitchFamily="34" charset="0"/>
              </a:rPr>
              <a:t>Shaft</a:t>
            </a:r>
            <a:r>
              <a:rPr lang="de-DE" sz="2200" kern="100" dirty="0">
                <a:solidFill>
                  <a:srgbClr val="0000FF"/>
                </a:solidFill>
                <a:latin typeface="+mn-lt"/>
                <a:ea typeface="Calibri" panose="020F0502020204030204" pitchFamily="34" charset="0"/>
                <a:cs typeface="Arial" panose="020B0604020202020204" pitchFamily="34" charset="0"/>
              </a:rPr>
              <a:t> Bow</a:t>
            </a:r>
          </a:p>
          <a:p>
            <a:pPr marR="0" lvl="0" algn="l" defTabSz="914400" rtl="0" eaLnBrk="1" fontAlgn="auto" latinLnBrk="0" hangingPunct="1">
              <a:lnSpc>
                <a:spcPct val="107000"/>
              </a:lnSpc>
              <a:spcBef>
                <a:spcPts val="0"/>
              </a:spcBef>
              <a:spcAft>
                <a:spcPts val="800"/>
              </a:spcAft>
              <a:buClrTx/>
              <a:buSzTx/>
              <a:tabLst/>
              <a:defRPr/>
            </a:pPr>
            <a:r>
              <a:rPr lang="de-DE" sz="2200" kern="100" dirty="0">
                <a:solidFill>
                  <a:srgbClr val="0000FF"/>
                </a:solidFill>
                <a:latin typeface="+mn-lt"/>
                <a:ea typeface="Calibri" panose="020F0502020204030204" pitchFamily="34" charset="0"/>
                <a:cs typeface="Arial" panose="020B0604020202020204" pitchFamily="34" charset="0"/>
              </a:rPr>
              <a:t>     - </a:t>
            </a:r>
            <a:r>
              <a:rPr lang="de-DE" sz="2200" kern="100" dirty="0" err="1">
                <a:solidFill>
                  <a:srgbClr val="0000FF"/>
                </a:solidFill>
                <a:latin typeface="+mn-lt"/>
                <a:ea typeface="Calibri" panose="020F0502020204030204" pitchFamily="34" charset="0"/>
                <a:cs typeface="Arial" panose="020B0604020202020204" pitchFamily="34" charset="0"/>
              </a:rPr>
              <a:t>Hydraulic</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Unbalance</a:t>
            </a:r>
            <a:endParaRPr lang="de-DE" sz="2200" kern="100" dirty="0">
              <a:solidFill>
                <a:srgbClr val="0000FF"/>
              </a:solidFill>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400" b="0" kern="100" dirty="0">
              <a:latin typeface="+mn-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400" b="0" kern="100" dirty="0">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674E1D9D-D397-E3A1-40EC-1480FB435C34}"/>
              </a:ext>
            </a:extLst>
          </p:cNvPr>
          <p:cNvSpPr txBox="1"/>
          <p:nvPr/>
        </p:nvSpPr>
        <p:spPr>
          <a:xfrm>
            <a:off x="437575" y="116896"/>
            <a:ext cx="1106813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Excitation</a:t>
            </a:r>
            <a:r>
              <a:rPr lang="de-DE" sz="2400" b="0" dirty="0">
                <a:latin typeface="Arial"/>
              </a:rPr>
              <a:t> due </a:t>
            </a:r>
            <a:r>
              <a:rPr lang="de-DE" sz="2400" b="0" dirty="0" err="1">
                <a:latin typeface="Arial"/>
              </a:rPr>
              <a:t>to</a:t>
            </a:r>
            <a:r>
              <a:rPr lang="de-DE" sz="2400" b="0" dirty="0">
                <a:latin typeface="Arial"/>
              </a:rPr>
              <a:t> </a:t>
            </a:r>
            <a:r>
              <a:rPr lang="de-DE" sz="2400" b="0" dirty="0" err="1">
                <a:latin typeface="Arial"/>
              </a:rPr>
              <a:t>Unbalances</a:t>
            </a:r>
            <a:r>
              <a:rPr lang="de-DE" sz="2400" b="0" dirty="0">
                <a:latin typeface="Arial"/>
              </a:rPr>
              <a:t> </a:t>
            </a:r>
            <a:r>
              <a:rPr lang="de-DE" sz="2400" b="0" dirty="0" err="1">
                <a:latin typeface="Arial"/>
              </a:rPr>
              <a:t>with</a:t>
            </a:r>
            <a:r>
              <a:rPr lang="de-DE" sz="2400" b="0" dirty="0">
                <a:latin typeface="Arial"/>
              </a:rPr>
              <a:t> </a:t>
            </a:r>
            <a:r>
              <a:rPr lang="de-DE" sz="2400" b="0" dirty="0" err="1">
                <a:latin typeface="Arial"/>
              </a:rPr>
              <a:t>Excitation</a:t>
            </a:r>
            <a:r>
              <a:rPr lang="de-DE" sz="2400" b="0" dirty="0">
                <a:latin typeface="Arial"/>
              </a:rPr>
              <a:t> </a:t>
            </a:r>
            <a:r>
              <a:rPr lang="de-DE" sz="2400" b="0" dirty="0" err="1">
                <a:latin typeface="Arial"/>
              </a:rPr>
              <a:t>Frequency</a:t>
            </a:r>
            <a:r>
              <a:rPr lang="de-DE" sz="2400" b="0" dirty="0">
                <a:latin typeface="Arial"/>
              </a:rPr>
              <a:t> </a:t>
            </a:r>
            <a:r>
              <a:rPr lang="el-GR" sz="2400" b="0" dirty="0">
                <a:latin typeface="Arial"/>
              </a:rPr>
              <a:t>Ω</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26369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C20FB92-A2CE-869C-4BFD-305A30E8FD9A}"/>
              </a:ext>
            </a:extLst>
          </p:cNvPr>
          <p:cNvSpPr txBox="1"/>
          <p:nvPr/>
        </p:nvSpPr>
        <p:spPr>
          <a:xfrm>
            <a:off x="726509" y="1158680"/>
            <a:ext cx="10341990" cy="4526504"/>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600" b="1" i="0" u="none" strike="noStrike" kern="1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always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portion</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H</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I</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mpeller</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F</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orce</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which</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is</a:t>
            </a:r>
            <a:endPar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synchronous</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rotational</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frequency</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l-GR"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Ω</a:t>
            </a:r>
            <a:r>
              <a:rPr kumimoji="0" lang="de-DE" sz="2200" b="1" i="0" u="none" strike="noStrike" kern="1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force</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behaves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exactly</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same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way</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mechanical</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0"/>
              </a:spcBef>
              <a:spcAft>
                <a:spcPts val="800"/>
              </a:spcAft>
              <a:buClrTx/>
              <a:buSzTx/>
              <a:tabLst/>
              <a:defRPr/>
            </a:pP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F</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orces</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caused</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deviations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rotational</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symmetry</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fluid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flow</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through</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impeller</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channels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(different blades and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vanes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geometrical</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unequality</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material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roughess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fluid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flow</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surroundings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impeller</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de-DE" sz="2200" b="1" i="0" u="none" strike="noStrike" kern="1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can</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also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amplified</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by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Unequal</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Energy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transfer</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due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different </a:t>
            </a:r>
            <a:r>
              <a:rPr lang="de-DE" sz="2200" b="1" kern="100" dirty="0">
                <a:solidFill>
                  <a:srgbClr val="0000FF"/>
                </a:solidFill>
                <a:latin typeface="Arial" panose="020B0604020202020204" pitchFamily="34" charset="0"/>
                <a:ea typeface="Calibri" panose="020F0502020204030204" pitchFamily="34" charset="0"/>
                <a:cs typeface="Arial" panose="020B0604020202020204" pitchFamily="34" charset="0"/>
              </a:rPr>
              <a:t>C</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avitation</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behavior</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different blades </a:t>
            </a:r>
            <a:endPar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Tx/>
              <a:buChar char="-"/>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82269E2E-BAAE-9140-6741-F11DD03D2704}"/>
              </a:ext>
            </a:extLst>
          </p:cNvPr>
          <p:cNvSpPr txBox="1"/>
          <p:nvPr/>
        </p:nvSpPr>
        <p:spPr>
          <a:xfrm>
            <a:off x="437575" y="116896"/>
            <a:ext cx="1106813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Hydraulic</a:t>
            </a:r>
            <a:r>
              <a:rPr lang="de-DE" sz="2400" b="0" dirty="0">
                <a:latin typeface="Arial"/>
              </a:rPr>
              <a:t> </a:t>
            </a:r>
            <a:r>
              <a:rPr lang="de-DE" sz="2400" b="0" dirty="0" err="1">
                <a:latin typeface="Arial"/>
              </a:rPr>
              <a:t>Unbalance</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1183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defined">
            <a:extLst>
              <a:ext uri="{FF2B5EF4-FFF2-40B4-BE49-F238E27FC236}">
                <a16:creationId xmlns:a16="http://schemas.microsoft.com/office/drawing/2014/main" id="{AFF441C3-A066-EE92-CDF8-DB980F378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4685" y="1088572"/>
            <a:ext cx="9768115" cy="4847771"/>
          </a:xfrm>
          <a:prstGeom prst="rect">
            <a:avLst/>
          </a:prstGeom>
          <a:noFill/>
          <a:ln>
            <a:noFill/>
          </a:ln>
        </p:spPr>
      </p:pic>
      <p:sp>
        <p:nvSpPr>
          <p:cNvPr id="4" name="Rechteck 3">
            <a:extLst>
              <a:ext uri="{FF2B5EF4-FFF2-40B4-BE49-F238E27FC236}">
                <a16:creationId xmlns:a16="http://schemas.microsoft.com/office/drawing/2014/main" id="{E0DF96BC-41B1-1FC5-70B1-53FD38C0623A}"/>
              </a:ext>
            </a:extLst>
          </p:cNvPr>
          <p:cNvSpPr/>
          <p:nvPr/>
        </p:nvSpPr>
        <p:spPr>
          <a:xfrm>
            <a:off x="5203370" y="1482915"/>
            <a:ext cx="1828799"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6" name="Textfeld 5">
            <a:extLst>
              <a:ext uri="{FF2B5EF4-FFF2-40B4-BE49-F238E27FC236}">
                <a16:creationId xmlns:a16="http://schemas.microsoft.com/office/drawing/2014/main" id="{6EAAEA78-2FAF-7BDC-A363-FECD1249BA60}"/>
              </a:ext>
            </a:extLst>
          </p:cNvPr>
          <p:cNvSpPr txBox="1"/>
          <p:nvPr/>
        </p:nvSpPr>
        <p:spPr>
          <a:xfrm>
            <a:off x="5203370" y="1200558"/>
            <a:ext cx="4644571"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sz="2400" b="1" i="0" u="none" strike="noStrike" kern="1200" cap="none" spc="0" normalizeH="0" baseline="0" noProof="0" dirty="0">
                <a:ln>
                  <a:noFill/>
                </a:ln>
                <a:solidFill>
                  <a:srgbClr val="0000FF"/>
                </a:solidFill>
                <a:effectLst/>
                <a:uLnTx/>
                <a:uFillTx/>
                <a:latin typeface="Arial"/>
                <a:ea typeface="+mn-ea"/>
                <a:cs typeface="+mn-cs"/>
              </a:rPr>
              <a:t> Power Plant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FF0000"/>
                </a:solidFill>
                <a:effectLst/>
                <a:uLnTx/>
                <a:uFillTx/>
                <a:latin typeface="Arial"/>
                <a:ea typeface="+mn-ea"/>
                <a:cs typeface="+mn-cs"/>
              </a:rPr>
              <a:t>Pressurized</a:t>
            </a:r>
            <a:r>
              <a:rPr kumimoji="0" lang="de-DE" sz="2400" b="1" i="0" u="none" strike="noStrike" kern="1200" cap="none" spc="0" normalizeH="0" baseline="0" noProof="0" dirty="0">
                <a:ln>
                  <a:noFill/>
                </a:ln>
                <a:solidFill>
                  <a:srgbClr val="FF0000"/>
                </a:solidFill>
                <a:effectLst/>
                <a:uLnTx/>
                <a:uFillTx/>
                <a:latin typeface="Arial"/>
                <a:ea typeface="+mn-ea"/>
                <a:cs typeface="+mn-cs"/>
              </a:rPr>
              <a:t> </a:t>
            </a:r>
            <a:r>
              <a:rPr kumimoji="0" lang="de-DE" sz="2400" b="1" i="0" u="none" strike="noStrike" kern="1200" cap="none" spc="0" normalizeH="0" baseline="0" noProof="0" dirty="0" err="1">
                <a:ln>
                  <a:noFill/>
                </a:ln>
                <a:solidFill>
                  <a:srgbClr val="FF0000"/>
                </a:solidFill>
                <a:effectLst/>
                <a:uLnTx/>
                <a:uFillTx/>
                <a:latin typeface="Arial"/>
                <a:ea typeface="+mn-ea"/>
                <a:cs typeface="+mn-cs"/>
              </a:rPr>
              <a:t>Water</a:t>
            </a:r>
            <a:r>
              <a:rPr kumimoji="0" lang="de-DE" sz="2400" b="1" i="0" u="none" strike="noStrike" kern="1200" cap="none" spc="0" normalizeH="0" baseline="0" noProof="0" dirty="0">
                <a:ln>
                  <a:noFill/>
                </a:ln>
                <a:solidFill>
                  <a:srgbClr val="FF0000"/>
                </a:solidFill>
                <a:effectLst/>
                <a:uLnTx/>
                <a:uFillTx/>
                <a:latin typeface="Arial"/>
                <a:ea typeface="+mn-ea"/>
                <a:cs typeface="+mn-cs"/>
              </a:rPr>
              <a:t> </a:t>
            </a:r>
            <a:r>
              <a:rPr kumimoji="0" lang="de-DE" sz="2400" b="1" i="0" u="none" strike="noStrike" kern="1200" cap="none" spc="0" normalizeH="0" baseline="0" noProof="0" dirty="0" err="1">
                <a:ln>
                  <a:noFill/>
                </a:ln>
                <a:solidFill>
                  <a:srgbClr val="FF0000"/>
                </a:solidFill>
                <a:effectLst/>
                <a:uLnTx/>
                <a:uFillTx/>
                <a:latin typeface="Arial"/>
                <a:ea typeface="+mn-ea"/>
                <a:cs typeface="+mn-cs"/>
              </a:rPr>
              <a:t>Reactor</a:t>
            </a:r>
            <a:endParaRPr kumimoji="0" lang="de-DE" sz="24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PWR PWR</a:t>
            </a:r>
            <a:endParaRPr kumimoji="0" lang="de-DE"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pic>
        <p:nvPicPr>
          <p:cNvPr id="3" name="Grafik 2">
            <a:extLst>
              <a:ext uri="{FF2B5EF4-FFF2-40B4-BE49-F238E27FC236}">
                <a16:creationId xmlns:a16="http://schemas.microsoft.com/office/drawing/2014/main" id="{0FE4587C-9807-187B-27F2-7C33B2AEA1E1}"/>
              </a:ext>
            </a:extLst>
          </p:cNvPr>
          <p:cNvPicPr>
            <a:picLocks noChangeAspect="1"/>
          </p:cNvPicPr>
          <p:nvPr/>
        </p:nvPicPr>
        <p:blipFill>
          <a:blip r:embed="rId4"/>
          <a:stretch>
            <a:fillRect/>
          </a:stretch>
        </p:blipFill>
        <p:spPr>
          <a:xfrm>
            <a:off x="3940627" y="4761234"/>
            <a:ext cx="2627087" cy="1901006"/>
          </a:xfrm>
          <a:prstGeom prst="rect">
            <a:avLst/>
          </a:prstGeom>
        </p:spPr>
      </p:pic>
      <p:sp>
        <p:nvSpPr>
          <p:cNvPr id="5" name="Rechteck 4">
            <a:extLst>
              <a:ext uri="{FF2B5EF4-FFF2-40B4-BE49-F238E27FC236}">
                <a16:creationId xmlns:a16="http://schemas.microsoft.com/office/drawing/2014/main" id="{BBF8B6B5-51A6-17F4-1FE1-FFE74655CC59}"/>
              </a:ext>
            </a:extLst>
          </p:cNvPr>
          <p:cNvSpPr/>
          <p:nvPr/>
        </p:nvSpPr>
        <p:spPr>
          <a:xfrm>
            <a:off x="2307771" y="2061030"/>
            <a:ext cx="1596572" cy="537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9" name="Rechteck 8">
            <a:extLst>
              <a:ext uri="{FF2B5EF4-FFF2-40B4-BE49-F238E27FC236}">
                <a16:creationId xmlns:a16="http://schemas.microsoft.com/office/drawing/2014/main" id="{014ED65A-FEDA-8266-FCBA-31ADB28E4827}"/>
              </a:ext>
            </a:extLst>
          </p:cNvPr>
          <p:cNvSpPr/>
          <p:nvPr/>
        </p:nvSpPr>
        <p:spPr>
          <a:xfrm>
            <a:off x="4775200" y="2061030"/>
            <a:ext cx="4934857" cy="537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11" name="Grafik 10">
            <a:extLst>
              <a:ext uri="{FF2B5EF4-FFF2-40B4-BE49-F238E27FC236}">
                <a16:creationId xmlns:a16="http://schemas.microsoft.com/office/drawing/2014/main" id="{CCD9FA8D-9D78-AE77-7590-FCFE7498507D}"/>
              </a:ext>
            </a:extLst>
          </p:cNvPr>
          <p:cNvPicPr>
            <a:picLocks noChangeAspect="1"/>
          </p:cNvPicPr>
          <p:nvPr/>
        </p:nvPicPr>
        <p:blipFill>
          <a:blip r:embed="rId5"/>
          <a:stretch>
            <a:fillRect/>
          </a:stretch>
        </p:blipFill>
        <p:spPr>
          <a:xfrm>
            <a:off x="8447314" y="4513943"/>
            <a:ext cx="1262743" cy="2075177"/>
          </a:xfrm>
          <a:prstGeom prst="rect">
            <a:avLst/>
          </a:prstGeom>
        </p:spPr>
      </p:pic>
      <p:pic>
        <p:nvPicPr>
          <p:cNvPr id="8" name="Grafik 7">
            <a:extLst>
              <a:ext uri="{FF2B5EF4-FFF2-40B4-BE49-F238E27FC236}">
                <a16:creationId xmlns:a16="http://schemas.microsoft.com/office/drawing/2014/main" id="{412ECC76-55EE-1544-67E5-F3CDBC5D1995}"/>
              </a:ext>
            </a:extLst>
          </p:cNvPr>
          <p:cNvPicPr>
            <a:picLocks noChangeAspect="1"/>
          </p:cNvPicPr>
          <p:nvPr/>
        </p:nvPicPr>
        <p:blipFill>
          <a:blip r:embed="rId6"/>
          <a:stretch>
            <a:fillRect/>
          </a:stretch>
        </p:blipFill>
        <p:spPr>
          <a:xfrm>
            <a:off x="2197522" y="1746794"/>
            <a:ext cx="1024650" cy="2075360"/>
          </a:xfrm>
          <a:prstGeom prst="rect">
            <a:avLst/>
          </a:prstGeom>
        </p:spPr>
      </p:pic>
      <p:cxnSp>
        <p:nvCxnSpPr>
          <p:cNvPr id="18" name="Gerade Verbindung mit Pfeil 17">
            <a:extLst>
              <a:ext uri="{FF2B5EF4-FFF2-40B4-BE49-F238E27FC236}">
                <a16:creationId xmlns:a16="http://schemas.microsoft.com/office/drawing/2014/main" id="{8316B5E7-8D99-3E89-0E38-0B6C5435BE9C}"/>
              </a:ext>
            </a:extLst>
          </p:cNvPr>
          <p:cNvCxnSpPr>
            <a:cxnSpLocks/>
          </p:cNvCxnSpPr>
          <p:nvPr/>
        </p:nvCxnSpPr>
        <p:spPr>
          <a:xfrm flipH="1" flipV="1">
            <a:off x="2859314" y="2784474"/>
            <a:ext cx="362858" cy="17294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61BCB456-96E4-F6E3-7804-2F92BD801380}"/>
              </a:ext>
            </a:extLst>
          </p:cNvPr>
          <p:cNvCxnSpPr>
            <a:cxnSpLocks/>
          </p:cNvCxnSpPr>
          <p:nvPr/>
        </p:nvCxnSpPr>
        <p:spPr>
          <a:xfrm flipH="1">
            <a:off x="5486400" y="4412343"/>
            <a:ext cx="362857" cy="6821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E5E3BCB-5AA9-AD09-324C-9DE69FE0785F}"/>
              </a:ext>
            </a:extLst>
          </p:cNvPr>
          <p:cNvCxnSpPr>
            <a:cxnSpLocks/>
          </p:cNvCxnSpPr>
          <p:nvPr/>
        </p:nvCxnSpPr>
        <p:spPr>
          <a:xfrm>
            <a:off x="7982857" y="4180114"/>
            <a:ext cx="783772" cy="13062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216AFB03-C746-D00C-2A62-623C22597EA7}"/>
              </a:ext>
            </a:extLst>
          </p:cNvPr>
          <p:cNvSpPr txBox="1"/>
          <p:nvPr/>
        </p:nvSpPr>
        <p:spPr>
          <a:xfrm>
            <a:off x="275435" y="1313638"/>
            <a:ext cx="2191882"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Vertical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Reactor</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Coolant</a:t>
            </a:r>
            <a:r>
              <a:rPr kumimoji="0" lang="de-DE" sz="2000" b="1" i="0" u="none" strike="noStrike" kern="1200" cap="none" spc="0" normalizeH="0" baseline="0" noProof="0" dirty="0">
                <a:ln>
                  <a:noFill/>
                </a:ln>
                <a:solidFill>
                  <a:srgbClr val="0000FF"/>
                </a:solidFill>
                <a:effectLst/>
                <a:uLnTx/>
                <a:uFillTx/>
                <a:latin typeface="Arial"/>
                <a:ea typeface="+mn-ea"/>
                <a:cs typeface="+mn-cs"/>
              </a:rPr>
              <a:t> Pumps</a:t>
            </a:r>
          </a:p>
        </p:txBody>
      </p:sp>
      <p:sp>
        <p:nvSpPr>
          <p:cNvPr id="15" name="Textfeld 14">
            <a:extLst>
              <a:ext uri="{FF2B5EF4-FFF2-40B4-BE49-F238E27FC236}">
                <a16:creationId xmlns:a16="http://schemas.microsoft.com/office/drawing/2014/main" id="{0A06A251-51CB-C89A-D53D-E4C9B03CEF0C}"/>
              </a:ext>
            </a:extLst>
          </p:cNvPr>
          <p:cNvSpPr txBox="1"/>
          <p:nvPr/>
        </p:nvSpPr>
        <p:spPr>
          <a:xfrm>
            <a:off x="6117769" y="5848900"/>
            <a:ext cx="608865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0000"/>
                </a:solidFill>
                <a:effectLst/>
                <a:uLnTx/>
                <a:uFillTx/>
                <a:latin typeface="Arial"/>
                <a:ea typeface="+mn-ea"/>
                <a:cs typeface="+mn-cs"/>
              </a:rPr>
              <a:t>  Horizontal                              </a:t>
            </a:r>
            <a:r>
              <a:rPr kumimoji="0" lang="de-DE" sz="2000" b="1" i="0" u="none" strike="noStrike" kern="1200" cap="none" spc="0" normalizeH="0" baseline="0" noProof="0" dirty="0" err="1">
                <a:ln>
                  <a:noFill/>
                </a:ln>
                <a:solidFill>
                  <a:srgbClr val="0000FF"/>
                </a:solidFill>
                <a:effectLst/>
                <a:uLnTx/>
                <a:uFillTx/>
                <a:latin typeface="Arial"/>
                <a:ea typeface="+mn-ea"/>
                <a:cs typeface="+mn-cs"/>
              </a:rPr>
              <a:t>Vertical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000" dirty="0">
                <a:solidFill>
                  <a:srgbClr val="FF0000"/>
                </a:solidFill>
                <a:latin typeface="Arial"/>
              </a:rPr>
              <a:t>  </a:t>
            </a:r>
            <a:r>
              <a:rPr kumimoji="0" lang="de-DE" sz="2000" b="1" i="0" u="none" strike="noStrike" kern="1200" cap="none" spc="0" normalizeH="0" baseline="0" noProof="0" dirty="0" err="1">
                <a:ln>
                  <a:noFill/>
                </a:ln>
                <a:solidFill>
                  <a:srgbClr val="FF0000"/>
                </a:solidFill>
                <a:effectLst/>
                <a:uLnTx/>
                <a:uFillTx/>
                <a:latin typeface="Arial"/>
                <a:ea typeface="+mn-ea"/>
                <a:cs typeface="+mn-cs"/>
              </a:rPr>
              <a:t>Feedwater</a:t>
            </a:r>
            <a:r>
              <a:rPr kumimoji="0" lang="de-DE" sz="2000" b="1" i="0" u="none" strike="noStrike" kern="1200" cap="none" spc="0" normalizeH="0" baseline="0" noProof="0" dirty="0">
                <a:ln>
                  <a:noFill/>
                </a:ln>
                <a:solidFill>
                  <a:srgbClr val="FF0000"/>
                </a:solidFill>
                <a:effectLst/>
                <a:uLnTx/>
                <a:uFillTx/>
                <a:latin typeface="Arial"/>
                <a:ea typeface="+mn-ea"/>
                <a:cs typeface="+mn-cs"/>
              </a:rPr>
              <a:t> Pump                </a:t>
            </a:r>
            <a:r>
              <a:rPr kumimoji="0" lang="de-DE" sz="2000" b="1" i="0" u="none" strike="noStrike" kern="1200" cap="none" spc="0" normalizeH="0" baseline="0" noProof="0" dirty="0">
                <a:ln>
                  <a:noFill/>
                </a:ln>
                <a:solidFill>
                  <a:srgbClr val="0000FF"/>
                </a:solidFill>
                <a:effectLst/>
                <a:uLnTx/>
                <a:uFillTx/>
                <a:latin typeface="Arial"/>
                <a:ea typeface="+mn-ea"/>
                <a:cs typeface="+mn-cs"/>
              </a:rPr>
              <a:t>Cooling </a:t>
            </a:r>
            <a:r>
              <a:rPr kumimoji="0" lang="de-DE" sz="2000" b="1" i="0" u="none" strike="noStrike" kern="1200" cap="none" spc="0" normalizeH="0" baseline="0" noProof="0" dirty="0" err="1">
                <a:ln>
                  <a:noFill/>
                </a:ln>
                <a:solidFill>
                  <a:srgbClr val="0000FF"/>
                </a:solidFill>
                <a:effectLst/>
                <a:uLnTx/>
                <a:uFillTx/>
                <a:latin typeface="Arial"/>
                <a:ea typeface="+mn-ea"/>
                <a:cs typeface="+mn-cs"/>
              </a:rPr>
              <a:t>Water</a:t>
            </a:r>
            <a:r>
              <a:rPr kumimoji="0" lang="de-DE" sz="2000" b="1" i="0" u="none" strike="noStrike" kern="1200" cap="none" spc="0" normalizeH="0" baseline="0" noProof="0" dirty="0">
                <a:ln>
                  <a:noFill/>
                </a:ln>
                <a:solidFill>
                  <a:srgbClr val="0000FF"/>
                </a:solidFill>
                <a:effectLst/>
                <a:uLnTx/>
                <a:uFillTx/>
                <a:latin typeface="Arial"/>
                <a:ea typeface="+mn-ea"/>
                <a:cs typeface="+mn-cs"/>
              </a:rPr>
              <a:t> Pump </a:t>
            </a:r>
          </a:p>
        </p:txBody>
      </p:sp>
      <p:sp>
        <p:nvSpPr>
          <p:cNvPr id="16" name="Textfeld 15">
            <a:extLst>
              <a:ext uri="{FF2B5EF4-FFF2-40B4-BE49-F238E27FC236}">
                <a16:creationId xmlns:a16="http://schemas.microsoft.com/office/drawing/2014/main" id="{02AABBE1-2CCB-4137-F050-10F414601B54}"/>
              </a:ext>
            </a:extLst>
          </p:cNvPr>
          <p:cNvSpPr txBox="1"/>
          <p:nvPr/>
        </p:nvSpPr>
        <p:spPr>
          <a:xfrm>
            <a:off x="725705" y="291483"/>
            <a:ext cx="936410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Vertical</a:t>
            </a:r>
            <a:r>
              <a:rPr kumimoji="0" lang="de-DE" sz="2400" b="1" i="0" u="none" strike="noStrike" kern="1200" cap="none" spc="0" normalizeH="0" baseline="0" noProof="0" dirty="0">
                <a:ln>
                  <a:noFill/>
                </a:ln>
                <a:solidFill>
                  <a:srgbClr val="0000FF"/>
                </a:solidFill>
                <a:effectLst/>
                <a:uLnTx/>
                <a:uFillTx/>
                <a:latin typeface="Arial"/>
                <a:ea typeface="+mn-ea"/>
                <a:cs typeface="+mn-cs"/>
              </a:rPr>
              <a:t> and Horizontal Pump Systems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Powet</a:t>
            </a:r>
            <a:r>
              <a:rPr kumimoji="0" lang="de-DE" sz="2400" b="1" i="0" u="none" strike="noStrike" kern="1200" cap="none" spc="0" normalizeH="0" baseline="0" noProof="0" dirty="0">
                <a:ln>
                  <a:noFill/>
                </a:ln>
                <a:solidFill>
                  <a:srgbClr val="0000FF"/>
                </a:solidFill>
                <a:effectLst/>
                <a:uLnTx/>
                <a:uFillTx/>
                <a:latin typeface="Arial"/>
                <a:ea typeface="+mn-ea"/>
                <a:cs typeface="+mn-cs"/>
              </a:rPr>
              <a:t> Plants</a:t>
            </a:r>
          </a:p>
        </p:txBody>
      </p:sp>
      <p:cxnSp>
        <p:nvCxnSpPr>
          <p:cNvPr id="13" name="Gerader Verbinder 12">
            <a:extLst>
              <a:ext uri="{FF2B5EF4-FFF2-40B4-BE49-F238E27FC236}">
                <a16:creationId xmlns:a16="http://schemas.microsoft.com/office/drawing/2014/main" id="{8C28094D-B20F-32F4-1607-81EC962712C6}"/>
              </a:ext>
            </a:extLst>
          </p:cNvPr>
          <p:cNvCxnSpPr>
            <a:cxnSpLocks/>
          </p:cNvCxnSpPr>
          <p:nvPr/>
        </p:nvCxnSpPr>
        <p:spPr>
          <a:xfrm flipV="1">
            <a:off x="4093026" y="4761234"/>
            <a:ext cx="0" cy="17955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7B626485-F3BC-593D-AD73-E9A08366C341}"/>
              </a:ext>
            </a:extLst>
          </p:cNvPr>
          <p:cNvCxnSpPr>
            <a:cxnSpLocks/>
          </p:cNvCxnSpPr>
          <p:nvPr/>
        </p:nvCxnSpPr>
        <p:spPr>
          <a:xfrm>
            <a:off x="4071257" y="4776297"/>
            <a:ext cx="21916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41E79FA-75F9-ED50-65B0-E6634B35A436}"/>
              </a:ext>
            </a:extLst>
          </p:cNvPr>
          <p:cNvCxnSpPr>
            <a:cxnSpLocks/>
          </p:cNvCxnSpPr>
          <p:nvPr/>
        </p:nvCxnSpPr>
        <p:spPr>
          <a:xfrm flipH="1">
            <a:off x="6241140" y="4815940"/>
            <a:ext cx="21769" cy="17920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FE0130AD-1005-620B-3C35-E2AC7E4E664C}"/>
              </a:ext>
            </a:extLst>
          </p:cNvPr>
          <p:cNvCxnSpPr>
            <a:cxnSpLocks/>
          </p:cNvCxnSpPr>
          <p:nvPr/>
        </p:nvCxnSpPr>
        <p:spPr>
          <a:xfrm flipV="1">
            <a:off x="4063993" y="6556786"/>
            <a:ext cx="2144490" cy="18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33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C20FB92-A2CE-869C-4BFD-305A30E8FD9A}"/>
                  </a:ext>
                </a:extLst>
              </p:cNvPr>
              <p:cNvSpPr txBox="1"/>
              <p:nvPr/>
            </p:nvSpPr>
            <p:spPr>
              <a:xfrm>
                <a:off x="599508" y="1488880"/>
                <a:ext cx="10728892" cy="4734120"/>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In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literature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formula</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can</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found</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by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which</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different </a:t>
                </a:r>
                <a:r>
                  <a:rPr lang="de-DE" sz="2200" kern="100" dirty="0">
                    <a:solidFill>
                      <a:srgbClr val="0000FF"/>
                    </a:solidFill>
                    <a:latin typeface="+mn-lt"/>
                    <a:ea typeface="Calibri" panose="020F0502020204030204" pitchFamily="34" charset="0"/>
                    <a:cs typeface="Arial" panose="020B0604020202020204" pitchFamily="34" charset="0"/>
                  </a:rPr>
                  <a:t>R</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adial</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H</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ydraulic</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Fluid Forces </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Hydraulic</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Unbalance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Forces,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Hydraulic</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Forces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for</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Vane Passing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Frequency</a:t>
                </a:r>
                <a:r>
                  <a:rPr lang="de-DE" sz="2200" b="0" kern="100" dirty="0">
                    <a:solidFill>
                      <a:prstClr val="black"/>
                    </a:solidFill>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etc…)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acting</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Impeller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can</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calculated</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In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this</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formula</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Hydraulic</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Fluid Forces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are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expressed</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by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fluid</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density </a:t>
                </a:r>
                <a14:m>
                  <m:oMath xmlns:m="http://schemas.openxmlformats.org/officeDocument/2006/math">
                    <m:r>
                      <a:rPr kumimoji="0" lang="de-DE" sz="2200" b="1" i="1" u="none" strike="noStrike" kern="1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Arial" panose="020B0604020202020204" pitchFamily="34" charset="0"/>
                      </a:rPr>
                      <m:t>𝝔</m:t>
                    </m:r>
                  </m:oMath>
                </a14:m>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(891 kg/m</a:t>
                </a:r>
                <a:r>
                  <a:rPr kumimoji="0" lang="de-DE" sz="2200" b="0" i="0" u="none" strike="noStrike" kern="100" cap="none" spc="0" normalizeH="0" baseline="30000" noProof="0" dirty="0">
                    <a:ln>
                      <a:noFill/>
                    </a:ln>
                    <a:effectLst/>
                    <a:uLnTx/>
                    <a:uFillTx/>
                    <a:latin typeface="+mn-lt"/>
                    <a:ea typeface="Calibri" panose="020F0502020204030204" pitchFamily="34" charset="0"/>
                    <a:cs typeface="Arial" panose="020B0604020202020204" pitchFamily="34" charset="0"/>
                  </a:rPr>
                  <a:t>3</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gravity</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acceleration</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g </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(9,81 m</a:t>
                </a:r>
                <a:r>
                  <a:rPr kumimoji="0" lang="de-DE" sz="2200" b="0" i="0" u="none" strike="noStrike" kern="100" cap="none" spc="0" normalizeH="0" baseline="30000" noProof="0" dirty="0">
                    <a:ln>
                      <a:noFill/>
                    </a:ln>
                    <a:effectLst/>
                    <a:uLnTx/>
                    <a:uFillTx/>
                    <a:latin typeface="+mn-lt"/>
                    <a:ea typeface="Calibri" panose="020F0502020204030204" pitchFamily="34" charset="0"/>
                    <a:cs typeface="Arial" panose="020B0604020202020204" pitchFamily="34" charset="0"/>
                  </a:rPr>
                  <a:t>2</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/s),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pumping</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head</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H </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(1032 m),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geometrical</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data</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lang="de-DE" sz="2200" kern="100" noProof="0" dirty="0">
                    <a:solidFill>
                      <a:srgbClr val="0000FF"/>
                    </a:solidFill>
                    <a:latin typeface="+mn-lt"/>
                    <a:ea typeface="Calibri" panose="020F0502020204030204" pitchFamily="34" charset="0"/>
                    <a:cs typeface="Arial" panose="020B0604020202020204" pitchFamily="34" charset="0"/>
                  </a:rPr>
                  <a:t>I</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mpeller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diameter</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D </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(0,45 m),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width</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B </a:t>
                </a:r>
                <a:r>
                  <a:rPr kumimoji="0" lang="de-DE" sz="2200" b="0" i="0" u="none" strike="noStrike" kern="100" cap="none" spc="0" normalizeH="0" baseline="0" noProof="0" dirty="0">
                    <a:ln>
                      <a:noFill/>
                    </a:ln>
                    <a:effectLst/>
                    <a:uLnTx/>
                    <a:uFillTx/>
                    <a:latin typeface="+mn-lt"/>
                    <a:ea typeface="Calibri" panose="020F0502020204030204" pitchFamily="34" charset="0"/>
                    <a:cs typeface="Arial" panose="020B0604020202020204" pitchFamily="34" charset="0"/>
                  </a:rPr>
                  <a:t>(0,085 m) </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the</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impeller</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outlet</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and a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normalized</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F</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orce</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lang="de-DE" sz="2200" kern="100" dirty="0">
                    <a:solidFill>
                      <a:srgbClr val="0000FF"/>
                    </a:solidFill>
                    <a:latin typeface="+mn-lt"/>
                    <a:ea typeface="Calibri" panose="020F0502020204030204" pitchFamily="34" charset="0"/>
                    <a:cs typeface="Arial" panose="020B0604020202020204" pitchFamily="34" charset="0"/>
                  </a:rPr>
                  <a:t>C</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oefficient</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mn-lt"/>
                    <a:ea typeface="Calibri" panose="020F0502020204030204" pitchFamily="34" charset="0"/>
                    <a:cs typeface="Arial" panose="020B0604020202020204" pitchFamily="34" charset="0"/>
                  </a:rPr>
                  <a:t>k</a:t>
                </a:r>
                <a:r>
                  <a:rPr kumimoji="0" lang="de-DE" sz="2200" i="0" u="none" strike="noStrike" kern="100" cap="none" spc="0" normalizeH="0" baseline="-25000" noProof="0" dirty="0" err="1">
                    <a:ln>
                      <a:noFill/>
                    </a:ln>
                    <a:solidFill>
                      <a:srgbClr val="0000FF"/>
                    </a:solidFill>
                    <a:effectLst/>
                    <a:uLnTx/>
                    <a:uFillTx/>
                    <a:latin typeface="+mn-lt"/>
                    <a:ea typeface="Calibri" panose="020F0502020204030204" pitchFamily="34" charset="0"/>
                    <a:cs typeface="Arial" panose="020B0604020202020204" pitchFamily="34" charset="0"/>
                  </a:rPr>
                  <a:t>H</a:t>
                </a:r>
                <a:r>
                  <a:rPr kumimoji="0" lang="de-DE" sz="2200" i="0" u="none" strike="noStrike" kern="100" cap="none" spc="0" normalizeH="0" baseline="0" noProof="0" dirty="0">
                    <a:ln>
                      <a:noFill/>
                    </a:ln>
                    <a:solidFill>
                      <a:srgbClr val="0000FF"/>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from</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experimental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investigations</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for</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different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cases</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Hydraulic</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mn-lt"/>
                    <a:ea typeface="Calibri" panose="020F0502020204030204" pitchFamily="34" charset="0"/>
                    <a:cs typeface="Arial" panose="020B0604020202020204" pitchFamily="34" charset="0"/>
                  </a:rPr>
                  <a:t>Excitation</a:t>
                </a:r>
                <a:r>
                  <a:rPr kumimoji="0" lang="de-DE" sz="220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Forces.</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200" b="0" kern="100" dirty="0">
                    <a:solidFill>
                      <a:prstClr val="black"/>
                    </a:solidFill>
                    <a:latin typeface="+mn-lt"/>
                    <a:ea typeface="Calibri" panose="020F0502020204030204" pitchFamily="34" charset="0"/>
                    <a:cs typeface="Arial" panose="020B0604020202020204" pitchFamily="34" charset="0"/>
                  </a:rPr>
                  <a:t>The </a:t>
                </a:r>
                <a:r>
                  <a:rPr lang="de-DE" sz="2200" b="0" kern="100" dirty="0" err="1">
                    <a:solidFill>
                      <a:prstClr val="black"/>
                    </a:solidFill>
                    <a:latin typeface="+mn-lt"/>
                    <a:ea typeface="Calibri" panose="020F0502020204030204" pitchFamily="34" charset="0"/>
                    <a:cs typeface="Arial" panose="020B0604020202020204" pitchFamily="34" charset="0"/>
                  </a:rPr>
                  <a:t>formula</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is</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shown</a:t>
                </a:r>
                <a:r>
                  <a:rPr lang="de-DE" sz="2200" b="0" kern="100" dirty="0">
                    <a:solidFill>
                      <a:prstClr val="black"/>
                    </a:solidFill>
                    <a:latin typeface="+mn-lt"/>
                    <a:ea typeface="Calibri" panose="020F0502020204030204" pitchFamily="34" charset="0"/>
                    <a:cs typeface="Arial" panose="020B0604020202020204" pitchFamily="34" charset="0"/>
                  </a:rPr>
                  <a:t> in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next</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slide</a:t>
                </a:r>
                <a:r>
                  <a:rPr lang="de-DE" sz="2200" b="0" kern="100" dirty="0">
                    <a:solidFill>
                      <a:prstClr val="black"/>
                    </a:solidFill>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200" b="0" kern="100" dirty="0" err="1">
                    <a:solidFill>
                      <a:prstClr val="black"/>
                    </a:solidFill>
                    <a:latin typeface="+mn-lt"/>
                    <a:ea typeface="Calibri" panose="020F0502020204030204" pitchFamily="34" charset="0"/>
                    <a:cs typeface="Arial" panose="020B0604020202020204" pitchFamily="34" charset="0"/>
                  </a:rPr>
                  <a:t>For</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calculation</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of</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Hydraulic</a:t>
                </a:r>
                <a:r>
                  <a:rPr lang="de-DE" sz="2200" kern="100" dirty="0">
                    <a:solidFill>
                      <a:srgbClr val="0000FF"/>
                    </a:solidFill>
                    <a:latin typeface="+mn-lt"/>
                    <a:ea typeface="Calibri" panose="020F0502020204030204" pitchFamily="34" charset="0"/>
                    <a:cs typeface="Arial" panose="020B0604020202020204" pitchFamily="34" charset="0"/>
                  </a:rPr>
                  <a:t> Fluid Forces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values</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of</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k</a:t>
                </a:r>
                <a:r>
                  <a:rPr lang="de-DE" sz="2200" kern="100" baseline="-25000" dirty="0" err="1">
                    <a:solidFill>
                      <a:srgbClr val="0000FF"/>
                    </a:solidFill>
                    <a:latin typeface="+mn-lt"/>
                    <a:ea typeface="Calibri" panose="020F0502020204030204" pitchFamily="34" charset="0"/>
                    <a:cs typeface="Arial" panose="020B0604020202020204" pitchFamily="34" charset="0"/>
                  </a:rPr>
                  <a:t>H</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are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needed</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They</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are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dependent</a:t>
                </a:r>
                <a:r>
                  <a:rPr lang="de-DE" sz="2200" b="0" kern="100" dirty="0">
                    <a:solidFill>
                      <a:prstClr val="black"/>
                    </a:solidFill>
                    <a:latin typeface="+mn-lt"/>
                    <a:ea typeface="Calibri" panose="020F0502020204030204" pitchFamily="34" charset="0"/>
                    <a:cs typeface="Arial" panose="020B0604020202020204" pitchFamily="34" charset="0"/>
                  </a:rPr>
                  <a:t> on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kern="100" dirty="0" err="1">
                    <a:solidFill>
                      <a:srgbClr val="0000FF"/>
                    </a:solidFill>
                    <a:latin typeface="+mn-lt"/>
                    <a:ea typeface="Calibri" panose="020F0502020204030204" pitchFamily="34" charset="0"/>
                    <a:cs typeface="Arial" panose="020B0604020202020204" pitchFamily="34" charset="0"/>
                  </a:rPr>
                  <a:t>dimensionless</a:t>
                </a:r>
                <a:r>
                  <a:rPr lang="de-DE" sz="2200" kern="100" dirty="0">
                    <a:solidFill>
                      <a:srgbClr val="0000FF"/>
                    </a:solidFill>
                    <a:latin typeface="+mn-lt"/>
                    <a:ea typeface="Calibri" panose="020F0502020204030204" pitchFamily="34" charset="0"/>
                    <a:cs typeface="Arial" panose="020B0604020202020204" pitchFamily="34" charset="0"/>
                  </a:rPr>
                  <a:t> Fluid Flow Q/</a:t>
                </a:r>
                <a:r>
                  <a:rPr lang="de-DE" sz="2200" kern="100" dirty="0" err="1">
                    <a:solidFill>
                      <a:srgbClr val="0000FF"/>
                    </a:solidFill>
                    <a:latin typeface="+mn-lt"/>
                    <a:ea typeface="Calibri" panose="020F0502020204030204" pitchFamily="34" charset="0"/>
                    <a:cs typeface="Arial" panose="020B0604020202020204" pitchFamily="34" charset="0"/>
                  </a:rPr>
                  <a:t>Q</a:t>
                </a:r>
                <a:r>
                  <a:rPr lang="de-DE" sz="2200" kern="100" baseline="-25000" dirty="0" err="1">
                    <a:solidFill>
                      <a:srgbClr val="0000FF"/>
                    </a:solidFill>
                    <a:latin typeface="+mn-lt"/>
                    <a:ea typeface="Calibri" panose="020F0502020204030204" pitchFamily="34" charset="0"/>
                    <a:cs typeface="Arial" panose="020B0604020202020204" pitchFamily="34" charset="0"/>
                  </a:rPr>
                  <a:t>opt</a:t>
                </a:r>
                <a:r>
                  <a:rPr lang="de-DE" sz="2200" kern="100" dirty="0">
                    <a:solidFill>
                      <a:srgbClr val="0000FF"/>
                    </a:solidFill>
                    <a:latin typeface="+mn-lt"/>
                    <a:ea typeface="Calibri" panose="020F0502020204030204" pitchFamily="34" charset="0"/>
                    <a:cs typeface="Arial" panose="020B0604020202020204" pitchFamily="34" charset="0"/>
                  </a:rPr>
                  <a:t> </a:t>
                </a:r>
                <a:r>
                  <a:rPr lang="de-DE" sz="2200" b="0" kern="100" dirty="0">
                    <a:solidFill>
                      <a:prstClr val="black"/>
                    </a:solidFill>
                    <a:latin typeface="+mn-lt"/>
                    <a:ea typeface="Calibri" panose="020F0502020204030204" pitchFamily="34" charset="0"/>
                    <a:cs typeface="Arial" panose="020B0604020202020204" pitchFamily="34" charset="0"/>
                  </a:rPr>
                  <a:t>and </a:t>
                </a:r>
                <a:r>
                  <a:rPr lang="de-DE" sz="2200" b="0" kern="100" dirty="0" err="1">
                    <a:solidFill>
                      <a:prstClr val="black"/>
                    </a:solidFill>
                    <a:latin typeface="+mn-lt"/>
                    <a:ea typeface="Calibri" panose="020F0502020204030204" pitchFamily="34" charset="0"/>
                    <a:cs typeface="Arial" panose="020B0604020202020204" pitchFamily="34" charset="0"/>
                  </a:rPr>
                  <a:t>can</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be</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found</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for</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the</a:t>
                </a:r>
                <a:r>
                  <a:rPr lang="de-DE" sz="2200" b="0" kern="100" dirty="0">
                    <a:solidFill>
                      <a:prstClr val="black"/>
                    </a:solidFill>
                    <a:latin typeface="+mn-lt"/>
                    <a:ea typeface="Calibri" panose="020F0502020204030204" pitchFamily="34" charset="0"/>
                    <a:cs typeface="Arial" panose="020B0604020202020204" pitchFamily="34" charset="0"/>
                  </a:rPr>
                  <a:t> different </a:t>
                </a:r>
                <a:r>
                  <a:rPr lang="de-DE" sz="2200" b="0" kern="100" dirty="0" err="1">
                    <a:solidFill>
                      <a:prstClr val="black"/>
                    </a:solidFill>
                    <a:latin typeface="+mn-lt"/>
                    <a:ea typeface="Calibri" panose="020F0502020204030204" pitchFamily="34" charset="0"/>
                    <a:cs typeface="Arial" panose="020B0604020202020204" pitchFamily="34" charset="0"/>
                  </a:rPr>
                  <a:t>cases</a:t>
                </a:r>
                <a:r>
                  <a:rPr lang="de-DE" sz="2200" b="0" kern="100" dirty="0">
                    <a:solidFill>
                      <a:prstClr val="black"/>
                    </a:solidFill>
                    <a:latin typeface="+mn-lt"/>
                    <a:ea typeface="Calibri" panose="020F0502020204030204" pitchFamily="34" charset="0"/>
                    <a:cs typeface="Arial" panose="020B0604020202020204" pitchFamily="34" charset="0"/>
                  </a:rPr>
                  <a:t> in </a:t>
                </a:r>
                <a:r>
                  <a:rPr lang="de-DE" sz="2200" b="0" kern="100" dirty="0" err="1">
                    <a:solidFill>
                      <a:prstClr val="black"/>
                    </a:solidFill>
                    <a:latin typeface="+mn-lt"/>
                    <a:ea typeface="Calibri" panose="020F0502020204030204" pitchFamily="34" charset="0"/>
                    <a:cs typeface="Arial" panose="020B0604020202020204" pitchFamily="34" charset="0"/>
                  </a:rPr>
                  <a:t>diagrams</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of</a:t>
                </a:r>
                <a:r>
                  <a:rPr lang="de-DE" sz="2200" b="0" kern="100" dirty="0">
                    <a:solidFill>
                      <a:prstClr val="black"/>
                    </a:solidFill>
                    <a:latin typeface="+mn-lt"/>
                    <a:ea typeface="Calibri" panose="020F0502020204030204" pitchFamily="34" charset="0"/>
                    <a:cs typeface="Arial" panose="020B0604020202020204" pitchFamily="34" charset="0"/>
                  </a:rPr>
                  <a:t> a </a:t>
                </a:r>
                <a:r>
                  <a:rPr lang="de-DE" sz="2200" b="0" kern="100" dirty="0" err="1">
                    <a:solidFill>
                      <a:prstClr val="black"/>
                    </a:solidFill>
                    <a:latin typeface="+mn-lt"/>
                    <a:ea typeface="Calibri" panose="020F0502020204030204" pitchFamily="34" charset="0"/>
                    <a:cs typeface="Arial" panose="020B0604020202020204" pitchFamily="34" charset="0"/>
                  </a:rPr>
                  <a:t>paper</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from</a:t>
                </a:r>
                <a:r>
                  <a:rPr lang="de-DE" sz="2200" b="0" kern="100" dirty="0">
                    <a:solidFill>
                      <a:prstClr val="black"/>
                    </a:solidFill>
                    <a:latin typeface="+mn-lt"/>
                    <a:ea typeface="Calibri" panose="020F0502020204030204" pitchFamily="34" charset="0"/>
                    <a:cs typeface="Arial" panose="020B0604020202020204" pitchFamily="34" charset="0"/>
                  </a:rPr>
                  <a:t> </a:t>
                </a:r>
                <a:r>
                  <a:rPr lang="de-DE" sz="2200" b="0" kern="100" dirty="0" err="1">
                    <a:solidFill>
                      <a:prstClr val="black"/>
                    </a:solidFill>
                    <a:latin typeface="+mn-lt"/>
                    <a:ea typeface="Calibri" panose="020F0502020204030204" pitchFamily="34" charset="0"/>
                    <a:cs typeface="Arial" panose="020B0604020202020204" pitchFamily="34" charset="0"/>
                  </a:rPr>
                  <a:t>Floriancic</a:t>
                </a:r>
                <a:r>
                  <a:rPr lang="de-DE" sz="2200" b="0" kern="100" dirty="0">
                    <a:solidFill>
                      <a:prstClr val="black"/>
                    </a:solidFill>
                    <a:latin typeface="+mn-lt"/>
                    <a:ea typeface="Calibri" panose="020F0502020204030204" pitchFamily="34" charset="0"/>
                    <a:cs typeface="Arial" panose="020B0604020202020204" pitchFamily="34" charset="0"/>
                  </a:rPr>
                  <a:t> and Frei</a:t>
                </a:r>
                <a:endParaRPr lang="de-DE" sz="2400" b="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Tx/>
                  <a:buChar char="-"/>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feld 4">
                <a:extLst>
                  <a:ext uri="{FF2B5EF4-FFF2-40B4-BE49-F238E27FC236}">
                    <a16:creationId xmlns:a16="http://schemas.microsoft.com/office/drawing/2014/main" id="{2C20FB92-A2CE-869C-4BFD-305A30E8FD9A}"/>
                  </a:ext>
                </a:extLst>
              </p:cNvPr>
              <p:cNvSpPr txBox="1">
                <a:spLocks noRot="1" noChangeAspect="1" noMove="1" noResize="1" noEditPoints="1" noAdjustHandles="1" noChangeArrowheads="1" noChangeShapeType="1" noTextEdit="1"/>
              </p:cNvSpPr>
              <p:nvPr/>
            </p:nvSpPr>
            <p:spPr>
              <a:xfrm>
                <a:off x="599508" y="1488880"/>
                <a:ext cx="10728892" cy="4734120"/>
              </a:xfrm>
              <a:prstGeom prst="rect">
                <a:avLst/>
              </a:prstGeom>
              <a:blipFill>
                <a:blip r:embed="rId2"/>
                <a:stretch>
                  <a:fillRect l="-566" t="-511" r="-849" b="-1149"/>
                </a:stretch>
              </a:blipFill>
              <a:ln w="38100">
                <a:solidFill>
                  <a:schemeClr val="bg1"/>
                </a:solidFill>
              </a:ln>
            </p:spPr>
            <p:txBody>
              <a:bodyPr/>
              <a:lstStyle/>
              <a:p>
                <a:r>
                  <a:rPr lang="de-DE">
                    <a:noFill/>
                  </a:rPr>
                  <a:t> </a:t>
                </a:r>
              </a:p>
            </p:txBody>
          </p:sp>
        </mc:Fallback>
      </mc:AlternateContent>
      <p:sp>
        <p:nvSpPr>
          <p:cNvPr id="2" name="Textfeld 1">
            <a:extLst>
              <a:ext uri="{FF2B5EF4-FFF2-40B4-BE49-F238E27FC236}">
                <a16:creationId xmlns:a16="http://schemas.microsoft.com/office/drawing/2014/main" id="{82269E2E-BAAE-9140-6741-F11DD03D2704}"/>
              </a:ext>
            </a:extLst>
          </p:cNvPr>
          <p:cNvSpPr txBox="1"/>
          <p:nvPr/>
        </p:nvSpPr>
        <p:spPr>
          <a:xfrm>
            <a:off x="437575" y="116896"/>
            <a:ext cx="1106813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Hydraulic</a:t>
            </a:r>
            <a:r>
              <a:rPr lang="de-DE" sz="2400" b="0" dirty="0">
                <a:latin typeface="Arial"/>
              </a:rPr>
              <a:t> </a:t>
            </a:r>
            <a:r>
              <a:rPr lang="de-DE" sz="2400" b="0" dirty="0" err="1">
                <a:latin typeface="Arial"/>
              </a:rPr>
              <a:t>Excitation</a:t>
            </a:r>
            <a:r>
              <a:rPr lang="de-DE" sz="2400" b="0" dirty="0">
                <a:latin typeface="Arial"/>
              </a:rPr>
              <a:t> Forces </a:t>
            </a:r>
            <a:r>
              <a:rPr lang="de-DE" sz="2400" b="0" dirty="0" err="1">
                <a:latin typeface="Arial"/>
              </a:rPr>
              <a:t>expressed</a:t>
            </a:r>
            <a:r>
              <a:rPr lang="de-DE" sz="2400" b="0" dirty="0">
                <a:latin typeface="Arial"/>
              </a:rPr>
              <a:t> by a </a:t>
            </a:r>
            <a:r>
              <a:rPr lang="de-DE" sz="2400" b="0" dirty="0" err="1">
                <a:latin typeface="Arial"/>
              </a:rPr>
              <a:t>normalized</a:t>
            </a:r>
            <a:r>
              <a:rPr lang="de-DE" sz="2400" b="0" dirty="0">
                <a:latin typeface="Arial"/>
              </a:rPr>
              <a:t> Force </a:t>
            </a:r>
            <a:r>
              <a:rPr lang="de-DE" sz="2400" b="0" dirty="0" err="1">
                <a:latin typeface="Arial"/>
              </a:rPr>
              <a:t>Coefficient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02827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BE1CD9E-42E3-DAE3-2E0C-894B896B7B51}"/>
              </a:ext>
            </a:extLst>
          </p:cNvPr>
          <p:cNvPicPr>
            <a:picLocks noChangeAspect="1"/>
          </p:cNvPicPr>
          <p:nvPr/>
        </p:nvPicPr>
        <p:blipFill>
          <a:blip r:embed="rId2"/>
          <a:stretch>
            <a:fillRect/>
          </a:stretch>
        </p:blipFill>
        <p:spPr>
          <a:xfrm>
            <a:off x="813330" y="2756959"/>
            <a:ext cx="9701212" cy="3800474"/>
          </a:xfrm>
          <a:prstGeom prst="rect">
            <a:avLst/>
          </a:prstGeom>
        </p:spPr>
      </p:pic>
      <p:sp>
        <p:nvSpPr>
          <p:cNvPr id="3" name="Textfeld 2">
            <a:extLst>
              <a:ext uri="{FF2B5EF4-FFF2-40B4-BE49-F238E27FC236}">
                <a16:creationId xmlns:a16="http://schemas.microsoft.com/office/drawing/2014/main" id="{4BA3BC6A-CB7E-4C39-B895-29F017EDAA5E}"/>
              </a:ext>
            </a:extLst>
          </p:cNvPr>
          <p:cNvSpPr txBox="1"/>
          <p:nvPr/>
        </p:nvSpPr>
        <p:spPr>
          <a:xfrm>
            <a:off x="554581" y="1243209"/>
            <a:ext cx="10418219" cy="1203658"/>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7000"/>
              </a:lnSpc>
              <a:spcBef>
                <a:spcPts val="0"/>
              </a:spcBef>
              <a:spcAft>
                <a:spcPts val="800"/>
              </a:spcAft>
              <a:buClrTx/>
              <a:buSzTx/>
              <a:buFontTx/>
              <a:buChar char="-"/>
              <a:tabLst/>
              <a:defRPr/>
            </a:pP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formula</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can</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used</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calculate</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different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types</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Radial Forces</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acting</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impeller</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e.g.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Forces</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Forces </a:t>
            </a:r>
            <a:r>
              <a:rPr kumimoji="0" lang="de-DE" sz="2200" b="0"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for</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Vane Passing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Frequenies</a:t>
            </a:r>
            <a:r>
              <a:rPr kumimoji="0" lang="de-DE" sz="2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etc….).</a:t>
            </a:r>
          </a:p>
        </p:txBody>
      </p:sp>
      <p:sp>
        <p:nvSpPr>
          <p:cNvPr id="5" name="Textfeld 4">
            <a:extLst>
              <a:ext uri="{FF2B5EF4-FFF2-40B4-BE49-F238E27FC236}">
                <a16:creationId xmlns:a16="http://schemas.microsoft.com/office/drawing/2014/main" id="{2EF2AB2C-83D9-00B5-8337-768093BA3AAC}"/>
              </a:ext>
            </a:extLst>
          </p:cNvPr>
          <p:cNvSpPr txBox="1"/>
          <p:nvPr/>
        </p:nvSpPr>
        <p:spPr>
          <a:xfrm>
            <a:off x="437575" y="116896"/>
            <a:ext cx="1106813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Force </a:t>
            </a:r>
            <a:r>
              <a:rPr lang="de-DE" sz="2400" b="0" dirty="0" err="1">
                <a:latin typeface="Arial"/>
              </a:rPr>
              <a:t>Coefficient</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Hydraulic</a:t>
            </a:r>
            <a:r>
              <a:rPr lang="de-DE" sz="2400" b="0" dirty="0">
                <a:latin typeface="Arial"/>
              </a:rPr>
              <a:t> </a:t>
            </a:r>
            <a:r>
              <a:rPr lang="de-DE" sz="2400" b="0" dirty="0" err="1">
                <a:latin typeface="Arial"/>
              </a:rPr>
              <a:t>Excitation</a:t>
            </a:r>
            <a:r>
              <a:rPr lang="de-DE" sz="2400" b="0" dirty="0">
                <a:latin typeface="Arial"/>
              </a:rPr>
              <a:t> Forces in Pump Impellers</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713715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8EA026C-6416-85BD-91C6-397A034218F0}"/>
              </a:ext>
            </a:extLst>
          </p:cNvPr>
          <p:cNvPicPr>
            <a:picLocks noChangeAspect="1"/>
          </p:cNvPicPr>
          <p:nvPr/>
        </p:nvPicPr>
        <p:blipFill>
          <a:blip r:embed="rId2"/>
          <a:stretch>
            <a:fillRect/>
          </a:stretch>
        </p:blipFill>
        <p:spPr>
          <a:xfrm>
            <a:off x="458424" y="1312516"/>
            <a:ext cx="11275151" cy="5370285"/>
          </a:xfrm>
          <a:prstGeom prst="rect">
            <a:avLst/>
          </a:prstGeom>
          <a:solidFill>
            <a:srgbClr val="FF0000"/>
          </a:solidFill>
        </p:spPr>
      </p:pic>
      <p:sp>
        <p:nvSpPr>
          <p:cNvPr id="21" name="Textfeld 20">
            <a:extLst>
              <a:ext uri="{FF2B5EF4-FFF2-40B4-BE49-F238E27FC236}">
                <a16:creationId xmlns:a16="http://schemas.microsoft.com/office/drawing/2014/main" id="{863F315D-C954-B47C-7C12-14964D086CDA}"/>
              </a:ext>
            </a:extLst>
          </p:cNvPr>
          <p:cNvSpPr txBox="1"/>
          <p:nvPr/>
        </p:nvSpPr>
        <p:spPr>
          <a:xfrm>
            <a:off x="1413933" y="1723088"/>
            <a:ext cx="8785333" cy="400110"/>
          </a:xfrm>
          <a:prstGeom prst="rect">
            <a:avLst/>
          </a:prstGeom>
          <a:noFill/>
        </p:spPr>
        <p:txBody>
          <a:bodyPr wrap="square" rtlCol="0">
            <a:spAutoFit/>
          </a:bodyPr>
          <a:lstStyle/>
          <a:p>
            <a:r>
              <a:rPr lang="de-DE" sz="2000" dirty="0" err="1">
                <a:solidFill>
                  <a:srgbClr val="0000FF"/>
                </a:solidFill>
                <a:latin typeface="Arial" panose="020B0604020202020204" pitchFamily="34" charset="0"/>
                <a:cs typeface="Arial" panose="020B0604020202020204" pitchFamily="34" charset="0"/>
              </a:rPr>
              <a:t>Hydraulic</a:t>
            </a:r>
            <a:r>
              <a:rPr lang="de-DE" sz="2000" dirty="0">
                <a:solidFill>
                  <a:srgbClr val="0000FF"/>
                </a:solidFill>
                <a:latin typeface="Arial" panose="020B0604020202020204" pitchFamily="34" charset="0"/>
                <a:cs typeface="Arial" panose="020B0604020202020204" pitchFamily="34" charset="0"/>
              </a:rPr>
              <a:t> </a:t>
            </a:r>
            <a:r>
              <a:rPr lang="de-DE" sz="2000" dirty="0" err="1">
                <a:solidFill>
                  <a:srgbClr val="0000FF"/>
                </a:solidFill>
                <a:latin typeface="Arial" panose="020B0604020202020204" pitchFamily="34" charset="0"/>
                <a:cs typeface="Arial" panose="020B0604020202020204" pitchFamily="34" charset="0"/>
              </a:rPr>
              <a:t>Unbalance</a:t>
            </a:r>
            <a:r>
              <a:rPr lang="de-DE" sz="2000" dirty="0">
                <a:solidFill>
                  <a:srgbClr val="0000FF"/>
                </a:solidFill>
                <a:latin typeface="Arial" panose="020B0604020202020204" pitchFamily="34" charset="0"/>
                <a:cs typeface="Arial" panose="020B0604020202020204" pitchFamily="34" charset="0"/>
              </a:rPr>
              <a:t>                                           Vane Pass </a:t>
            </a:r>
            <a:r>
              <a:rPr lang="de-DE" sz="2000" dirty="0" err="1">
                <a:solidFill>
                  <a:srgbClr val="0000FF"/>
                </a:solidFill>
                <a:latin typeface="Arial" panose="020B0604020202020204" pitchFamily="34" charset="0"/>
                <a:cs typeface="Arial" panose="020B0604020202020204" pitchFamily="34" charset="0"/>
              </a:rPr>
              <a:t>Frequency</a:t>
            </a:r>
            <a:endParaRPr lang="de-DE" sz="2000" dirty="0">
              <a:solidFill>
                <a:srgbClr val="0000FF"/>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8E581FF9-183C-B00D-774F-C3B3E9E6D5B3}"/>
              </a:ext>
            </a:extLst>
          </p:cNvPr>
          <p:cNvSpPr txBox="1"/>
          <p:nvPr/>
        </p:nvSpPr>
        <p:spPr>
          <a:xfrm>
            <a:off x="726509" y="100208"/>
            <a:ext cx="10739671" cy="830997"/>
          </a:xfrm>
          <a:prstGeom prst="rect">
            <a:avLst/>
          </a:prstGeom>
          <a:noFill/>
        </p:spPr>
        <p:txBody>
          <a:bodyPr wrap="none" rtlCol="0">
            <a:spAutoFit/>
          </a:bodyPr>
          <a:lstStyle/>
          <a:p>
            <a:r>
              <a:rPr lang="de-DE" sz="2400" dirty="0">
                <a:solidFill>
                  <a:srgbClr val="0000FF"/>
                </a:solidFill>
                <a:latin typeface="Arial" panose="020B0604020202020204" pitchFamily="34" charset="0"/>
                <a:cs typeface="Arial" panose="020B0604020202020204" pitchFamily="34" charset="0"/>
              </a:rPr>
              <a:t>Vibration </a:t>
            </a:r>
            <a:r>
              <a:rPr lang="de-DE" sz="2400" dirty="0" err="1">
                <a:solidFill>
                  <a:srgbClr val="0000FF"/>
                </a:solidFill>
                <a:latin typeface="Arial" panose="020B0604020202020204" pitchFamily="34" charset="0"/>
                <a:cs typeface="Arial" panose="020B0604020202020204" pitchFamily="34" charset="0"/>
              </a:rPr>
              <a:t>Phenomena</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of</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the</a:t>
            </a:r>
            <a:r>
              <a:rPr lang="de-DE" sz="2400" dirty="0">
                <a:solidFill>
                  <a:srgbClr val="0000FF"/>
                </a:solidFill>
                <a:latin typeface="Arial" panose="020B0604020202020204" pitchFamily="34" charset="0"/>
                <a:cs typeface="Arial" panose="020B0604020202020204" pitchFamily="34" charset="0"/>
              </a:rPr>
              <a:t> Horizontal </a:t>
            </a:r>
            <a:r>
              <a:rPr lang="de-DE" sz="2400" dirty="0" err="1">
                <a:solidFill>
                  <a:srgbClr val="0000FF"/>
                </a:solidFill>
                <a:latin typeface="Arial" panose="020B0604020202020204" pitchFamily="34" charset="0"/>
                <a:cs typeface="Arial" panose="020B0604020202020204" pitchFamily="34" charset="0"/>
              </a:rPr>
              <a:t>Feedwater</a:t>
            </a:r>
            <a:r>
              <a:rPr lang="de-DE" sz="2400" dirty="0">
                <a:solidFill>
                  <a:srgbClr val="0000FF"/>
                </a:solidFill>
                <a:latin typeface="Arial" panose="020B0604020202020204" pitchFamily="34" charset="0"/>
                <a:cs typeface="Arial" panose="020B0604020202020204" pitchFamily="34" charset="0"/>
              </a:rPr>
              <a:t> Pump OL3</a:t>
            </a:r>
          </a:p>
          <a:p>
            <a:r>
              <a:rPr lang="de-DE" sz="2400" b="0" dirty="0" err="1">
                <a:latin typeface="Arial" panose="020B0604020202020204" pitchFamily="34" charset="0"/>
                <a:cs typeface="Arial" panose="020B0604020202020204" pitchFamily="34" charset="0"/>
              </a:rPr>
              <a:t>Normalized</a:t>
            </a:r>
            <a:r>
              <a:rPr lang="de-DE" sz="2400" b="0" dirty="0">
                <a:latin typeface="Arial" panose="020B0604020202020204" pitchFamily="34" charset="0"/>
                <a:cs typeface="Arial" panose="020B0604020202020204" pitchFamily="34" charset="0"/>
              </a:rPr>
              <a:t> Force </a:t>
            </a:r>
            <a:r>
              <a:rPr lang="de-DE" sz="2400" b="0" dirty="0" err="1">
                <a:latin typeface="Arial" panose="020B0604020202020204" pitchFamily="34" charset="0"/>
                <a:cs typeface="Arial" panose="020B0604020202020204" pitchFamily="34" charset="0"/>
              </a:rPr>
              <a:t>Coefficients</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for</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Hydraulich</a:t>
            </a:r>
            <a:r>
              <a:rPr lang="de-DE" sz="2400" b="0" dirty="0">
                <a:latin typeface="Arial" panose="020B0604020202020204" pitchFamily="34" charset="0"/>
                <a:cs typeface="Arial" panose="020B0604020202020204" pitchFamily="34" charset="0"/>
              </a:rPr>
              <a:t> Forces (Sources </a:t>
            </a:r>
            <a:r>
              <a:rPr lang="de-DE" sz="2400" b="0" dirty="0" err="1">
                <a:latin typeface="Arial" panose="020B0604020202020204" pitchFamily="34" charset="0"/>
                <a:cs typeface="Arial" panose="020B0604020202020204" pitchFamily="34" charset="0"/>
              </a:rPr>
              <a:t>from</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Literature</a:t>
            </a:r>
            <a:r>
              <a:rPr lang="de-DE" sz="2400" b="0" dirty="0">
                <a:latin typeface="Arial" panose="020B0604020202020204" pitchFamily="34" charset="0"/>
                <a:cs typeface="Arial" panose="020B0604020202020204" pitchFamily="34" charset="0"/>
              </a:rPr>
              <a:t>)</a:t>
            </a:r>
          </a:p>
        </p:txBody>
      </p:sp>
      <p:sp>
        <p:nvSpPr>
          <p:cNvPr id="2" name="Stern: 5 Zacken 1">
            <a:extLst>
              <a:ext uri="{FF2B5EF4-FFF2-40B4-BE49-F238E27FC236}">
                <a16:creationId xmlns:a16="http://schemas.microsoft.com/office/drawing/2014/main" id="{5E16226B-2171-F4EF-5091-1966BAF0D05B}"/>
              </a:ext>
            </a:extLst>
          </p:cNvPr>
          <p:cNvSpPr/>
          <p:nvPr/>
        </p:nvSpPr>
        <p:spPr>
          <a:xfrm>
            <a:off x="4038600" y="2878667"/>
            <a:ext cx="262468" cy="2286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tern: 5 Zacken 6">
            <a:extLst>
              <a:ext uri="{FF2B5EF4-FFF2-40B4-BE49-F238E27FC236}">
                <a16:creationId xmlns:a16="http://schemas.microsoft.com/office/drawing/2014/main" id="{18DCEB90-8EE1-D578-1D95-73164A8C4610}"/>
              </a:ext>
            </a:extLst>
          </p:cNvPr>
          <p:cNvSpPr/>
          <p:nvPr/>
        </p:nvSpPr>
        <p:spPr>
          <a:xfrm>
            <a:off x="9347196" y="3107267"/>
            <a:ext cx="262469" cy="31109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tern: 5 Zacken 7">
            <a:extLst>
              <a:ext uri="{FF2B5EF4-FFF2-40B4-BE49-F238E27FC236}">
                <a16:creationId xmlns:a16="http://schemas.microsoft.com/office/drawing/2014/main" id="{4FF8FEF1-1C2E-5AC6-298D-A90773DEE68A}"/>
              </a:ext>
            </a:extLst>
          </p:cNvPr>
          <p:cNvSpPr/>
          <p:nvPr/>
        </p:nvSpPr>
        <p:spPr>
          <a:xfrm>
            <a:off x="7573432" y="2386632"/>
            <a:ext cx="262468" cy="22860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603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4688C7A-0566-FD3E-7139-4C16A8D87CBF}"/>
              </a:ext>
            </a:extLst>
          </p:cNvPr>
          <p:cNvSpPr txBox="1"/>
          <p:nvPr/>
        </p:nvSpPr>
        <p:spPr>
          <a:xfrm>
            <a:off x="624115" y="116896"/>
            <a:ext cx="1017939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a:t>
            </a:r>
            <a:r>
              <a:rPr lang="de-DE" sz="2400" dirty="0">
                <a:solidFill>
                  <a:srgbClr val="0000FF"/>
                </a:solidFill>
                <a:latin typeface="Arial"/>
              </a:rPr>
              <a:t>OL3</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Fluid Forces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case</a:t>
            </a:r>
            <a:r>
              <a:rPr lang="de-DE" sz="2400" b="0" dirty="0">
                <a:latin typeface="Arial"/>
              </a:rPr>
              <a:t> </a:t>
            </a:r>
            <a:r>
              <a:rPr lang="de-DE" sz="2400" b="0" dirty="0" err="1">
                <a:latin typeface="Arial"/>
              </a:rPr>
              <a:t>of</a:t>
            </a:r>
            <a:r>
              <a:rPr lang="de-DE" sz="2400" b="0" dirty="0">
                <a:latin typeface="Arial"/>
              </a:rPr>
              <a:t> Vane Pass </a:t>
            </a:r>
            <a:r>
              <a:rPr lang="de-DE" sz="2400" b="0" dirty="0" err="1">
                <a:latin typeface="Arial"/>
              </a:rPr>
              <a:t>frequency</a:t>
            </a:r>
            <a:endParaRPr kumimoji="0" lang="de-DE" sz="2400" b="0" i="0" u="none" strike="noStrike" kern="1200" cap="none" spc="0" normalizeH="0" baseline="0" noProof="0" dirty="0">
              <a:ln>
                <a:noFill/>
              </a:ln>
              <a:effectLst/>
              <a:uLnTx/>
              <a:uFillTx/>
              <a:latin typeface="Arial"/>
              <a:ea typeface="+mn-ea"/>
              <a:cs typeface="+mn-cs"/>
            </a:endParaRPr>
          </a:p>
        </p:txBody>
      </p:sp>
      <p:sp>
        <p:nvSpPr>
          <p:cNvPr id="3" name="Textfeld 2">
            <a:extLst>
              <a:ext uri="{FF2B5EF4-FFF2-40B4-BE49-F238E27FC236}">
                <a16:creationId xmlns:a16="http://schemas.microsoft.com/office/drawing/2014/main" id="{CCC7D658-191A-CFED-326E-B1D5CF155FCE}"/>
              </a:ext>
            </a:extLst>
          </p:cNvPr>
          <p:cNvSpPr txBox="1"/>
          <p:nvPr/>
        </p:nvSpPr>
        <p:spPr>
          <a:xfrm>
            <a:off x="798286" y="1413585"/>
            <a:ext cx="10858500" cy="40626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Frutiger LT Com 45 Light"/>
                <a:ea typeface="+mn-ea"/>
                <a:cs typeface="+mn-cs"/>
              </a:rPr>
              <a:t> </a:t>
            </a: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The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normalized</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Force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Coefficients</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k</a:t>
            </a:r>
            <a:r>
              <a:rPr kumimoji="0" lang="de-DE" sz="2400" b="0" i="0" u="none" strike="noStrike" kern="1200" cap="none" spc="0" normalizeH="0" baseline="-25000" noProof="0" dirty="0" err="1">
                <a:ln>
                  <a:noFill/>
                </a:ln>
                <a:solidFill>
                  <a:prstClr val="black"/>
                </a:solidFill>
                <a:effectLst/>
                <a:uLnTx/>
                <a:uFillTx/>
                <a:latin typeface="Frutiger LT Com 45 Light"/>
                <a:ea typeface="+mn-ea"/>
                <a:cs typeface="+mn-cs"/>
              </a:rPr>
              <a:t>H</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of</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Vane Pass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Frequency</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Exciation</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are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Optimal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Q/</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Qopt</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  1    :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K</a:t>
            </a:r>
            <a:r>
              <a:rPr kumimoji="0" lang="de-DE" sz="2400"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part</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Load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lang="de-DE" sz="2400" b="0" dirty="0">
                <a:solidFill>
                  <a:prstClr val="black"/>
                </a:solidFill>
                <a:latin typeface="Frutiger LT Com 45 Light"/>
              </a:rPr>
              <a:t>, e.g.     </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Q/</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Qopt</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 0,3 :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K</a:t>
            </a:r>
            <a:r>
              <a:rPr kumimoji="0" lang="de-DE" sz="2400"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  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two</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cases</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of</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Vane Pass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Frequency</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Excitation</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Fluid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Force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Amplitudes</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are</a:t>
            </a: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effectLst/>
                <a:uLnTx/>
                <a:uFillTx/>
                <a:latin typeface="Frutiger LT Com 45 Light"/>
                <a:ea typeface="+mn-ea"/>
                <a:cs typeface="+mn-cs"/>
              </a:rPr>
              <a:t>for</a:t>
            </a:r>
            <a:r>
              <a:rPr kumimoji="0" lang="de-DE" sz="2400" b="0" i="0" u="none" strike="noStrike" kern="1200" cap="none" spc="0" normalizeH="0" baseline="0" noProof="0" dirty="0">
                <a:ln>
                  <a:noFill/>
                </a:ln>
                <a:effectLst/>
                <a:uLnTx/>
                <a:uFillTx/>
                <a:latin typeface="Frutiger LT Com 45 Light"/>
                <a:ea typeface="+mn-ea"/>
                <a:cs typeface="+mn-cs"/>
              </a:rPr>
              <a:t> </a:t>
            </a:r>
            <a:r>
              <a:rPr kumimoji="0" lang="de-DE" sz="2400" b="0" i="0" u="none" strike="noStrike" kern="1200" cap="none" spc="0" normalizeH="0" baseline="0" noProof="0" dirty="0" err="1">
                <a:ln>
                  <a:noFill/>
                </a:ln>
                <a:effectLst/>
                <a:uLnTx/>
                <a:uFillTx/>
                <a:latin typeface="Frutiger LT Com 45 Light"/>
                <a:ea typeface="+mn-ea"/>
                <a:cs typeface="+mn-cs"/>
              </a:rPr>
              <a:t>the</a:t>
            </a:r>
            <a:r>
              <a:rPr kumimoji="0" lang="de-DE" sz="2400" b="0" i="0" u="none" strike="noStrike" kern="1200" cap="none" spc="0" normalizeH="0" baseline="0" noProof="0" dirty="0">
                <a:ln>
                  <a:noFill/>
                </a:ln>
                <a:effectLst/>
                <a:uLnTx/>
                <a:uFillTx/>
                <a:latin typeface="Frutiger LT Com 45 Light"/>
                <a:ea typeface="+mn-ea"/>
                <a:cs typeface="+mn-cs"/>
              </a:rPr>
              <a:t> optimal </a:t>
            </a:r>
            <a:r>
              <a:rPr kumimoji="0" lang="de-DE" sz="2400" b="0" i="0" u="none" strike="noStrike" kern="1200" cap="none" spc="0" normalizeH="0" baseline="0" noProof="0" dirty="0" err="1">
                <a:ln>
                  <a:noFill/>
                </a:ln>
                <a:effectLst/>
                <a:uLnTx/>
                <a:uFillTx/>
                <a:latin typeface="Frutiger LT Com 45 Light"/>
                <a:ea typeface="+mn-ea"/>
                <a:cs typeface="+mn-cs"/>
              </a:rPr>
              <a:t>case</a:t>
            </a:r>
            <a:r>
              <a:rPr kumimoji="0" lang="de-DE" sz="2400" b="0" i="0" u="none" strike="noStrike" kern="1200" cap="none" spc="0" normalizeH="0" baseline="0" noProof="0" dirty="0">
                <a:ln>
                  <a:noFill/>
                </a:ln>
                <a:effectLst/>
                <a:uLnTx/>
                <a:uFillTx/>
                <a:latin typeface="Frutiger LT Com 45 Light"/>
                <a:ea typeface="+mn-ea"/>
                <a:cs typeface="+mn-cs"/>
              </a:rPr>
              <a:t>                 Q/</a:t>
            </a:r>
            <a:r>
              <a:rPr kumimoji="0" lang="de-DE" sz="2400" b="0" i="0" u="none" strike="noStrike" kern="1200" cap="none" spc="0" normalizeH="0" baseline="0" noProof="0" dirty="0" err="1">
                <a:ln>
                  <a:noFill/>
                </a:ln>
                <a:effectLst/>
                <a:uLnTx/>
                <a:uFillTx/>
                <a:latin typeface="Frutiger LT Com 45 Light"/>
                <a:ea typeface="+mn-ea"/>
                <a:cs typeface="+mn-cs"/>
              </a:rPr>
              <a:t>Qopt</a:t>
            </a:r>
            <a:r>
              <a:rPr kumimoji="0" lang="de-DE" sz="2400" b="0" i="0" u="none" strike="noStrike" kern="1200" cap="none" spc="0" normalizeH="0" baseline="0" noProof="0" dirty="0">
                <a:ln>
                  <a:noFill/>
                </a:ln>
                <a:effectLst/>
                <a:uLnTx/>
                <a:uFillTx/>
                <a:latin typeface="Frutiger LT Com 45 Light"/>
                <a:ea typeface="+mn-ea"/>
                <a:cs typeface="+mn-cs"/>
              </a:rPr>
              <a:t>  =  1    : </a:t>
            </a:r>
            <a:r>
              <a:rPr kumimoji="0" lang="de-DE" sz="2400" b="1" i="0" u="none" strike="noStrike" kern="1200" cap="none" spc="0" normalizeH="0" baseline="0" noProof="0" dirty="0">
                <a:ln>
                  <a:noFill/>
                </a:ln>
                <a:effectLst/>
                <a:uLnTx/>
                <a:uFillTx/>
                <a:latin typeface="Frutiger LT Com 45 Light"/>
                <a:ea typeface="+mn-ea"/>
                <a:cs typeface="+mn-cs"/>
              </a:rPr>
              <a:t> </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F</a:t>
            </a:r>
            <a:r>
              <a:rPr kumimoji="0" lang="de-DE" sz="2400" b="1"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  17,25 kN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effectLst/>
                <a:uLnTx/>
                <a:uFillTx/>
                <a:latin typeface="Frutiger LT Com 45 Light"/>
                <a:ea typeface="+mn-ea"/>
                <a:cs typeface="+mn-cs"/>
              </a:rPr>
              <a:t>for</a:t>
            </a:r>
            <a:r>
              <a:rPr kumimoji="0" lang="de-DE" sz="2400" b="0" i="0" u="none" strike="noStrike" kern="1200" cap="none" spc="0" normalizeH="0" baseline="0" noProof="0" dirty="0">
                <a:ln>
                  <a:noFill/>
                </a:ln>
                <a:effectLst/>
                <a:uLnTx/>
                <a:uFillTx/>
                <a:latin typeface="Frutiger LT Com 45 Light"/>
                <a:ea typeface="+mn-ea"/>
                <a:cs typeface="+mn-cs"/>
              </a:rPr>
              <a:t> </a:t>
            </a:r>
            <a:r>
              <a:rPr kumimoji="0" lang="de-DE" sz="2400" b="0" i="0" u="none" strike="noStrike" kern="1200" cap="none" spc="0" normalizeH="0" baseline="0" noProof="0" dirty="0" err="1">
                <a:ln>
                  <a:noFill/>
                </a:ln>
                <a:effectLst/>
                <a:uLnTx/>
                <a:uFillTx/>
                <a:latin typeface="Frutiger LT Com 45 Light"/>
                <a:ea typeface="+mn-ea"/>
                <a:cs typeface="+mn-cs"/>
              </a:rPr>
              <a:t>the</a:t>
            </a:r>
            <a:r>
              <a:rPr kumimoji="0" lang="de-DE" sz="2400" b="0" i="0" u="none" strike="noStrike" kern="1200" cap="none" spc="0" normalizeH="0" baseline="0" noProof="0" dirty="0">
                <a:ln>
                  <a:noFill/>
                </a:ln>
                <a:effectLst/>
                <a:uLnTx/>
                <a:uFillTx/>
                <a:latin typeface="Frutiger LT Com 45 Light"/>
                <a:ea typeface="+mn-ea"/>
                <a:cs typeface="+mn-cs"/>
              </a:rPr>
              <a:t> </a:t>
            </a:r>
            <a:r>
              <a:rPr kumimoji="0" lang="de-DE" sz="2400" b="0" i="0" u="none" strike="noStrike" kern="1200" cap="none" spc="0" normalizeH="0" baseline="0" noProof="0" dirty="0" err="1">
                <a:ln>
                  <a:noFill/>
                </a:ln>
                <a:effectLst/>
                <a:uLnTx/>
                <a:uFillTx/>
                <a:latin typeface="Frutiger LT Com 45 Light"/>
                <a:ea typeface="+mn-ea"/>
                <a:cs typeface="+mn-cs"/>
              </a:rPr>
              <a:t>part</a:t>
            </a:r>
            <a:r>
              <a:rPr kumimoji="0" lang="de-DE" sz="2400" b="0" i="0" u="none" strike="noStrike" kern="1200" cap="none" spc="0" normalizeH="0" baseline="0" noProof="0" dirty="0">
                <a:ln>
                  <a:noFill/>
                </a:ln>
                <a:effectLst/>
                <a:uLnTx/>
                <a:uFillTx/>
                <a:latin typeface="Frutiger LT Com 45 Light"/>
                <a:ea typeface="+mn-ea"/>
                <a:cs typeface="+mn-cs"/>
              </a:rPr>
              <a:t> Load </a:t>
            </a:r>
            <a:r>
              <a:rPr kumimoji="0" lang="de-DE" sz="2400" b="0" i="0" u="none" strike="noStrike" kern="1200" cap="none" spc="0" normalizeH="0" baseline="0" noProof="0" dirty="0" err="1">
                <a:ln>
                  <a:noFill/>
                </a:ln>
                <a:effectLst/>
                <a:uLnTx/>
                <a:uFillTx/>
                <a:latin typeface="Frutiger LT Com 45 Light"/>
                <a:ea typeface="+mn-ea"/>
                <a:cs typeface="+mn-cs"/>
              </a:rPr>
              <a:t>case</a:t>
            </a:r>
            <a:r>
              <a:rPr kumimoji="0" lang="de-DE" sz="2400" b="0" i="0" u="none" strike="noStrike" kern="1200" cap="none" spc="0" normalizeH="0" baseline="0" noProof="0" dirty="0">
                <a:ln>
                  <a:noFill/>
                </a:ln>
                <a:effectLst/>
                <a:uLnTx/>
                <a:uFillTx/>
                <a:latin typeface="Frutiger LT Com 45 Light"/>
                <a:ea typeface="+mn-ea"/>
                <a:cs typeface="+mn-cs"/>
              </a:rPr>
              <a:t>, e.g</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a:ln>
                  <a:noFill/>
                </a:ln>
                <a:effectLst/>
                <a:uLnTx/>
                <a:uFillTx/>
                <a:latin typeface="Frutiger LT Com 45 Light"/>
                <a:ea typeface="+mn-ea"/>
                <a:cs typeface="+mn-cs"/>
              </a:rPr>
              <a:t>Q/</a:t>
            </a:r>
            <a:r>
              <a:rPr kumimoji="0" lang="de-DE" sz="2400" b="0" i="0" u="none" strike="noStrike" kern="1200" cap="none" spc="0" normalizeH="0" baseline="0" noProof="0" dirty="0" err="1">
                <a:ln>
                  <a:noFill/>
                </a:ln>
                <a:effectLst/>
                <a:uLnTx/>
                <a:uFillTx/>
                <a:latin typeface="Frutiger LT Com 45 Light"/>
                <a:ea typeface="+mn-ea"/>
                <a:cs typeface="+mn-cs"/>
              </a:rPr>
              <a:t>Qopt</a:t>
            </a:r>
            <a:r>
              <a:rPr kumimoji="0" lang="de-DE" sz="2400" b="0" i="0" u="none" strike="noStrike" kern="1200" cap="none" spc="0" normalizeH="0" baseline="0" noProof="0" dirty="0">
                <a:ln>
                  <a:noFill/>
                </a:ln>
                <a:effectLst/>
                <a:uLnTx/>
                <a:uFillTx/>
                <a:latin typeface="Frutiger LT Com 45 Light"/>
                <a:ea typeface="+mn-ea"/>
                <a:cs typeface="+mn-cs"/>
              </a:rPr>
              <a:t>  =  0,3 :   </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F</a:t>
            </a:r>
            <a:r>
              <a:rPr kumimoji="0" lang="de-DE" sz="2400" b="1"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  34,50 kN </a:t>
            </a:r>
          </a:p>
        </p:txBody>
      </p:sp>
    </p:spTree>
    <p:extLst>
      <p:ext uri="{BB962C8B-B14F-4D97-AF65-F5344CB8AC3E}">
        <p14:creationId xmlns:p14="http://schemas.microsoft.com/office/powerpoint/2010/main" val="615271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4688C7A-0566-FD3E-7139-4C16A8D87CBF}"/>
              </a:ext>
            </a:extLst>
          </p:cNvPr>
          <p:cNvSpPr txBox="1"/>
          <p:nvPr/>
        </p:nvSpPr>
        <p:spPr>
          <a:xfrm>
            <a:off x="624115" y="116896"/>
            <a:ext cx="1017939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Phenomena</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Estimation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Fluid Forces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Hydraulic</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Unbalance</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feld 2">
            <a:extLst>
              <a:ext uri="{FF2B5EF4-FFF2-40B4-BE49-F238E27FC236}">
                <a16:creationId xmlns:a16="http://schemas.microsoft.com/office/drawing/2014/main" id="{CCC7D658-191A-CFED-326E-B1D5CF155FCE}"/>
              </a:ext>
            </a:extLst>
          </p:cNvPr>
          <p:cNvSpPr txBox="1"/>
          <p:nvPr/>
        </p:nvSpPr>
        <p:spPr>
          <a:xfrm>
            <a:off x="747486" y="1650651"/>
            <a:ext cx="10858500"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Frutiger LT Com 45 Light"/>
                <a:ea typeface="+mn-ea"/>
                <a:cs typeface="+mn-cs"/>
              </a:rPr>
              <a:t> </a:t>
            </a: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The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normalized</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Force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Coefficient</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k</a:t>
            </a:r>
            <a:r>
              <a:rPr kumimoji="0" lang="de-DE" sz="2400" b="0" i="0" u="none" strike="noStrike" kern="1200" cap="none" spc="0" normalizeH="0" baseline="-25000" noProof="0" dirty="0" err="1">
                <a:ln>
                  <a:noFill/>
                </a:ln>
                <a:solidFill>
                  <a:prstClr val="black"/>
                </a:solidFill>
                <a:effectLst/>
                <a:uLnTx/>
                <a:uFillTx/>
                <a:latin typeface="Frutiger LT Com 45 Light"/>
                <a:ea typeface="+mn-ea"/>
                <a:cs typeface="+mn-cs"/>
              </a:rPr>
              <a:t>H</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of</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Hydraulic</a:t>
            </a:r>
            <a:r>
              <a:rPr kumimoji="0" lang="de-DE" sz="240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Unbalance</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Excitation</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is</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Optimal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Q/</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Qopt</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  1    :    </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K</a:t>
            </a:r>
            <a:r>
              <a:rPr kumimoji="0" lang="de-DE" sz="2400" b="1"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  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For</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case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of</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Hydraulic</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Unbalance</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i="0" u="none" strike="noStrike" kern="1200" cap="none" spc="0" normalizeH="0" baseline="0" noProof="0" dirty="0" err="1">
                <a:ln>
                  <a:noFill/>
                </a:ln>
                <a:solidFill>
                  <a:srgbClr val="0000FF"/>
                </a:solidFill>
                <a:effectLst/>
                <a:uLnTx/>
                <a:uFillTx/>
                <a:latin typeface="Frutiger LT Com 45 Light"/>
                <a:ea typeface="+mn-ea"/>
                <a:cs typeface="+mn-cs"/>
              </a:rPr>
              <a:t>Excitation</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the</a:t>
            </a:r>
            <a:r>
              <a:rPr kumimoji="0" lang="de-DE" sz="2400" b="0" i="0" u="none" strike="noStrike" kern="1200" cap="none" spc="0" normalizeH="0" baseline="0" noProof="0" dirty="0">
                <a:ln>
                  <a:noFill/>
                </a:ln>
                <a:solidFill>
                  <a:prstClr val="black"/>
                </a:solidFill>
                <a:effectLst/>
                <a:uLnTx/>
                <a:uFillTx/>
                <a:latin typeface="Frutiger LT Com 45 Light"/>
                <a:ea typeface="+mn-ea"/>
                <a:cs typeface="+mn-cs"/>
              </a:rPr>
              <a:t> Fluid </a:t>
            </a:r>
            <a:r>
              <a:rPr kumimoji="0" lang="de-DE" sz="2400" i="0" u="none" strike="noStrike" kern="1200" cap="none" spc="0" normalizeH="0" baseline="0" noProof="0" dirty="0">
                <a:ln>
                  <a:noFill/>
                </a:ln>
                <a:solidFill>
                  <a:srgbClr val="0000FF"/>
                </a:solidFill>
                <a:effectLst/>
                <a:uLnTx/>
                <a:uFillTx/>
                <a:latin typeface="Frutiger LT Com 45 Light"/>
                <a:ea typeface="+mn-ea"/>
                <a:cs typeface="+mn-cs"/>
              </a:rPr>
              <a:t>Force Amplitude </a:t>
            </a:r>
            <a:r>
              <a:rPr kumimoji="0" lang="de-DE" sz="2400" b="0" i="0" u="none" strike="noStrike" kern="1200" cap="none" spc="0" normalizeH="0" baseline="0" noProof="0" dirty="0" err="1">
                <a:ln>
                  <a:noFill/>
                </a:ln>
                <a:solidFill>
                  <a:prstClr val="black"/>
                </a:solidFill>
                <a:effectLst/>
                <a:uLnTx/>
                <a:uFillTx/>
                <a:latin typeface="Frutiger LT Com 45 Light"/>
                <a:ea typeface="+mn-ea"/>
                <a:cs typeface="+mn-cs"/>
              </a:rPr>
              <a:t>is</a:t>
            </a: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Frutiger LT Com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srgbClr val="000000"/>
                </a:solidFill>
                <a:effectLst/>
                <a:uLnTx/>
                <a:uFillTx/>
                <a:latin typeface="Frutiger LT Com 45 Light"/>
                <a:ea typeface="+mn-ea"/>
                <a:cs typeface="+mn-cs"/>
              </a:rPr>
              <a:t>for</a:t>
            </a:r>
            <a:r>
              <a:rPr kumimoji="0" lang="de-DE" sz="2400" b="0" i="0" u="none" strike="noStrike" kern="1200" cap="none" spc="0" normalizeH="0" baseline="0" noProof="0" dirty="0">
                <a:ln>
                  <a:noFill/>
                </a:ln>
                <a:solidFill>
                  <a:srgbClr val="000000"/>
                </a:solidFill>
                <a:effectLst/>
                <a:uLnTx/>
                <a:uFillTx/>
                <a:latin typeface="Frutiger LT Com 45 Light"/>
                <a:ea typeface="+mn-ea"/>
                <a:cs typeface="+mn-cs"/>
              </a:rPr>
              <a:t> </a:t>
            </a:r>
            <a:r>
              <a:rPr kumimoji="0" lang="de-DE" sz="2400" b="0" i="0" u="none" strike="noStrike" kern="1200" cap="none" spc="0" normalizeH="0" baseline="0" noProof="0" dirty="0" err="1">
                <a:ln>
                  <a:noFill/>
                </a:ln>
                <a:solidFill>
                  <a:srgbClr val="000000"/>
                </a:solidFill>
                <a:effectLst/>
                <a:uLnTx/>
                <a:uFillTx/>
                <a:latin typeface="Frutiger LT Com 45 Light"/>
                <a:ea typeface="+mn-ea"/>
                <a:cs typeface="+mn-cs"/>
              </a:rPr>
              <a:t>the</a:t>
            </a:r>
            <a:r>
              <a:rPr kumimoji="0" lang="de-DE" sz="2400" b="0" i="0" u="none" strike="noStrike" kern="1200" cap="none" spc="0" normalizeH="0" baseline="0" noProof="0" dirty="0">
                <a:ln>
                  <a:noFill/>
                </a:ln>
                <a:solidFill>
                  <a:srgbClr val="000000"/>
                </a:solidFill>
                <a:effectLst/>
                <a:uLnTx/>
                <a:uFillTx/>
                <a:latin typeface="Frutiger LT Com 45 Light"/>
                <a:ea typeface="+mn-ea"/>
                <a:cs typeface="+mn-cs"/>
              </a:rPr>
              <a:t> optimal </a:t>
            </a:r>
            <a:r>
              <a:rPr kumimoji="0" lang="de-DE" sz="2400" b="0" i="0" u="none" strike="noStrike" kern="1200" cap="none" spc="0" normalizeH="0" baseline="0" noProof="0" dirty="0" err="1">
                <a:ln>
                  <a:noFill/>
                </a:ln>
                <a:solidFill>
                  <a:srgbClr val="000000"/>
                </a:solidFill>
                <a:effectLst/>
                <a:uLnTx/>
                <a:uFillTx/>
                <a:latin typeface="Frutiger LT Com 45 Light"/>
                <a:ea typeface="+mn-ea"/>
                <a:cs typeface="+mn-cs"/>
              </a:rPr>
              <a:t>case</a:t>
            </a:r>
            <a:r>
              <a:rPr kumimoji="0" lang="de-DE" sz="2400" b="0" i="0" u="none" strike="noStrike" kern="1200" cap="none" spc="0" normalizeH="0" baseline="0" noProof="0" dirty="0">
                <a:ln>
                  <a:noFill/>
                </a:ln>
                <a:solidFill>
                  <a:srgbClr val="000000"/>
                </a:solidFill>
                <a:effectLst/>
                <a:uLnTx/>
                <a:uFillTx/>
                <a:latin typeface="Frutiger LT Com 45 Light"/>
                <a:ea typeface="+mn-ea"/>
                <a:cs typeface="+mn-cs"/>
              </a:rPr>
              <a:t>                 Q/</a:t>
            </a:r>
            <a:r>
              <a:rPr kumimoji="0" lang="de-DE" sz="2400" b="0" i="0" u="none" strike="noStrike" kern="1200" cap="none" spc="0" normalizeH="0" baseline="0" noProof="0" dirty="0" err="1">
                <a:ln>
                  <a:noFill/>
                </a:ln>
                <a:solidFill>
                  <a:srgbClr val="000000"/>
                </a:solidFill>
                <a:effectLst/>
                <a:uLnTx/>
                <a:uFillTx/>
                <a:latin typeface="Frutiger LT Com 45 Light"/>
                <a:ea typeface="+mn-ea"/>
                <a:cs typeface="+mn-cs"/>
              </a:rPr>
              <a:t>Qopt</a:t>
            </a:r>
            <a:r>
              <a:rPr kumimoji="0" lang="de-DE" sz="2400" b="0" i="0" u="none" strike="noStrike" kern="1200" cap="none" spc="0" normalizeH="0" baseline="0" noProof="0" dirty="0">
                <a:ln>
                  <a:noFill/>
                </a:ln>
                <a:solidFill>
                  <a:srgbClr val="000000"/>
                </a:solidFill>
                <a:effectLst/>
                <a:uLnTx/>
                <a:uFillTx/>
                <a:latin typeface="Frutiger LT Com 45 Light"/>
                <a:ea typeface="+mn-ea"/>
                <a:cs typeface="+mn-cs"/>
              </a:rPr>
              <a:t>  =  1    : </a:t>
            </a:r>
            <a:r>
              <a:rPr kumimoji="0" lang="de-DE" sz="2400" b="1" i="0" u="none" strike="noStrike" kern="1200" cap="none" spc="0" normalizeH="0" baseline="0" noProof="0" dirty="0">
                <a:ln>
                  <a:noFill/>
                </a:ln>
                <a:solidFill>
                  <a:srgbClr val="000000"/>
                </a:solidFill>
                <a:effectLst/>
                <a:uLnTx/>
                <a:uFillTx/>
                <a:latin typeface="Frutiger LT Com 45 Light"/>
                <a:ea typeface="+mn-ea"/>
                <a:cs typeface="+mn-cs"/>
              </a:rPr>
              <a:t> </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F</a:t>
            </a:r>
            <a:r>
              <a:rPr kumimoji="0" lang="de-DE" sz="2400" b="1" i="0" u="none" strike="noStrike" kern="1200" cap="none" spc="0" normalizeH="0" baseline="-25000" noProof="0" dirty="0">
                <a:ln>
                  <a:noFill/>
                </a:ln>
                <a:solidFill>
                  <a:srgbClr val="0000FF"/>
                </a:solidFill>
                <a:effectLst/>
                <a:uLnTx/>
                <a:uFillTx/>
                <a:latin typeface="Frutiger LT Com 45 Light"/>
                <a:ea typeface="+mn-ea"/>
                <a:cs typeface="+mn-cs"/>
              </a:rPr>
              <a:t>H</a:t>
            </a: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  20 kN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Frutiger LT Com 45 Light"/>
                <a:ea typeface="+mn-ea"/>
                <a:cs typeface="+mn-cs"/>
              </a:rPr>
              <a:t>	</a:t>
            </a:r>
          </a:p>
        </p:txBody>
      </p:sp>
    </p:spTree>
    <p:extLst>
      <p:ext uri="{BB962C8B-B14F-4D97-AF65-F5344CB8AC3E}">
        <p14:creationId xmlns:p14="http://schemas.microsoft.com/office/powerpoint/2010/main" val="258399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65028" y="106741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Vibration</a:t>
            </a:r>
            <a:r>
              <a:rPr kumimoji="0" lang="de-DE" altLang="de-DE" sz="2400" b="1" i="0" u="none" strike="noStrike" kern="1200" cap="none" spc="0" normalizeH="0" noProof="0" dirty="0">
                <a:ln>
                  <a:noFill/>
                </a:ln>
                <a:effectLst/>
                <a:uLnTx/>
                <a:uFillTx/>
                <a:latin typeface="Arial" charset="0"/>
                <a:ea typeface="+mn-ea"/>
                <a:cs typeface="+mn-cs"/>
              </a:rPr>
              <a:t> </a:t>
            </a:r>
            <a:r>
              <a:rPr kumimoji="0" lang="de-DE" altLang="de-DE" sz="2400" b="1" i="0" u="none" strike="noStrike" kern="1200" cap="none" spc="0" normalizeH="0" noProof="0" dirty="0" err="1">
                <a:ln>
                  <a:noFill/>
                </a:ln>
                <a:effectLst/>
                <a:uLnTx/>
                <a:uFillTx/>
                <a:latin typeface="Arial" charset="0"/>
                <a:ea typeface="+mn-ea"/>
                <a:cs typeface="+mn-cs"/>
              </a:rPr>
              <a:t>Phenomena</a:t>
            </a:r>
            <a:r>
              <a:rPr kumimoji="0" lang="de-DE" altLang="de-DE" sz="2400" b="1" i="0" u="none" strike="noStrike" kern="1200" cap="none" spc="0" normalizeH="0" noProof="0" dirty="0">
                <a:ln>
                  <a:noFill/>
                </a:ln>
                <a:effectLst/>
                <a:uLnTx/>
                <a:uFillTx/>
                <a:latin typeface="Arial" charset="0"/>
                <a:ea typeface="+mn-ea"/>
                <a:cs typeface="+mn-cs"/>
              </a:rPr>
              <a:t> </a:t>
            </a:r>
            <a:r>
              <a:rPr kumimoji="0" lang="de-DE" altLang="de-DE" sz="2400" b="1" i="0" u="none" strike="noStrike" kern="1200" cap="none" spc="0" normalizeH="0" noProof="0" dirty="0" err="1">
                <a:ln>
                  <a:noFill/>
                </a:ln>
                <a:effectLst/>
                <a:uLnTx/>
                <a:uFillTx/>
                <a:latin typeface="Arial" charset="0"/>
                <a:ea typeface="+mn-ea"/>
                <a:cs typeface="+mn-cs"/>
              </a:rPr>
              <a:t>of</a:t>
            </a:r>
            <a:r>
              <a:rPr kumimoji="0" lang="de-DE" altLang="de-DE" sz="2400" b="1" i="0" u="none" strike="noStrike" kern="1200" cap="none" spc="0" normalizeH="0" noProof="0" dirty="0">
                <a:ln>
                  <a:noFill/>
                </a:ln>
                <a:effectLst/>
                <a:uLnTx/>
                <a:uFillTx/>
                <a:latin typeface="Arial" charset="0"/>
                <a:ea typeface="+mn-ea"/>
                <a:cs typeface="+mn-cs"/>
              </a:rPr>
              <a:t> </a:t>
            </a:r>
            <a:r>
              <a:rPr kumimoji="0" lang="de-DE" altLang="de-DE" sz="2400" b="1" i="0" u="none" strike="noStrike" kern="1200" cap="none" spc="0" normalizeH="0" noProof="0" dirty="0" err="1">
                <a:ln>
                  <a:noFill/>
                </a:ln>
                <a:effectLst/>
                <a:uLnTx/>
                <a:uFillTx/>
                <a:latin typeface="Arial" charset="0"/>
                <a:ea typeface="+mn-ea"/>
                <a:cs typeface="+mn-cs"/>
              </a:rPr>
              <a:t>the</a:t>
            </a:r>
            <a:r>
              <a:rPr kumimoji="0" lang="de-DE" altLang="de-DE" sz="2400" b="1" i="0" u="none" strike="noStrike" kern="1200" cap="none" spc="0" normalizeH="0" noProof="0" dirty="0">
                <a:ln>
                  <a:noFill/>
                </a:ln>
                <a:effectLst/>
                <a:uLnTx/>
                <a:uFillTx/>
                <a:latin typeface="Arial" charset="0"/>
                <a:ea typeface="+mn-ea"/>
                <a:cs typeface="+mn-cs"/>
              </a:rPr>
              <a:t> Horizontal </a:t>
            </a:r>
            <a:r>
              <a:rPr kumimoji="0" lang="de-DE" altLang="de-DE" sz="2400" b="1" i="0" u="none" strike="noStrike" kern="1200" cap="none" spc="0" normalizeH="0" noProof="0" dirty="0" err="1">
                <a:ln>
                  <a:noFill/>
                </a:ln>
                <a:effectLst/>
                <a:uLnTx/>
                <a:uFillTx/>
                <a:latin typeface="Arial" charset="0"/>
                <a:ea typeface="+mn-ea"/>
                <a:cs typeface="+mn-cs"/>
              </a:rPr>
              <a:t>Feedwater</a:t>
            </a:r>
            <a:r>
              <a:rPr kumimoji="0" lang="de-DE" altLang="de-DE" sz="2400" b="1" i="0" u="none" strike="noStrike" kern="1200" cap="none" spc="0" normalizeH="0" noProof="0" dirty="0">
                <a:ln>
                  <a:noFill/>
                </a:ln>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214386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315114D-3C57-84D1-4275-B32ED08F16D4}"/>
              </a:ext>
            </a:extLst>
          </p:cNvPr>
          <p:cNvPicPr>
            <a:picLocks noChangeAspect="1"/>
          </p:cNvPicPr>
          <p:nvPr/>
        </p:nvPicPr>
        <p:blipFill>
          <a:blip r:embed="rId2"/>
          <a:stretch>
            <a:fillRect/>
          </a:stretch>
        </p:blipFill>
        <p:spPr>
          <a:xfrm>
            <a:off x="6095999" y="1718733"/>
            <a:ext cx="5037668" cy="3386667"/>
          </a:xfrm>
          <a:prstGeom prst="rect">
            <a:avLst/>
          </a:prstGeom>
        </p:spPr>
      </p:pic>
      <p:sp>
        <p:nvSpPr>
          <p:cNvPr id="4" name="Textfeld 3">
            <a:extLst>
              <a:ext uri="{FF2B5EF4-FFF2-40B4-BE49-F238E27FC236}">
                <a16:creationId xmlns:a16="http://schemas.microsoft.com/office/drawing/2014/main" id="{CCEAAE09-A9C1-8822-49A6-7E03F420F4C7}"/>
              </a:ext>
            </a:extLst>
          </p:cNvPr>
          <p:cNvSpPr txBox="1"/>
          <p:nvPr/>
        </p:nvSpPr>
        <p:spPr>
          <a:xfrm>
            <a:off x="431800" y="116896"/>
            <a:ext cx="1126913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Determination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Lateral Natural </a:t>
            </a:r>
            <a:r>
              <a:rPr lang="de-DE" sz="2400" b="0" dirty="0" err="1">
                <a:latin typeface="Arial"/>
              </a:rPr>
              <a:t>Frequencies</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Pump </a:t>
            </a:r>
            <a:r>
              <a:rPr lang="de-DE" sz="2400" b="0" dirty="0" err="1">
                <a:latin typeface="Arial"/>
              </a:rPr>
              <a:t>Shaft</a:t>
            </a:r>
            <a:r>
              <a:rPr lang="de-DE" sz="2400" b="0" dirty="0">
                <a:latin typeface="Arial"/>
              </a:rPr>
              <a:t> </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platzhalter 6">
            <a:extLst>
              <a:ext uri="{FF2B5EF4-FFF2-40B4-BE49-F238E27FC236}">
                <a16:creationId xmlns:a16="http://schemas.microsoft.com/office/drawing/2014/main" id="{981569AA-4DAF-B4DD-4F0D-D06653C8CAA5}"/>
              </a:ext>
            </a:extLst>
          </p:cNvPr>
          <p:cNvSpPr txBox="1">
            <a:spLocks/>
          </p:cNvSpPr>
          <p:nvPr/>
        </p:nvSpPr>
        <p:spPr>
          <a:xfrm>
            <a:off x="0" y="1646119"/>
            <a:ext cx="5924247" cy="3857214"/>
          </a:xfrm>
          <a:prstGeom prst="rect">
            <a:avLst/>
          </a:prstGeom>
        </p:spPr>
        <p:txBody>
          <a:bodyPr/>
          <a:lst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lvl="3"/>
            <a:r>
              <a:rPr lang="en-US" sz="2200" kern="0" dirty="0"/>
              <a:t>Test Set Up for Exp. Modal Analysis</a:t>
            </a:r>
          </a:p>
          <a:p>
            <a:pPr lvl="3"/>
            <a:endParaRPr lang="en-US" sz="2200" b="0" kern="0" dirty="0"/>
          </a:p>
          <a:p>
            <a:pPr lvl="4"/>
            <a:r>
              <a:rPr lang="en-US" sz="2200" b="1" kern="0" dirty="0">
                <a:solidFill>
                  <a:srgbClr val="0000FF"/>
                </a:solidFill>
              </a:rPr>
              <a:t>Pump shaft </a:t>
            </a:r>
            <a:r>
              <a:rPr lang="en-US" sz="2200" b="0" kern="0" dirty="0"/>
              <a:t>with</a:t>
            </a:r>
            <a:r>
              <a:rPr lang="en-US" sz="2200" b="1" kern="0" dirty="0">
                <a:solidFill>
                  <a:srgbClr val="0000FF"/>
                </a:solidFill>
              </a:rPr>
              <a:t> Masses </a:t>
            </a:r>
            <a:r>
              <a:rPr lang="en-US" sz="2200" b="0" kern="0" dirty="0"/>
              <a:t>and</a:t>
            </a:r>
            <a:r>
              <a:rPr lang="en-US" sz="2200" b="1" kern="0" dirty="0">
                <a:solidFill>
                  <a:srgbClr val="0000FF"/>
                </a:solidFill>
              </a:rPr>
              <a:t> Moments of Inertia </a:t>
            </a:r>
            <a:r>
              <a:rPr lang="en-US" sz="2200" b="0" kern="0" dirty="0"/>
              <a:t>of</a:t>
            </a:r>
            <a:r>
              <a:rPr lang="en-US" sz="2200" b="1" kern="0" dirty="0">
                <a:solidFill>
                  <a:srgbClr val="0000FF"/>
                </a:solidFill>
              </a:rPr>
              <a:t> impeller, coupling </a:t>
            </a:r>
            <a:r>
              <a:rPr lang="en-US" sz="2200" b="0" kern="0" dirty="0"/>
              <a:t>and </a:t>
            </a:r>
            <a:r>
              <a:rPr lang="en-US" sz="2200" b="1" kern="0" dirty="0">
                <a:solidFill>
                  <a:srgbClr val="0000FF"/>
                </a:solidFill>
              </a:rPr>
              <a:t>axial bearing </a:t>
            </a:r>
            <a:r>
              <a:rPr lang="en-US" sz="2200" b="0" kern="0" dirty="0"/>
              <a:t>in</a:t>
            </a:r>
            <a:r>
              <a:rPr lang="en-US" sz="2200" b="1" kern="0" dirty="0">
                <a:solidFill>
                  <a:srgbClr val="0000FF"/>
                </a:solidFill>
              </a:rPr>
              <a:t> free </a:t>
            </a:r>
            <a:r>
              <a:rPr lang="en-US" sz="2200" b="1" kern="0" dirty="0" err="1">
                <a:solidFill>
                  <a:srgbClr val="0000FF"/>
                </a:solidFill>
              </a:rPr>
              <a:t>free</a:t>
            </a:r>
            <a:r>
              <a:rPr lang="en-US" sz="2200" b="1" kern="0" dirty="0">
                <a:solidFill>
                  <a:srgbClr val="0000FF"/>
                </a:solidFill>
              </a:rPr>
              <a:t> </a:t>
            </a:r>
            <a:r>
              <a:rPr lang="en-US" sz="2200" b="0" kern="0" dirty="0"/>
              <a:t>condition</a:t>
            </a:r>
          </a:p>
          <a:p>
            <a:pPr lvl="4"/>
            <a:r>
              <a:rPr lang="en-US" sz="2200" b="1" kern="0" dirty="0">
                <a:solidFill>
                  <a:srgbClr val="0000FF"/>
                </a:solidFill>
              </a:rPr>
              <a:t>No bearings, no seals</a:t>
            </a:r>
          </a:p>
          <a:p>
            <a:pPr lvl="4"/>
            <a:r>
              <a:rPr lang="en-US" sz="2200" b="1" kern="0" dirty="0">
                <a:solidFill>
                  <a:srgbClr val="0000FF"/>
                </a:solidFill>
              </a:rPr>
              <a:t>No rotation of shaft</a:t>
            </a:r>
          </a:p>
          <a:p>
            <a:pPr lvl="1"/>
            <a:endParaRPr lang="de-DE" b="0" kern="0" dirty="0"/>
          </a:p>
          <a:p>
            <a:endParaRPr lang="de-DE" b="0" kern="0" dirty="0"/>
          </a:p>
        </p:txBody>
      </p:sp>
    </p:spTree>
    <p:extLst>
      <p:ext uri="{BB962C8B-B14F-4D97-AF65-F5344CB8AC3E}">
        <p14:creationId xmlns:p14="http://schemas.microsoft.com/office/powerpoint/2010/main" val="3283414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F2019F2-AD93-6EB8-33B0-94722A93074B}"/>
              </a:ext>
            </a:extLst>
          </p:cNvPr>
          <p:cNvPicPr>
            <a:picLocks noChangeAspect="1"/>
          </p:cNvPicPr>
          <p:nvPr/>
        </p:nvPicPr>
        <p:blipFill>
          <a:blip r:embed="rId2"/>
          <a:stretch>
            <a:fillRect/>
          </a:stretch>
        </p:blipFill>
        <p:spPr>
          <a:xfrm>
            <a:off x="6096000" y="1666797"/>
            <a:ext cx="5190281" cy="3901778"/>
          </a:xfrm>
          <a:prstGeom prst="rect">
            <a:avLst/>
          </a:prstGeom>
        </p:spPr>
      </p:pic>
      <p:sp>
        <p:nvSpPr>
          <p:cNvPr id="3" name="Textplatzhalter 6">
            <a:extLst>
              <a:ext uri="{FF2B5EF4-FFF2-40B4-BE49-F238E27FC236}">
                <a16:creationId xmlns:a16="http://schemas.microsoft.com/office/drawing/2014/main" id="{19983D61-D7DD-A99A-282E-33E391B9AAF4}"/>
              </a:ext>
            </a:extLst>
          </p:cNvPr>
          <p:cNvSpPr txBox="1">
            <a:spLocks/>
          </p:cNvSpPr>
          <p:nvPr/>
        </p:nvSpPr>
        <p:spPr bwMode="gray">
          <a:xfrm>
            <a:off x="478199" y="2098157"/>
            <a:ext cx="5371058" cy="4089581"/>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pPr marL="180000" marR="0" lvl="3" indent="-180000" algn="l" defTabSz="914400" rtl="0" eaLnBrk="1" fontAlgn="auto" latinLnBrk="0" hangingPunct="1">
              <a:lnSpc>
                <a:spcPct val="110000"/>
              </a:lnSpc>
              <a:spcBef>
                <a:spcPts val="0"/>
              </a:spcBef>
              <a:spcAft>
                <a:spcPts val="0"/>
              </a:spcAft>
              <a:buClr>
                <a:srgbClr val="179C7D"/>
              </a:buClr>
              <a:buSzTx/>
              <a:buFont typeface="Wingdings" panose="05000000000000000000" pitchFamily="2" charset="2"/>
              <a:buChar char="§"/>
              <a:tabLst/>
              <a:defRPr/>
            </a:pPr>
            <a:r>
              <a:rPr kumimoji="0" lang="en-US" sz="2200" b="1" i="0" u="none" strike="noStrike" kern="1200" cap="none" spc="0" normalizeH="0" baseline="0" noProof="0" dirty="0">
                <a:ln>
                  <a:noFill/>
                </a:ln>
                <a:solidFill>
                  <a:sysClr val="windowText" lastClr="000000"/>
                </a:solidFill>
                <a:effectLst/>
                <a:uLnTx/>
                <a:uFillTx/>
                <a:ea typeface="+mn-ea"/>
                <a:cs typeface="+mn-cs"/>
              </a:rPr>
              <a:t>The FE Model consists of:</a:t>
            </a:r>
          </a:p>
          <a:p>
            <a:pPr marL="180000" marR="0" lvl="3" indent="-180000" algn="l" defTabSz="914400" rtl="0" eaLnBrk="1" fontAlgn="auto" latinLnBrk="0" hangingPunct="1">
              <a:lnSpc>
                <a:spcPct val="110000"/>
              </a:lnSpc>
              <a:spcBef>
                <a:spcPts val="0"/>
              </a:spcBef>
              <a:spcAft>
                <a:spcPts val="0"/>
              </a:spcAft>
              <a:buClr>
                <a:srgbClr val="179C7D"/>
              </a:buClr>
              <a:buSzTx/>
              <a:buFont typeface="Wingdings" panose="05000000000000000000" pitchFamily="2" charset="2"/>
              <a:buChar char="§"/>
              <a:tabLst/>
              <a:defRPr/>
            </a:pPr>
            <a:endParaRPr kumimoji="0" lang="en-US" sz="2200" b="0" i="0" u="none" strike="noStrike" kern="1200" cap="none" spc="0" normalizeH="0" baseline="0" noProof="0" dirty="0">
              <a:ln>
                <a:noFill/>
              </a:ln>
              <a:solidFill>
                <a:sysClr val="windowText" lastClr="000000"/>
              </a:solidFill>
              <a:effectLst/>
              <a:uLnTx/>
              <a:uFillTx/>
              <a:ea typeface="+mn-ea"/>
              <a:cs typeface="+mn-cs"/>
            </a:endParaRPr>
          </a:p>
          <a:p>
            <a:pPr marL="360000" marR="0" lvl="4" indent="-180000" algn="l" defTabSz="914400" rtl="0" eaLnBrk="1" fontAlgn="auto" latinLnBrk="0" hangingPunct="1">
              <a:lnSpc>
                <a:spcPct val="110000"/>
              </a:lnSpc>
              <a:spcBef>
                <a:spcPts val="0"/>
              </a:spcBef>
              <a:spcAft>
                <a:spcPts val="0"/>
              </a:spcAft>
              <a:buClr>
                <a:srgbClr val="A6BBC8"/>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FF"/>
                </a:solidFill>
                <a:effectLst/>
                <a:uLnTx/>
                <a:uFillTx/>
                <a:ea typeface="+mn-ea"/>
                <a:cs typeface="+mn-cs"/>
              </a:rPr>
              <a:t>Pump shaft (stiffness </a:t>
            </a:r>
            <a:r>
              <a:rPr kumimoji="0" lang="en-US" sz="2200" b="0" i="0" u="none" strike="noStrike" kern="1200" cap="none" spc="0" normalizeH="0" baseline="0" noProof="0" dirty="0">
                <a:ln>
                  <a:noFill/>
                </a:ln>
                <a:effectLst/>
                <a:uLnTx/>
                <a:uFillTx/>
                <a:ea typeface="+mn-ea"/>
                <a:cs typeface="+mn-cs"/>
              </a:rPr>
              <a:t>and</a:t>
            </a:r>
            <a:r>
              <a:rPr kumimoji="0" lang="en-US" sz="2200" b="1" i="0" u="none" strike="noStrike" kern="1200" cap="none" spc="0" normalizeH="0" baseline="0" noProof="0" dirty="0">
                <a:ln>
                  <a:noFill/>
                </a:ln>
                <a:solidFill>
                  <a:srgbClr val="0000FF"/>
                </a:solidFill>
                <a:effectLst/>
                <a:uLnTx/>
                <a:uFillTx/>
                <a:ea typeface="+mn-ea"/>
                <a:cs typeface="+mn-cs"/>
              </a:rPr>
              <a:t> mass </a:t>
            </a:r>
            <a:r>
              <a:rPr kumimoji="0" lang="en-US" sz="2200" b="0" i="0" u="none" strike="noStrike" kern="1200" cap="none" spc="0" normalizeH="0" baseline="0" noProof="0" dirty="0">
                <a:ln>
                  <a:noFill/>
                </a:ln>
                <a:effectLst/>
                <a:uLnTx/>
                <a:uFillTx/>
                <a:ea typeface="+mn-ea"/>
                <a:cs typeface="+mn-cs"/>
              </a:rPr>
              <a:t>of</a:t>
            </a:r>
            <a:r>
              <a:rPr kumimoji="0" lang="en-US" sz="2200" b="1" i="0" u="none" strike="noStrike" kern="1200" cap="none" spc="0" normalizeH="0" baseline="0" noProof="0" dirty="0">
                <a:ln>
                  <a:noFill/>
                </a:ln>
                <a:solidFill>
                  <a:srgbClr val="0000FF"/>
                </a:solidFill>
                <a:effectLst/>
                <a:uLnTx/>
                <a:uFillTx/>
                <a:ea typeface="+mn-ea"/>
                <a:cs typeface="+mn-cs"/>
              </a:rPr>
              <a:t> shaft)</a:t>
            </a:r>
          </a:p>
          <a:p>
            <a:pPr marL="360000" marR="0" lvl="4" indent="-180000" algn="l" defTabSz="914400" rtl="0" eaLnBrk="1" fontAlgn="auto" latinLnBrk="0" hangingPunct="1">
              <a:lnSpc>
                <a:spcPct val="110000"/>
              </a:lnSpc>
              <a:spcBef>
                <a:spcPts val="0"/>
              </a:spcBef>
              <a:spcAft>
                <a:spcPts val="0"/>
              </a:spcAft>
              <a:buClr>
                <a:srgbClr val="A6BBC8"/>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FF"/>
                </a:solidFill>
                <a:effectLst/>
                <a:uLnTx/>
                <a:uFillTx/>
                <a:ea typeface="+mn-ea"/>
                <a:cs typeface="+mn-cs"/>
              </a:rPr>
              <a:t>Masses </a:t>
            </a:r>
            <a:r>
              <a:rPr kumimoji="0" lang="en-US" sz="2200" b="0" i="0" u="none" strike="noStrike" kern="1200" cap="none" spc="0" normalizeH="0" baseline="0" noProof="0" dirty="0">
                <a:ln>
                  <a:noFill/>
                </a:ln>
                <a:solidFill>
                  <a:srgbClr val="0000FF"/>
                </a:solidFill>
                <a:effectLst/>
                <a:uLnTx/>
                <a:uFillTx/>
                <a:ea typeface="+mn-ea"/>
                <a:cs typeface="+mn-cs"/>
              </a:rPr>
              <a:t>and </a:t>
            </a:r>
            <a:r>
              <a:rPr kumimoji="0" lang="en-US" sz="2200" b="1" i="0" u="none" strike="noStrike" kern="1200" cap="none" spc="0" normalizeH="0" baseline="0" noProof="0" dirty="0">
                <a:ln>
                  <a:noFill/>
                </a:ln>
                <a:solidFill>
                  <a:srgbClr val="0000FF"/>
                </a:solidFill>
                <a:effectLst/>
                <a:uLnTx/>
                <a:uFillTx/>
                <a:ea typeface="+mn-ea"/>
                <a:cs typeface="+mn-cs"/>
              </a:rPr>
              <a:t>Moments of Inertia </a:t>
            </a:r>
            <a:r>
              <a:rPr kumimoji="0" lang="en-US" sz="2200" b="0" i="0" u="none" strike="noStrike" kern="1200" cap="none" spc="0" normalizeH="0" baseline="0" noProof="0" dirty="0">
                <a:ln>
                  <a:noFill/>
                </a:ln>
                <a:effectLst/>
                <a:uLnTx/>
                <a:uFillTx/>
                <a:ea typeface="+mn-ea"/>
                <a:cs typeface="+mn-cs"/>
              </a:rPr>
              <a:t>of</a:t>
            </a:r>
            <a:r>
              <a:rPr kumimoji="0" lang="en-US" sz="2200" b="1" i="0" u="none" strike="noStrike" kern="1200" cap="none" spc="0" normalizeH="0" baseline="0" noProof="0" dirty="0">
                <a:ln>
                  <a:noFill/>
                </a:ln>
                <a:solidFill>
                  <a:srgbClr val="0000FF"/>
                </a:solidFill>
                <a:effectLst/>
                <a:uLnTx/>
                <a:uFillTx/>
                <a:ea typeface="+mn-ea"/>
                <a:cs typeface="+mn-cs"/>
              </a:rPr>
              <a:t> impeller, coupling </a:t>
            </a:r>
            <a:r>
              <a:rPr kumimoji="0" lang="en-US" sz="2200" b="0" i="0" u="none" strike="noStrike" kern="1200" cap="none" spc="0" normalizeH="0" baseline="0" noProof="0" dirty="0">
                <a:ln>
                  <a:noFill/>
                </a:ln>
                <a:effectLst/>
                <a:uLnTx/>
                <a:uFillTx/>
                <a:ea typeface="+mn-ea"/>
                <a:cs typeface="+mn-cs"/>
              </a:rPr>
              <a:t>and</a:t>
            </a:r>
            <a:r>
              <a:rPr kumimoji="0" lang="en-US" sz="2200" b="1" i="0" u="none" strike="noStrike" kern="1200" cap="none" spc="0" normalizeH="0" baseline="0" noProof="0" dirty="0">
                <a:ln>
                  <a:noFill/>
                </a:ln>
                <a:solidFill>
                  <a:srgbClr val="0000FF"/>
                </a:solidFill>
                <a:effectLst/>
                <a:uLnTx/>
                <a:uFillTx/>
                <a:ea typeface="+mn-ea"/>
                <a:cs typeface="+mn-cs"/>
              </a:rPr>
              <a:t> axial bearing</a:t>
            </a:r>
          </a:p>
          <a:p>
            <a:pPr marL="360000" marR="0" lvl="4" indent="-180000" algn="l" defTabSz="914400" rtl="0" eaLnBrk="1" fontAlgn="auto" latinLnBrk="0" hangingPunct="1">
              <a:lnSpc>
                <a:spcPct val="110000"/>
              </a:lnSpc>
              <a:spcBef>
                <a:spcPts val="0"/>
              </a:spcBef>
              <a:spcAft>
                <a:spcPts val="0"/>
              </a:spcAft>
              <a:buClr>
                <a:srgbClr val="A6BBC8"/>
              </a:buClr>
              <a:buSzTx/>
              <a:buFont typeface="Wingdings" panose="05000000000000000000" pitchFamily="2" charset="2"/>
              <a:buChar char="§"/>
              <a:tabLst/>
              <a:defRPr/>
            </a:pPr>
            <a:endParaRPr kumimoji="0" lang="en-US" sz="2200" b="1" i="0" u="none" strike="noStrike" kern="1200" cap="none" spc="0" normalizeH="0" baseline="0" noProof="0" dirty="0">
              <a:ln>
                <a:noFill/>
              </a:ln>
              <a:solidFill>
                <a:srgbClr val="0000FF"/>
              </a:solidFill>
              <a:effectLst/>
              <a:uLnTx/>
              <a:uFillTx/>
              <a:ea typeface="+mn-ea"/>
              <a:cs typeface="+mn-cs"/>
            </a:endParaRPr>
          </a:p>
          <a:p>
            <a:pPr marL="360000" marR="0" lvl="4" indent="-180000" algn="l" defTabSz="914400" rtl="0" eaLnBrk="1" fontAlgn="auto" latinLnBrk="0" hangingPunct="1">
              <a:lnSpc>
                <a:spcPct val="110000"/>
              </a:lnSpc>
              <a:spcBef>
                <a:spcPts val="0"/>
              </a:spcBef>
              <a:spcAft>
                <a:spcPts val="0"/>
              </a:spcAft>
              <a:buClr>
                <a:srgbClr val="A6BBC8"/>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FF"/>
                </a:solidFill>
                <a:effectLst/>
                <a:uLnTx/>
                <a:uFillTx/>
                <a:ea typeface="+mn-ea"/>
                <a:cs typeface="+mn-cs"/>
              </a:rPr>
              <a:t>No bearings, no seals</a:t>
            </a:r>
          </a:p>
          <a:p>
            <a:pPr marL="360000" marR="0" lvl="4" indent="-180000" algn="l" defTabSz="914400" rtl="0" eaLnBrk="1" fontAlgn="auto" latinLnBrk="0" hangingPunct="1">
              <a:lnSpc>
                <a:spcPct val="110000"/>
              </a:lnSpc>
              <a:spcBef>
                <a:spcPts val="0"/>
              </a:spcBef>
              <a:spcAft>
                <a:spcPts val="0"/>
              </a:spcAft>
              <a:buClr>
                <a:srgbClr val="A6BBC8"/>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FF"/>
                </a:solidFill>
                <a:effectLst/>
                <a:uLnTx/>
                <a:uFillTx/>
                <a:ea typeface="+mn-ea"/>
                <a:cs typeface="+mn-cs"/>
              </a:rPr>
              <a:t>No rotation of shaft</a:t>
            </a:r>
          </a:p>
          <a:p>
            <a:pPr marL="0" marR="0" lvl="1" indent="0" algn="l" defTabSz="914400" rtl="0" eaLnBrk="1" fontAlgn="auto" latinLnBrk="0" hangingPunct="1">
              <a:lnSpc>
                <a:spcPct val="110000"/>
              </a:lnSpc>
              <a:spcBef>
                <a:spcPts val="0"/>
              </a:spcBef>
              <a:spcAft>
                <a:spcPts val="1900"/>
              </a:spcAft>
              <a:buClrTx/>
              <a:buSzTx/>
              <a:buFont typeface="Arial" panose="020B0604020202020204" pitchFamily="34" charset="0"/>
              <a:buNone/>
              <a:tabLst/>
              <a:defRPr/>
            </a:pPr>
            <a:endParaRPr kumimoji="0" lang="de-DE" sz="1400" b="0" i="0" u="none" strike="noStrike" kern="1200" cap="none" spc="0" normalizeH="0" baseline="0" noProof="0" dirty="0">
              <a:ln>
                <a:noFill/>
              </a:ln>
              <a:solidFill>
                <a:sysClr val="windowText" lastClr="000000"/>
              </a:solidFill>
              <a:effectLst/>
              <a:uLnTx/>
              <a:uFillTx/>
              <a:latin typeface="Frutiger LT Com 45 Light"/>
              <a:ea typeface="+mn-ea"/>
              <a:cs typeface="+mn-cs"/>
            </a:endParaRPr>
          </a:p>
          <a:p>
            <a:pPr marL="0" marR="0" lvl="0" indent="0" algn="l" defTabSz="914400" rtl="0" eaLnBrk="1" fontAlgn="auto" latinLnBrk="0" hangingPunct="1">
              <a:lnSpc>
                <a:spcPct val="110000"/>
              </a:lnSpc>
              <a:spcBef>
                <a:spcPts val="0"/>
              </a:spcBef>
              <a:spcAft>
                <a:spcPts val="19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179C7D"/>
              </a:solidFill>
              <a:effectLst/>
              <a:uLnTx/>
              <a:uFillTx/>
              <a:latin typeface="Frutiger LT Com 65 Bold"/>
              <a:ea typeface="+mn-ea"/>
              <a:cs typeface="+mn-cs"/>
            </a:endParaRPr>
          </a:p>
        </p:txBody>
      </p:sp>
      <p:sp>
        <p:nvSpPr>
          <p:cNvPr id="4" name="Textfeld 3">
            <a:extLst>
              <a:ext uri="{FF2B5EF4-FFF2-40B4-BE49-F238E27FC236}">
                <a16:creationId xmlns:a16="http://schemas.microsoft.com/office/drawing/2014/main" id="{7923EAD4-EDC3-9C6B-1C9C-745E8768308B}"/>
              </a:ext>
            </a:extLst>
          </p:cNvPr>
          <p:cNvSpPr txBox="1"/>
          <p:nvPr/>
        </p:nvSpPr>
        <p:spPr>
          <a:xfrm>
            <a:off x="478199" y="116896"/>
            <a:ext cx="1122273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lang="de-DE" sz="2400" dirty="0">
                <a:solidFill>
                  <a:srgbClr val="0000FF"/>
                </a:solidFill>
                <a:latin typeface="Arial"/>
              </a:rPr>
              <a:t> </a:t>
            </a:r>
            <a:r>
              <a:rPr lang="de-DE" sz="2400" dirty="0" err="1">
                <a:solidFill>
                  <a:srgbClr val="0000FF"/>
                </a:solidFill>
                <a:latin typeface="Arial"/>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a:latin typeface="Arial"/>
              </a:rPr>
              <a:t>Determination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Lateral Natural </a:t>
            </a:r>
            <a:r>
              <a:rPr lang="de-DE" sz="2400" b="0" dirty="0" err="1">
                <a:latin typeface="Arial"/>
              </a:rPr>
              <a:t>Frequencies</a:t>
            </a:r>
            <a:r>
              <a:rPr lang="de-DE" sz="2400" b="0" dirty="0">
                <a:latin typeface="Arial"/>
              </a:rPr>
              <a:t> by a FE- Model</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06318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B4B02C3-D99F-F622-E19D-A697A0C08EFC}"/>
              </a:ext>
            </a:extLst>
          </p:cNvPr>
          <p:cNvPicPr>
            <a:picLocks noChangeAspect="1"/>
          </p:cNvPicPr>
          <p:nvPr/>
        </p:nvPicPr>
        <p:blipFill>
          <a:blip r:embed="rId2"/>
          <a:stretch>
            <a:fillRect/>
          </a:stretch>
        </p:blipFill>
        <p:spPr>
          <a:xfrm>
            <a:off x="1175657" y="1480457"/>
            <a:ext cx="9657345" cy="4644572"/>
          </a:xfrm>
          <a:prstGeom prst="rect">
            <a:avLst/>
          </a:prstGeom>
        </p:spPr>
      </p:pic>
      <p:sp>
        <p:nvSpPr>
          <p:cNvPr id="3" name="Textfeld 2">
            <a:extLst>
              <a:ext uri="{FF2B5EF4-FFF2-40B4-BE49-F238E27FC236}">
                <a16:creationId xmlns:a16="http://schemas.microsoft.com/office/drawing/2014/main" id="{64668C13-7CFD-DF75-15E5-D64F691BE260}"/>
              </a:ext>
            </a:extLst>
          </p:cNvPr>
          <p:cNvSpPr txBox="1"/>
          <p:nvPr/>
        </p:nvSpPr>
        <p:spPr>
          <a:xfrm>
            <a:off x="624113" y="116896"/>
            <a:ext cx="1130662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Comparison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Natural </a:t>
            </a:r>
            <a:r>
              <a:rPr lang="de-DE" sz="2400" b="0" dirty="0" err="1">
                <a:latin typeface="Arial"/>
              </a:rPr>
              <a:t>Frequencies</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free-free</a:t>
            </a:r>
            <a:r>
              <a:rPr lang="de-DE" sz="2400" b="0" dirty="0">
                <a:latin typeface="Arial"/>
              </a:rPr>
              <a:t>  pump </a:t>
            </a:r>
            <a:r>
              <a:rPr lang="de-DE" sz="2400" b="0" dirty="0" err="1">
                <a:latin typeface="Arial"/>
              </a:rPr>
              <a:t>shaft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8" name="Gerade Verbindung mit Pfeil 7">
            <a:extLst>
              <a:ext uri="{FF2B5EF4-FFF2-40B4-BE49-F238E27FC236}">
                <a16:creationId xmlns:a16="http://schemas.microsoft.com/office/drawing/2014/main" id="{2F5D1F29-3372-DBBD-82CC-E39211BB89A7}"/>
              </a:ext>
            </a:extLst>
          </p:cNvPr>
          <p:cNvCxnSpPr>
            <a:cxnSpLocks/>
          </p:cNvCxnSpPr>
          <p:nvPr/>
        </p:nvCxnSpPr>
        <p:spPr>
          <a:xfrm>
            <a:off x="4042229" y="5408991"/>
            <a:ext cx="94342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46F4466-0ED4-856F-B0CD-140A1E82DAD5}"/>
              </a:ext>
            </a:extLst>
          </p:cNvPr>
          <p:cNvCxnSpPr>
            <a:cxnSpLocks/>
          </p:cNvCxnSpPr>
          <p:nvPr/>
        </p:nvCxnSpPr>
        <p:spPr>
          <a:xfrm flipH="1">
            <a:off x="11016343" y="5413829"/>
            <a:ext cx="914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71F79EA0-4D44-45C5-5D36-4BB01B635753}"/>
              </a:ext>
            </a:extLst>
          </p:cNvPr>
          <p:cNvCxnSpPr>
            <a:cxnSpLocks/>
          </p:cNvCxnSpPr>
          <p:nvPr/>
        </p:nvCxnSpPr>
        <p:spPr>
          <a:xfrm>
            <a:off x="4042229" y="4563534"/>
            <a:ext cx="95794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E5B54AED-E834-44EC-549C-8E64D33FB88E}"/>
              </a:ext>
            </a:extLst>
          </p:cNvPr>
          <p:cNvCxnSpPr>
            <a:cxnSpLocks/>
          </p:cNvCxnSpPr>
          <p:nvPr/>
        </p:nvCxnSpPr>
        <p:spPr>
          <a:xfrm flipH="1">
            <a:off x="11016343" y="4563534"/>
            <a:ext cx="94342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7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A86292E-4AD8-3A88-9D35-0EBC497E6603}"/>
              </a:ext>
            </a:extLst>
          </p:cNvPr>
          <p:cNvPicPr>
            <a:picLocks noChangeAspect="1"/>
          </p:cNvPicPr>
          <p:nvPr/>
        </p:nvPicPr>
        <p:blipFill>
          <a:blip r:embed="rId2"/>
          <a:stretch>
            <a:fillRect/>
          </a:stretch>
        </p:blipFill>
        <p:spPr>
          <a:xfrm>
            <a:off x="1789045" y="1081836"/>
            <a:ext cx="8736325" cy="4694327"/>
          </a:xfrm>
          <a:prstGeom prst="rect">
            <a:avLst/>
          </a:prstGeom>
        </p:spPr>
      </p:pic>
      <p:sp>
        <p:nvSpPr>
          <p:cNvPr id="3" name="Textfeld 2">
            <a:extLst>
              <a:ext uri="{FF2B5EF4-FFF2-40B4-BE49-F238E27FC236}">
                <a16:creationId xmlns:a16="http://schemas.microsoft.com/office/drawing/2014/main" id="{D1594DC3-F681-1217-A502-18F9632D6301}"/>
              </a:ext>
            </a:extLst>
          </p:cNvPr>
          <p:cNvSpPr txBox="1"/>
          <p:nvPr/>
        </p:nvSpPr>
        <p:spPr>
          <a:xfrm>
            <a:off x="624114" y="116896"/>
            <a:ext cx="11263085"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a:latin typeface="Arial"/>
              </a:rPr>
              <a:t>Mode Shape at 533 Hz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free</a:t>
            </a:r>
            <a:r>
              <a:rPr lang="de-DE" sz="2400" b="0" dirty="0">
                <a:latin typeface="Arial"/>
              </a:rPr>
              <a:t> </a:t>
            </a:r>
            <a:r>
              <a:rPr lang="de-DE" sz="2400" b="0" dirty="0" err="1">
                <a:latin typeface="Arial"/>
              </a:rPr>
              <a:t>free</a:t>
            </a:r>
            <a:r>
              <a:rPr lang="de-DE" sz="2400" b="0" dirty="0">
                <a:latin typeface="Arial"/>
              </a:rPr>
              <a:t> Pump </a:t>
            </a:r>
            <a:r>
              <a:rPr lang="de-DE" sz="2400" b="0" dirty="0" err="1">
                <a:latin typeface="Arial"/>
              </a:rPr>
              <a:t>shaft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6" name="Gerader Verbinder 5">
            <a:extLst>
              <a:ext uri="{FF2B5EF4-FFF2-40B4-BE49-F238E27FC236}">
                <a16:creationId xmlns:a16="http://schemas.microsoft.com/office/drawing/2014/main" id="{F0A98439-B752-050D-725A-3ACF29D75CEF}"/>
              </a:ext>
            </a:extLst>
          </p:cNvPr>
          <p:cNvCxnSpPr>
            <a:cxnSpLocks/>
          </p:cNvCxnSpPr>
          <p:nvPr/>
        </p:nvCxnSpPr>
        <p:spPr>
          <a:xfrm>
            <a:off x="2061029" y="1582057"/>
            <a:ext cx="8084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4A3F0F1-A8DD-823C-C359-0D667E6A0DBE}"/>
              </a:ext>
            </a:extLst>
          </p:cNvPr>
          <p:cNvCxnSpPr>
            <a:cxnSpLocks/>
          </p:cNvCxnSpPr>
          <p:nvPr/>
        </p:nvCxnSpPr>
        <p:spPr>
          <a:xfrm>
            <a:off x="2061029" y="3617685"/>
            <a:ext cx="8084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68979A7-8B28-4AA0-FF20-9679D7BDAF20}"/>
              </a:ext>
            </a:extLst>
          </p:cNvPr>
          <p:cNvSpPr txBox="1"/>
          <p:nvPr/>
        </p:nvSpPr>
        <p:spPr>
          <a:xfrm>
            <a:off x="10253385" y="2338262"/>
            <a:ext cx="1324402" cy="523220"/>
          </a:xfrm>
          <a:prstGeom prst="rect">
            <a:avLst/>
          </a:prstGeom>
          <a:noFill/>
        </p:spPr>
        <p:txBody>
          <a:bodyPr wrap="none" rtlCol="0">
            <a:spAutoFit/>
          </a:bodyPr>
          <a:lstStyle/>
          <a:p>
            <a:r>
              <a:rPr lang="de-DE" sz="2800" dirty="0">
                <a:solidFill>
                  <a:srgbClr val="0000FF"/>
                </a:solidFill>
                <a:latin typeface="+mn-lt"/>
              </a:rPr>
              <a:t>533 Hz</a:t>
            </a:r>
          </a:p>
        </p:txBody>
      </p:sp>
      <p:cxnSp>
        <p:nvCxnSpPr>
          <p:cNvPr id="14" name="Gerader Verbinder 13">
            <a:extLst>
              <a:ext uri="{FF2B5EF4-FFF2-40B4-BE49-F238E27FC236}">
                <a16:creationId xmlns:a16="http://schemas.microsoft.com/office/drawing/2014/main" id="{5968F352-93D7-FFCC-BFD9-487FA1E6D226}"/>
              </a:ext>
            </a:extLst>
          </p:cNvPr>
          <p:cNvCxnSpPr>
            <a:cxnSpLocks/>
          </p:cNvCxnSpPr>
          <p:nvPr/>
        </p:nvCxnSpPr>
        <p:spPr>
          <a:xfrm>
            <a:off x="2061029" y="1582057"/>
            <a:ext cx="0" cy="2035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C31B57A-9BA1-CB10-EDA5-0874BE583442}"/>
              </a:ext>
            </a:extLst>
          </p:cNvPr>
          <p:cNvCxnSpPr>
            <a:cxnSpLocks/>
          </p:cNvCxnSpPr>
          <p:nvPr/>
        </p:nvCxnSpPr>
        <p:spPr>
          <a:xfrm>
            <a:off x="10145486" y="1582057"/>
            <a:ext cx="0" cy="2035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8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85348" y="109789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typical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156017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51AC7ED-8FD3-796C-A36E-CF81D94855C6}"/>
              </a:ext>
            </a:extLst>
          </p:cNvPr>
          <p:cNvPicPr>
            <a:picLocks noChangeAspect="1"/>
          </p:cNvPicPr>
          <p:nvPr/>
        </p:nvPicPr>
        <p:blipFill>
          <a:blip r:embed="rId2"/>
          <a:stretch>
            <a:fillRect/>
          </a:stretch>
        </p:blipFill>
        <p:spPr>
          <a:xfrm>
            <a:off x="1889395" y="1255587"/>
            <a:ext cx="8413209" cy="4346825"/>
          </a:xfrm>
          <a:prstGeom prst="rect">
            <a:avLst/>
          </a:prstGeom>
        </p:spPr>
      </p:pic>
      <p:cxnSp>
        <p:nvCxnSpPr>
          <p:cNvPr id="5" name="Gerader Verbinder 4">
            <a:extLst>
              <a:ext uri="{FF2B5EF4-FFF2-40B4-BE49-F238E27FC236}">
                <a16:creationId xmlns:a16="http://schemas.microsoft.com/office/drawing/2014/main" id="{1BC221DE-6A04-3E73-ECDA-825521F3983E}"/>
              </a:ext>
            </a:extLst>
          </p:cNvPr>
          <p:cNvCxnSpPr>
            <a:cxnSpLocks/>
          </p:cNvCxnSpPr>
          <p:nvPr/>
        </p:nvCxnSpPr>
        <p:spPr>
          <a:xfrm>
            <a:off x="2046514" y="1814286"/>
            <a:ext cx="74748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51F79B1-BC11-74C2-69D9-9476FB0F35A8}"/>
              </a:ext>
            </a:extLst>
          </p:cNvPr>
          <p:cNvCxnSpPr>
            <a:cxnSpLocks/>
          </p:cNvCxnSpPr>
          <p:nvPr/>
        </p:nvCxnSpPr>
        <p:spPr>
          <a:xfrm>
            <a:off x="2046514" y="3570514"/>
            <a:ext cx="74748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1ADC9AB-87B6-B46E-3A1F-5D17F7BA85E2}"/>
              </a:ext>
            </a:extLst>
          </p:cNvPr>
          <p:cNvCxnSpPr/>
          <p:nvPr/>
        </p:nvCxnSpPr>
        <p:spPr>
          <a:xfrm>
            <a:off x="2046514" y="1828800"/>
            <a:ext cx="0" cy="17417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5193072-A0FF-9E32-8F56-CFF9BB70933F}"/>
              </a:ext>
            </a:extLst>
          </p:cNvPr>
          <p:cNvCxnSpPr>
            <a:cxnSpLocks/>
          </p:cNvCxnSpPr>
          <p:nvPr/>
        </p:nvCxnSpPr>
        <p:spPr>
          <a:xfrm>
            <a:off x="9521371" y="1814286"/>
            <a:ext cx="0" cy="17562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6A1914D-F452-30E4-D504-0FE38A4B4940}"/>
              </a:ext>
            </a:extLst>
          </p:cNvPr>
          <p:cNvSpPr txBox="1"/>
          <p:nvPr/>
        </p:nvSpPr>
        <p:spPr>
          <a:xfrm>
            <a:off x="9802010" y="2468824"/>
            <a:ext cx="1504964" cy="523220"/>
          </a:xfrm>
          <a:prstGeom prst="rect">
            <a:avLst/>
          </a:prstGeom>
          <a:noFill/>
        </p:spPr>
        <p:txBody>
          <a:bodyPr wrap="none" rtlCol="0">
            <a:spAutoFit/>
          </a:bodyPr>
          <a:lstStyle/>
          <a:p>
            <a:r>
              <a:rPr lang="de-DE" sz="2800" dirty="0">
                <a:solidFill>
                  <a:srgbClr val="0000FF"/>
                </a:solidFill>
                <a:latin typeface="+mn-lt"/>
              </a:rPr>
              <a:t>1105 Hz</a:t>
            </a:r>
          </a:p>
        </p:txBody>
      </p:sp>
      <p:sp>
        <p:nvSpPr>
          <p:cNvPr id="4" name="Textfeld 3">
            <a:extLst>
              <a:ext uri="{FF2B5EF4-FFF2-40B4-BE49-F238E27FC236}">
                <a16:creationId xmlns:a16="http://schemas.microsoft.com/office/drawing/2014/main" id="{F994F3F6-81B1-F381-80E1-7F5AC7CA864D}"/>
              </a:ext>
            </a:extLst>
          </p:cNvPr>
          <p:cNvSpPr txBox="1"/>
          <p:nvPr/>
        </p:nvSpPr>
        <p:spPr>
          <a:xfrm>
            <a:off x="624114" y="116896"/>
            <a:ext cx="11263085"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a:latin typeface="Arial"/>
              </a:rPr>
              <a:t>Mode Shape at 1105 Hz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free</a:t>
            </a:r>
            <a:r>
              <a:rPr lang="de-DE" sz="2400" b="0" dirty="0">
                <a:latin typeface="Arial"/>
              </a:rPr>
              <a:t> </a:t>
            </a:r>
            <a:r>
              <a:rPr lang="de-DE" sz="2400" b="0" dirty="0" err="1">
                <a:latin typeface="Arial"/>
              </a:rPr>
              <a:t>free</a:t>
            </a:r>
            <a:r>
              <a:rPr lang="de-DE" sz="2400" b="0" dirty="0">
                <a:latin typeface="Arial"/>
              </a:rPr>
              <a:t> Pump </a:t>
            </a:r>
            <a:r>
              <a:rPr lang="de-DE" sz="2400" b="0" dirty="0" err="1">
                <a:latin typeface="Arial"/>
              </a:rPr>
              <a:t>shaft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019704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23EAD4-EDC3-9C6B-1C9C-745E8768308B}"/>
              </a:ext>
            </a:extLst>
          </p:cNvPr>
          <p:cNvSpPr txBox="1"/>
          <p:nvPr/>
        </p:nvSpPr>
        <p:spPr>
          <a:xfrm>
            <a:off x="478199" y="116896"/>
            <a:ext cx="1122273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lang="de-DE" sz="2400" dirty="0">
                <a:solidFill>
                  <a:srgbClr val="0000FF"/>
                </a:solidFill>
                <a:latin typeface="Arial"/>
              </a:rPr>
              <a:t> </a:t>
            </a:r>
            <a:r>
              <a:rPr lang="de-DE" sz="2400" dirty="0" err="1">
                <a:solidFill>
                  <a:srgbClr val="0000FF"/>
                </a:solidFill>
                <a:latin typeface="Arial"/>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a:latin typeface="Arial"/>
              </a:rPr>
              <a:t>Determination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Lateral Natural </a:t>
            </a:r>
            <a:r>
              <a:rPr lang="de-DE" sz="2400" b="0" dirty="0" err="1">
                <a:latin typeface="Arial"/>
              </a:rPr>
              <a:t>Frequencies</a:t>
            </a:r>
            <a:r>
              <a:rPr lang="de-DE" sz="2400" b="0" dirty="0">
                <a:latin typeface="Arial"/>
              </a:rPr>
              <a:t> by an </a:t>
            </a:r>
            <a:r>
              <a:rPr lang="de-DE" sz="2400" b="0" dirty="0" err="1">
                <a:latin typeface="Arial"/>
              </a:rPr>
              <a:t>extended</a:t>
            </a:r>
            <a:r>
              <a:rPr lang="de-DE" sz="2400" b="0" dirty="0">
                <a:latin typeface="Arial"/>
              </a:rPr>
              <a:t> FE- Model</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59028A89-2648-D679-41F1-75E91C8832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1757189"/>
            <a:ext cx="5867399" cy="4381143"/>
          </a:xfrm>
          <a:prstGeom prst="rect">
            <a:avLst/>
          </a:prstGeom>
          <a:noFill/>
          <a:ln>
            <a:noFill/>
          </a:ln>
        </p:spPr>
      </p:pic>
      <p:sp>
        <p:nvSpPr>
          <p:cNvPr id="6" name="Textplatzhalter 6">
            <a:extLst>
              <a:ext uri="{FF2B5EF4-FFF2-40B4-BE49-F238E27FC236}">
                <a16:creationId xmlns:a16="http://schemas.microsoft.com/office/drawing/2014/main" id="{761AAB40-2404-FF79-65F1-67A293271FF2}"/>
              </a:ext>
            </a:extLst>
          </p:cNvPr>
          <p:cNvSpPr txBox="1">
            <a:spLocks/>
          </p:cNvSpPr>
          <p:nvPr/>
        </p:nvSpPr>
        <p:spPr>
          <a:xfrm>
            <a:off x="186267" y="1757189"/>
            <a:ext cx="5706533" cy="4550477"/>
          </a:xfrm>
          <a:prstGeom prst="rect">
            <a:avLst/>
          </a:prstGeom>
        </p:spPr>
        <p:txBody>
          <a:bodyPr/>
          <a:lst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544512" lvl="3" indent="0">
              <a:buNone/>
            </a:pPr>
            <a:r>
              <a:rPr lang="en-US" sz="2200" b="1" kern="0" dirty="0"/>
              <a:t>The extended FE-Model consists of:</a:t>
            </a:r>
          </a:p>
          <a:p>
            <a:pPr lvl="3"/>
            <a:endParaRPr lang="en-US" sz="2200" b="0" kern="0" dirty="0"/>
          </a:p>
          <a:p>
            <a:pPr marL="719137" lvl="4" indent="0">
              <a:buNone/>
            </a:pPr>
            <a:r>
              <a:rPr lang="en-US" sz="2200" b="1" kern="0" dirty="0">
                <a:solidFill>
                  <a:srgbClr val="0000FF"/>
                </a:solidFill>
              </a:rPr>
              <a:t>Pump shaft (stiffness and mass of shaft)</a:t>
            </a:r>
          </a:p>
          <a:p>
            <a:pPr lvl="4"/>
            <a:r>
              <a:rPr lang="en-US" sz="2200" b="1" kern="0" dirty="0">
                <a:solidFill>
                  <a:srgbClr val="0000FF"/>
                </a:solidFill>
              </a:rPr>
              <a:t>Masses </a:t>
            </a:r>
            <a:r>
              <a:rPr lang="en-US" sz="2200" b="0" kern="0" dirty="0"/>
              <a:t>and</a:t>
            </a:r>
            <a:r>
              <a:rPr lang="en-US" sz="2200" b="1" kern="0" dirty="0">
                <a:solidFill>
                  <a:srgbClr val="0000FF"/>
                </a:solidFill>
              </a:rPr>
              <a:t> Moments of Inertia </a:t>
            </a:r>
            <a:r>
              <a:rPr lang="en-US" sz="2200" b="0" kern="0" dirty="0"/>
              <a:t>of</a:t>
            </a:r>
            <a:r>
              <a:rPr lang="en-US" sz="2200" b="1" kern="0" dirty="0">
                <a:solidFill>
                  <a:srgbClr val="0000FF"/>
                </a:solidFill>
              </a:rPr>
              <a:t> impeller, coupling and axial bearing</a:t>
            </a:r>
          </a:p>
          <a:p>
            <a:pPr lvl="4"/>
            <a:r>
              <a:rPr lang="en-US" sz="2200" b="1" kern="0" dirty="0">
                <a:solidFill>
                  <a:srgbClr val="0000FF"/>
                </a:solidFill>
              </a:rPr>
              <a:t>Oil Film Bearings </a:t>
            </a:r>
            <a:r>
              <a:rPr lang="en-US" sz="2200" b="0" kern="0" dirty="0"/>
              <a:t>and</a:t>
            </a:r>
            <a:r>
              <a:rPr lang="en-US" sz="2200" b="1" kern="0" dirty="0">
                <a:solidFill>
                  <a:srgbClr val="0000FF"/>
                </a:solidFill>
              </a:rPr>
              <a:t>  Seals </a:t>
            </a:r>
            <a:r>
              <a:rPr lang="en-US" sz="2200" b="0" kern="0" dirty="0"/>
              <a:t>with</a:t>
            </a:r>
            <a:r>
              <a:rPr lang="en-US" sz="2200" b="1" kern="0" dirty="0">
                <a:solidFill>
                  <a:srgbClr val="0000FF"/>
                </a:solidFill>
              </a:rPr>
              <a:t> speed dependent Stiffness and Damping Coefficients</a:t>
            </a:r>
          </a:p>
          <a:p>
            <a:pPr lvl="4"/>
            <a:r>
              <a:rPr lang="en-US" sz="2200" b="1" kern="0" dirty="0">
                <a:solidFill>
                  <a:srgbClr val="0000FF"/>
                </a:solidFill>
              </a:rPr>
              <a:t>Rotation of the shaft </a:t>
            </a:r>
          </a:p>
          <a:p>
            <a:pPr lvl="1"/>
            <a:endParaRPr lang="de-DE" b="0" kern="0" dirty="0"/>
          </a:p>
          <a:p>
            <a:endParaRPr lang="de-DE" b="0" kern="0" dirty="0"/>
          </a:p>
        </p:txBody>
      </p:sp>
    </p:spTree>
    <p:extLst>
      <p:ext uri="{BB962C8B-B14F-4D97-AF65-F5344CB8AC3E}">
        <p14:creationId xmlns:p14="http://schemas.microsoft.com/office/powerpoint/2010/main" val="52393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23EAD4-EDC3-9C6B-1C9C-745E8768308B}"/>
              </a:ext>
            </a:extLst>
          </p:cNvPr>
          <p:cNvSpPr txBox="1"/>
          <p:nvPr/>
        </p:nvSpPr>
        <p:spPr>
          <a:xfrm>
            <a:off x="478199" y="116896"/>
            <a:ext cx="1122273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lang="de-DE" sz="2400" dirty="0">
                <a:solidFill>
                  <a:srgbClr val="0000FF"/>
                </a:solidFill>
                <a:latin typeface="Arial"/>
              </a:rPr>
              <a:t> </a:t>
            </a:r>
            <a:r>
              <a:rPr lang="de-DE" sz="2400" dirty="0" err="1">
                <a:solidFill>
                  <a:srgbClr val="0000FF"/>
                </a:solidFill>
                <a:latin typeface="Arial"/>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a:latin typeface="Arial"/>
              </a:rPr>
              <a:t>Determination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Lateral Natural </a:t>
            </a:r>
            <a:r>
              <a:rPr lang="de-DE" sz="2400" b="0" dirty="0" err="1">
                <a:latin typeface="Arial"/>
              </a:rPr>
              <a:t>Frequencies</a:t>
            </a:r>
            <a:r>
              <a:rPr lang="de-DE" sz="2400" b="0" dirty="0">
                <a:latin typeface="Arial"/>
              </a:rPr>
              <a:t> by a FE- Model </a:t>
            </a:r>
            <a:r>
              <a:rPr lang="de-DE" sz="2400" b="0" dirty="0" err="1">
                <a:latin typeface="Arial"/>
              </a:rPr>
              <a:t>with</a:t>
            </a:r>
            <a:r>
              <a:rPr lang="de-DE" sz="2400" b="0" dirty="0">
                <a:latin typeface="Arial"/>
              </a:rPr>
              <a:t> all </a:t>
            </a:r>
            <a:r>
              <a:rPr lang="de-DE" sz="2400" b="0" dirty="0" err="1">
                <a:latin typeface="Arial"/>
              </a:rPr>
              <a:t>Effects</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0B438726-8AF4-3A55-5173-E438FA3470DB}"/>
              </a:ext>
            </a:extLst>
          </p:cNvPr>
          <p:cNvPicPr>
            <a:picLocks noChangeAspect="1"/>
          </p:cNvPicPr>
          <p:nvPr/>
        </p:nvPicPr>
        <p:blipFill>
          <a:blip r:embed="rId3"/>
          <a:stretch>
            <a:fillRect/>
          </a:stretch>
        </p:blipFill>
        <p:spPr>
          <a:xfrm>
            <a:off x="759883" y="1462616"/>
            <a:ext cx="9831917" cy="4303183"/>
          </a:xfrm>
          <a:prstGeom prst="rect">
            <a:avLst/>
          </a:prstGeom>
        </p:spPr>
      </p:pic>
      <p:sp>
        <p:nvSpPr>
          <p:cNvPr id="6" name="Pfeil: nach links 5">
            <a:extLst>
              <a:ext uri="{FF2B5EF4-FFF2-40B4-BE49-F238E27FC236}">
                <a16:creationId xmlns:a16="http://schemas.microsoft.com/office/drawing/2014/main" id="{F75D00A1-1EAD-F661-7971-BC53E3AA7D9D}"/>
              </a:ext>
            </a:extLst>
          </p:cNvPr>
          <p:cNvSpPr/>
          <p:nvPr/>
        </p:nvSpPr>
        <p:spPr>
          <a:xfrm>
            <a:off x="10722525" y="3725334"/>
            <a:ext cx="978408" cy="279400"/>
          </a:xfrm>
          <a:prstGeom prst="left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7" name="Pfeil: nach links 6">
            <a:extLst>
              <a:ext uri="{FF2B5EF4-FFF2-40B4-BE49-F238E27FC236}">
                <a16:creationId xmlns:a16="http://schemas.microsoft.com/office/drawing/2014/main" id="{12410F5E-6D65-64F4-E280-D114B7BB6904}"/>
              </a:ext>
            </a:extLst>
          </p:cNvPr>
          <p:cNvSpPr/>
          <p:nvPr/>
        </p:nvSpPr>
        <p:spPr>
          <a:xfrm>
            <a:off x="10722525" y="4309534"/>
            <a:ext cx="978408" cy="279400"/>
          </a:xfrm>
          <a:prstGeom prst="left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8" name="Pfeil: nach links 7">
            <a:extLst>
              <a:ext uri="{FF2B5EF4-FFF2-40B4-BE49-F238E27FC236}">
                <a16:creationId xmlns:a16="http://schemas.microsoft.com/office/drawing/2014/main" id="{A4F7E32B-CFDC-0113-404E-31B2E36D6A91}"/>
              </a:ext>
            </a:extLst>
          </p:cNvPr>
          <p:cNvSpPr/>
          <p:nvPr/>
        </p:nvSpPr>
        <p:spPr>
          <a:xfrm>
            <a:off x="10722525" y="2768601"/>
            <a:ext cx="978408" cy="279400"/>
          </a:xfrm>
          <a:prstGeom prst="leftArrow">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10" name="Textfeld 9">
            <a:extLst>
              <a:ext uri="{FF2B5EF4-FFF2-40B4-BE49-F238E27FC236}">
                <a16:creationId xmlns:a16="http://schemas.microsoft.com/office/drawing/2014/main" id="{0BB4F783-695D-E333-6880-FC7F184D3648}"/>
              </a:ext>
            </a:extLst>
          </p:cNvPr>
          <p:cNvSpPr txBox="1"/>
          <p:nvPr/>
        </p:nvSpPr>
        <p:spPr>
          <a:xfrm>
            <a:off x="351198" y="5072896"/>
            <a:ext cx="11713801" cy="1446550"/>
          </a:xfrm>
          <a:prstGeom prst="rect">
            <a:avLst/>
          </a:prstGeom>
          <a:noFill/>
        </p:spPr>
        <p:txBody>
          <a:bodyPr wrap="square" rtlCol="0">
            <a:spAutoFit/>
          </a:bodyPr>
          <a:lstStyle/>
          <a:p>
            <a:r>
              <a:rPr lang="de-DE" sz="2200" b="0" dirty="0">
                <a:latin typeface="+mn-lt"/>
              </a:rPr>
              <a:t>The </a:t>
            </a:r>
            <a:r>
              <a:rPr lang="de-DE" sz="2200" b="0" dirty="0" err="1">
                <a:latin typeface="+mn-lt"/>
              </a:rPr>
              <a:t>influence</a:t>
            </a:r>
            <a:r>
              <a:rPr lang="de-DE" sz="2200" b="0" dirty="0">
                <a:latin typeface="+mn-lt"/>
              </a:rPr>
              <a:t> </a:t>
            </a:r>
            <a:r>
              <a:rPr lang="de-DE" sz="2200" b="0" dirty="0" err="1">
                <a:latin typeface="+mn-lt"/>
              </a:rPr>
              <a:t>of</a:t>
            </a:r>
            <a:r>
              <a:rPr lang="de-DE" sz="2200" b="0" dirty="0">
                <a:latin typeface="+mn-lt"/>
              </a:rPr>
              <a:t> </a:t>
            </a:r>
            <a:r>
              <a:rPr lang="de-DE" sz="2200" dirty="0" err="1">
                <a:solidFill>
                  <a:srgbClr val="0000FF"/>
                </a:solidFill>
                <a:latin typeface="+mn-lt"/>
              </a:rPr>
              <a:t>Bearings</a:t>
            </a:r>
            <a:r>
              <a:rPr lang="de-DE" sz="2200" dirty="0">
                <a:solidFill>
                  <a:srgbClr val="0000FF"/>
                </a:solidFill>
                <a:latin typeface="+mn-lt"/>
              </a:rPr>
              <a:t> and Seals </a:t>
            </a:r>
            <a:r>
              <a:rPr lang="de-DE" sz="2200" b="0" dirty="0">
                <a:latin typeface="+mn-lt"/>
              </a:rPr>
              <a:t>in </a:t>
            </a:r>
            <a:r>
              <a:rPr lang="de-DE" sz="2200" b="0" dirty="0" err="1">
                <a:latin typeface="+mn-lt"/>
              </a:rPr>
              <a:t>the</a:t>
            </a:r>
            <a:r>
              <a:rPr lang="de-DE" sz="2200" b="0" dirty="0">
                <a:latin typeface="+mn-lt"/>
              </a:rPr>
              <a:t> </a:t>
            </a:r>
            <a:r>
              <a:rPr lang="de-DE" sz="2200" dirty="0" err="1">
                <a:solidFill>
                  <a:srgbClr val="0000FF"/>
                </a:solidFill>
                <a:latin typeface="+mn-lt"/>
              </a:rPr>
              <a:t>higher</a:t>
            </a:r>
            <a:r>
              <a:rPr lang="de-DE" sz="2200" dirty="0">
                <a:solidFill>
                  <a:srgbClr val="0000FF"/>
                </a:solidFill>
                <a:latin typeface="+mn-lt"/>
              </a:rPr>
              <a:t> </a:t>
            </a:r>
            <a:r>
              <a:rPr lang="de-DE" sz="2200" dirty="0" err="1">
                <a:solidFill>
                  <a:srgbClr val="0000FF"/>
                </a:solidFill>
                <a:latin typeface="+mn-lt"/>
              </a:rPr>
              <a:t>Frequency</a:t>
            </a:r>
            <a:r>
              <a:rPr lang="de-DE" sz="2200" dirty="0">
                <a:solidFill>
                  <a:srgbClr val="0000FF"/>
                </a:solidFill>
                <a:latin typeface="+mn-lt"/>
              </a:rPr>
              <a:t> </a:t>
            </a:r>
            <a:r>
              <a:rPr lang="de-DE" sz="2200" dirty="0" err="1">
                <a:solidFill>
                  <a:srgbClr val="0000FF"/>
                </a:solidFill>
                <a:latin typeface="+mn-lt"/>
              </a:rPr>
              <a:t>range</a:t>
            </a:r>
            <a:r>
              <a:rPr lang="de-DE" sz="2200" dirty="0">
                <a:solidFill>
                  <a:srgbClr val="0000FF"/>
                </a:solidFill>
                <a:latin typeface="+mn-lt"/>
              </a:rPr>
              <a:t> </a:t>
            </a:r>
            <a:r>
              <a:rPr lang="de-DE" sz="2200" b="0" dirty="0" err="1">
                <a:latin typeface="+mn-lt"/>
              </a:rPr>
              <a:t>is</a:t>
            </a:r>
            <a:r>
              <a:rPr lang="de-DE" sz="2200" dirty="0">
                <a:solidFill>
                  <a:srgbClr val="0000FF"/>
                </a:solidFill>
                <a:latin typeface="+mn-lt"/>
              </a:rPr>
              <a:t> </a:t>
            </a:r>
            <a:r>
              <a:rPr lang="de-DE" sz="2200" dirty="0" err="1">
                <a:solidFill>
                  <a:srgbClr val="0000FF"/>
                </a:solidFill>
                <a:latin typeface="+mn-lt"/>
              </a:rPr>
              <a:t>small</a:t>
            </a:r>
            <a:r>
              <a:rPr lang="de-DE" sz="2200" dirty="0">
                <a:solidFill>
                  <a:srgbClr val="0000FF"/>
                </a:solidFill>
                <a:latin typeface="+mn-lt"/>
              </a:rPr>
              <a:t>.</a:t>
            </a:r>
          </a:p>
          <a:p>
            <a:endParaRPr lang="de-DE" sz="2200" dirty="0">
              <a:solidFill>
                <a:srgbClr val="0000FF"/>
              </a:solidFill>
              <a:latin typeface="+mn-lt"/>
            </a:endParaRPr>
          </a:p>
          <a:p>
            <a:r>
              <a:rPr lang="de-DE" sz="2200" b="0" dirty="0">
                <a:latin typeface="+mn-lt"/>
              </a:rPr>
              <a:t>The </a:t>
            </a:r>
            <a:r>
              <a:rPr lang="de-DE" sz="2200" b="0" dirty="0" err="1">
                <a:latin typeface="+mn-lt"/>
              </a:rPr>
              <a:t>two</a:t>
            </a:r>
            <a:r>
              <a:rPr lang="de-DE" sz="2200" b="0" dirty="0">
                <a:latin typeface="+mn-lt"/>
              </a:rPr>
              <a:t> </a:t>
            </a:r>
            <a:r>
              <a:rPr lang="de-DE" sz="2200" b="0" dirty="0" err="1">
                <a:latin typeface="+mn-lt"/>
              </a:rPr>
              <a:t>first</a:t>
            </a:r>
            <a:r>
              <a:rPr lang="de-DE" sz="2200" b="0" dirty="0">
                <a:latin typeface="+mn-lt"/>
              </a:rPr>
              <a:t> </a:t>
            </a:r>
            <a:r>
              <a:rPr lang="de-DE" sz="2200" dirty="0">
                <a:solidFill>
                  <a:srgbClr val="0000FF"/>
                </a:solidFill>
                <a:latin typeface="+mn-lt"/>
              </a:rPr>
              <a:t>Bending </a:t>
            </a:r>
            <a:r>
              <a:rPr lang="de-DE" sz="2200" dirty="0" err="1">
                <a:solidFill>
                  <a:srgbClr val="0000FF"/>
                </a:solidFill>
                <a:latin typeface="+mn-lt"/>
              </a:rPr>
              <a:t>modes</a:t>
            </a:r>
            <a:r>
              <a:rPr lang="de-DE" sz="2200" dirty="0">
                <a:solidFill>
                  <a:srgbClr val="0000FF"/>
                </a:solidFill>
                <a:latin typeface="+mn-lt"/>
              </a:rPr>
              <a:t> </a:t>
            </a:r>
            <a:r>
              <a:rPr lang="de-DE" sz="2200" b="0" dirty="0">
                <a:latin typeface="+mn-lt"/>
              </a:rPr>
              <a:t>at</a:t>
            </a:r>
            <a:r>
              <a:rPr lang="de-DE" sz="2200" dirty="0">
                <a:solidFill>
                  <a:srgbClr val="0000FF"/>
                </a:solidFill>
                <a:latin typeface="+mn-lt"/>
              </a:rPr>
              <a:t> 125 Hz </a:t>
            </a:r>
            <a:r>
              <a:rPr lang="de-DE" sz="2200" b="0" dirty="0">
                <a:latin typeface="+mn-lt"/>
              </a:rPr>
              <a:t>and</a:t>
            </a:r>
            <a:r>
              <a:rPr lang="de-DE" sz="2200" dirty="0">
                <a:solidFill>
                  <a:srgbClr val="0000FF"/>
                </a:solidFill>
                <a:latin typeface="+mn-lt"/>
              </a:rPr>
              <a:t> 132 Hz </a:t>
            </a:r>
            <a:r>
              <a:rPr lang="de-DE" sz="2200" b="0" dirty="0" err="1">
                <a:latin typeface="+mn-lt"/>
              </a:rPr>
              <a:t>are</a:t>
            </a:r>
            <a:r>
              <a:rPr lang="de-DE" sz="2200" dirty="0">
                <a:solidFill>
                  <a:srgbClr val="0000FF"/>
                </a:solidFill>
                <a:latin typeface="+mn-lt"/>
              </a:rPr>
              <a:t> </a:t>
            </a:r>
            <a:r>
              <a:rPr lang="de-DE" sz="2200" dirty="0" err="1">
                <a:solidFill>
                  <a:srgbClr val="0000FF"/>
                </a:solidFill>
                <a:latin typeface="+mn-lt"/>
              </a:rPr>
              <a:t>important</a:t>
            </a:r>
            <a:r>
              <a:rPr lang="de-DE" sz="2200" dirty="0">
                <a:solidFill>
                  <a:srgbClr val="0000FF"/>
                </a:solidFill>
                <a:latin typeface="+mn-lt"/>
              </a:rPr>
              <a:t>, </a:t>
            </a:r>
            <a:r>
              <a:rPr lang="de-DE" sz="2200" b="0" dirty="0" err="1">
                <a:latin typeface="+mn-lt"/>
              </a:rPr>
              <a:t>because</a:t>
            </a:r>
            <a:r>
              <a:rPr lang="de-DE" sz="2200" b="0" dirty="0">
                <a:latin typeface="+mn-lt"/>
              </a:rPr>
              <a:t> </a:t>
            </a:r>
            <a:r>
              <a:rPr lang="de-DE" sz="2200" b="0" dirty="0" err="1">
                <a:latin typeface="+mn-lt"/>
              </a:rPr>
              <a:t>they</a:t>
            </a:r>
            <a:r>
              <a:rPr lang="de-DE" sz="2200" b="0" dirty="0">
                <a:latin typeface="+mn-lt"/>
              </a:rPr>
              <a:t> </a:t>
            </a:r>
            <a:r>
              <a:rPr lang="de-DE" sz="2200" b="0" dirty="0" err="1">
                <a:latin typeface="+mn-lt"/>
              </a:rPr>
              <a:t>are</a:t>
            </a:r>
            <a:r>
              <a:rPr lang="de-DE" sz="2200" dirty="0">
                <a:solidFill>
                  <a:srgbClr val="0000FF"/>
                </a:solidFill>
                <a:latin typeface="+mn-lt"/>
              </a:rPr>
              <a:t> </a:t>
            </a:r>
            <a:r>
              <a:rPr lang="de-DE" sz="2200" b="0" dirty="0" err="1">
                <a:latin typeface="+mn-lt"/>
              </a:rPr>
              <a:t>close</a:t>
            </a:r>
            <a:r>
              <a:rPr lang="de-DE" sz="2200" b="0" dirty="0">
                <a:latin typeface="+mn-lt"/>
              </a:rPr>
              <a:t> </a:t>
            </a:r>
            <a:r>
              <a:rPr lang="de-DE" sz="2200" b="0" dirty="0" err="1">
                <a:latin typeface="+mn-lt"/>
              </a:rPr>
              <a:t>to</a:t>
            </a:r>
            <a:r>
              <a:rPr lang="de-DE" sz="2200" b="0" dirty="0">
                <a:latin typeface="+mn-lt"/>
              </a:rPr>
              <a:t> </a:t>
            </a:r>
            <a:r>
              <a:rPr lang="de-DE" sz="2200" b="0" dirty="0" err="1">
                <a:latin typeface="+mn-lt"/>
              </a:rPr>
              <a:t>the</a:t>
            </a:r>
            <a:r>
              <a:rPr lang="de-DE" sz="2200" b="0" dirty="0">
                <a:latin typeface="+mn-lt"/>
              </a:rPr>
              <a:t> </a:t>
            </a:r>
            <a:r>
              <a:rPr lang="de-DE" sz="2200" dirty="0" err="1">
                <a:solidFill>
                  <a:srgbClr val="0000FF"/>
                </a:solidFill>
                <a:latin typeface="+mn-lt"/>
              </a:rPr>
              <a:t>Rotational</a:t>
            </a:r>
            <a:r>
              <a:rPr lang="de-DE" sz="2200" dirty="0">
                <a:solidFill>
                  <a:srgbClr val="0000FF"/>
                </a:solidFill>
                <a:latin typeface="+mn-lt"/>
              </a:rPr>
              <a:t> </a:t>
            </a:r>
            <a:r>
              <a:rPr lang="de-DE" sz="2200" dirty="0" err="1">
                <a:solidFill>
                  <a:srgbClr val="0000FF"/>
                </a:solidFill>
                <a:latin typeface="+mn-lt"/>
              </a:rPr>
              <a:t>Frequency</a:t>
            </a:r>
            <a:r>
              <a:rPr lang="de-DE" sz="2200" dirty="0">
                <a:solidFill>
                  <a:srgbClr val="0000FF"/>
                </a:solidFill>
                <a:latin typeface="+mn-lt"/>
              </a:rPr>
              <a:t> </a:t>
            </a:r>
            <a:r>
              <a:rPr lang="de-DE" sz="2200" b="0" dirty="0">
                <a:latin typeface="+mn-lt"/>
              </a:rPr>
              <a:t>at</a:t>
            </a:r>
            <a:r>
              <a:rPr lang="de-DE" sz="2200" dirty="0">
                <a:solidFill>
                  <a:srgbClr val="0000FF"/>
                </a:solidFill>
                <a:latin typeface="+mn-lt"/>
              </a:rPr>
              <a:t> 93 Hz. </a:t>
            </a:r>
            <a:r>
              <a:rPr lang="de-DE" sz="2200" b="0" dirty="0">
                <a:latin typeface="+mn-lt"/>
              </a:rPr>
              <a:t>This </a:t>
            </a:r>
            <a:r>
              <a:rPr lang="de-DE" sz="2200" b="0" dirty="0" err="1">
                <a:latin typeface="+mn-lt"/>
              </a:rPr>
              <a:t>may</a:t>
            </a:r>
            <a:r>
              <a:rPr lang="de-DE" sz="2200" b="0" dirty="0">
                <a:latin typeface="+mn-lt"/>
              </a:rPr>
              <a:t> </a:t>
            </a:r>
            <a:r>
              <a:rPr lang="de-DE" sz="2200" b="0" dirty="0" err="1">
                <a:latin typeface="+mn-lt"/>
              </a:rPr>
              <a:t>lead</a:t>
            </a:r>
            <a:r>
              <a:rPr lang="de-DE" sz="2200" b="0" dirty="0">
                <a:latin typeface="+mn-lt"/>
              </a:rPr>
              <a:t> </a:t>
            </a:r>
            <a:r>
              <a:rPr lang="de-DE" sz="2200" b="0" dirty="0" err="1">
                <a:latin typeface="+mn-lt"/>
              </a:rPr>
              <a:t>to</a:t>
            </a:r>
            <a:r>
              <a:rPr lang="de-DE" sz="2200" dirty="0">
                <a:solidFill>
                  <a:srgbClr val="0000FF"/>
                </a:solidFill>
                <a:latin typeface="+mn-lt"/>
              </a:rPr>
              <a:t> high </a:t>
            </a:r>
            <a:r>
              <a:rPr lang="de-DE" sz="2200" dirty="0" err="1">
                <a:solidFill>
                  <a:srgbClr val="0000FF"/>
                </a:solidFill>
                <a:latin typeface="+mn-lt"/>
              </a:rPr>
              <a:t>Unbalance</a:t>
            </a:r>
            <a:r>
              <a:rPr lang="de-DE" sz="2200" dirty="0">
                <a:solidFill>
                  <a:srgbClr val="0000FF"/>
                </a:solidFill>
                <a:latin typeface="+mn-lt"/>
              </a:rPr>
              <a:t> </a:t>
            </a:r>
            <a:r>
              <a:rPr lang="de-DE" sz="2200" dirty="0" err="1">
                <a:solidFill>
                  <a:srgbClr val="0000FF"/>
                </a:solidFill>
                <a:latin typeface="+mn-lt"/>
              </a:rPr>
              <a:t>Vibrations</a:t>
            </a:r>
            <a:r>
              <a:rPr lang="de-DE" sz="2200" dirty="0">
                <a:solidFill>
                  <a:srgbClr val="0000FF"/>
                </a:solidFill>
                <a:latin typeface="+mn-lt"/>
              </a:rPr>
              <a:t>.</a:t>
            </a:r>
          </a:p>
        </p:txBody>
      </p:sp>
    </p:spTree>
    <p:extLst>
      <p:ext uri="{BB962C8B-B14F-4D97-AF65-F5344CB8AC3E}">
        <p14:creationId xmlns:p14="http://schemas.microsoft.com/office/powerpoint/2010/main" val="265828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23EAD4-EDC3-9C6B-1C9C-745E8768308B}"/>
              </a:ext>
            </a:extLst>
          </p:cNvPr>
          <p:cNvSpPr txBox="1"/>
          <p:nvPr/>
        </p:nvSpPr>
        <p:spPr>
          <a:xfrm>
            <a:off x="478198" y="116896"/>
            <a:ext cx="1143440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lang="de-DE" sz="2400" dirty="0">
                <a:solidFill>
                  <a:srgbClr val="0000FF"/>
                </a:solidFill>
                <a:latin typeface="Arial"/>
              </a:rPr>
              <a:t> </a:t>
            </a:r>
            <a:r>
              <a:rPr lang="de-DE" sz="2400" dirty="0" err="1">
                <a:solidFill>
                  <a:srgbClr val="0000FF"/>
                </a:solidFill>
                <a:latin typeface="Arial"/>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err="1">
                <a:latin typeface="Arial"/>
              </a:rPr>
              <a:t>Vibrations</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Pump </a:t>
            </a:r>
            <a:r>
              <a:rPr lang="de-DE" sz="2400" b="0" dirty="0" err="1">
                <a:latin typeface="Arial"/>
              </a:rPr>
              <a:t>Shaft</a:t>
            </a:r>
            <a:r>
              <a:rPr lang="de-DE" sz="2400" b="0" dirty="0">
                <a:latin typeface="Arial"/>
              </a:rPr>
              <a:t> at Rot. Speed 5589 </a:t>
            </a:r>
            <a:r>
              <a:rPr lang="de-DE" sz="2400" b="0" dirty="0" err="1">
                <a:latin typeface="Arial"/>
              </a:rPr>
              <a:t>rpm</a:t>
            </a:r>
            <a:r>
              <a:rPr lang="de-DE" sz="2400" b="0" dirty="0">
                <a:latin typeface="Arial"/>
              </a:rPr>
              <a:t> due </a:t>
            </a:r>
            <a:r>
              <a:rPr lang="de-DE" sz="2400" b="0" dirty="0" err="1">
                <a:latin typeface="Arial"/>
              </a:rPr>
              <a:t>to</a:t>
            </a:r>
            <a:r>
              <a:rPr lang="de-DE" sz="2400" b="0" dirty="0">
                <a:latin typeface="Arial"/>
              </a:rPr>
              <a:t> </a:t>
            </a:r>
            <a:r>
              <a:rPr lang="de-DE" sz="2400" b="0" dirty="0" err="1">
                <a:latin typeface="Arial"/>
              </a:rPr>
              <a:t>Unbalace</a:t>
            </a:r>
            <a:r>
              <a:rPr lang="de-DE" sz="2400" b="0" dirty="0">
                <a:latin typeface="Arial"/>
              </a:rPr>
              <a:t> Force 20 kN</a:t>
            </a:r>
            <a:endParaRPr kumimoji="0" lang="de-DE" sz="2400" b="0" i="0" u="none" strike="noStrike" kern="1200" cap="none" spc="0" normalizeH="0" baseline="0" noProof="0" dirty="0">
              <a:ln>
                <a:noFill/>
              </a:ln>
              <a:effectLst/>
              <a:uLnTx/>
              <a:uFillTx/>
              <a:latin typeface="Arial"/>
              <a:ea typeface="+mn-ea"/>
              <a:cs typeface="+mn-cs"/>
            </a:endParaRPr>
          </a:p>
        </p:txBody>
      </p:sp>
      <p:pic>
        <p:nvPicPr>
          <p:cNvPr id="3" name="Grafik 2" descr="Ein Bild, das Diagramm, Screenshot, Entwurf, Text enthält.&#10;&#10;Automatisch generierte Beschreibung">
            <a:extLst>
              <a:ext uri="{FF2B5EF4-FFF2-40B4-BE49-F238E27FC236}">
                <a16:creationId xmlns:a16="http://schemas.microsoft.com/office/drawing/2014/main" id="{EBC2EFDC-A63A-212C-EE28-EBA0F6AE6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58" y="1617133"/>
            <a:ext cx="5072075" cy="4309534"/>
          </a:xfrm>
          <a:prstGeom prst="rect">
            <a:avLst/>
          </a:prstGeom>
        </p:spPr>
      </p:pic>
      <p:pic>
        <p:nvPicPr>
          <p:cNvPr id="6" name="Grafik 5" descr="Ein Bild, das Text, Diagramm enthält.&#10;&#10;Automatisch generierte Beschreibung">
            <a:extLst>
              <a:ext uri="{FF2B5EF4-FFF2-40B4-BE49-F238E27FC236}">
                <a16:creationId xmlns:a16="http://schemas.microsoft.com/office/drawing/2014/main" id="{A285FB4F-36E6-B77A-CC08-35D3F5E02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1820332"/>
            <a:ext cx="6079067" cy="4106335"/>
          </a:xfrm>
          <a:prstGeom prst="rect">
            <a:avLst/>
          </a:prstGeom>
        </p:spPr>
      </p:pic>
      <p:sp>
        <p:nvSpPr>
          <p:cNvPr id="7" name="Textfeld 6">
            <a:extLst>
              <a:ext uri="{FF2B5EF4-FFF2-40B4-BE49-F238E27FC236}">
                <a16:creationId xmlns:a16="http://schemas.microsoft.com/office/drawing/2014/main" id="{7F32A748-D4A4-DF2C-0A59-03CB8BAD2328}"/>
              </a:ext>
            </a:extLst>
          </p:cNvPr>
          <p:cNvSpPr txBox="1"/>
          <p:nvPr/>
        </p:nvSpPr>
        <p:spPr>
          <a:xfrm>
            <a:off x="1157289" y="2412999"/>
            <a:ext cx="10454850" cy="430887"/>
          </a:xfrm>
          <a:prstGeom prst="rect">
            <a:avLst/>
          </a:prstGeom>
          <a:noFill/>
        </p:spPr>
        <p:txBody>
          <a:bodyPr wrap="none" rtlCol="0">
            <a:spAutoFit/>
          </a:bodyPr>
          <a:lstStyle/>
          <a:p>
            <a:r>
              <a:rPr lang="de-DE" sz="2200" dirty="0" err="1">
                <a:solidFill>
                  <a:srgbClr val="0000FF"/>
                </a:solidFill>
                <a:latin typeface="+mn-lt"/>
              </a:rPr>
              <a:t>Unbalance</a:t>
            </a:r>
            <a:r>
              <a:rPr lang="de-DE" sz="2200" dirty="0">
                <a:solidFill>
                  <a:srgbClr val="0000FF"/>
                </a:solidFill>
                <a:latin typeface="+mn-lt"/>
              </a:rPr>
              <a:t> </a:t>
            </a:r>
            <a:r>
              <a:rPr lang="de-DE" sz="2200" dirty="0" err="1">
                <a:solidFill>
                  <a:srgbClr val="0000FF"/>
                </a:solidFill>
                <a:latin typeface="+mn-lt"/>
              </a:rPr>
              <a:t>Excitation</a:t>
            </a:r>
            <a:r>
              <a:rPr lang="de-DE" sz="2200" dirty="0">
                <a:solidFill>
                  <a:srgbClr val="0000FF"/>
                </a:solidFill>
                <a:latin typeface="+mn-lt"/>
              </a:rPr>
              <a:t> Force 20 kN          </a:t>
            </a:r>
            <a:r>
              <a:rPr lang="de-DE" sz="2200" dirty="0" err="1">
                <a:solidFill>
                  <a:srgbClr val="0000FF"/>
                </a:solidFill>
                <a:latin typeface="+mn-lt"/>
              </a:rPr>
              <a:t>Shaft</a:t>
            </a:r>
            <a:r>
              <a:rPr lang="de-DE" sz="2200" dirty="0">
                <a:solidFill>
                  <a:srgbClr val="0000FF"/>
                </a:solidFill>
                <a:latin typeface="+mn-lt"/>
              </a:rPr>
              <a:t> </a:t>
            </a:r>
            <a:r>
              <a:rPr lang="de-DE" sz="2200" dirty="0" err="1">
                <a:solidFill>
                  <a:srgbClr val="0000FF"/>
                </a:solidFill>
                <a:latin typeface="+mn-lt"/>
              </a:rPr>
              <a:t>Vibrations</a:t>
            </a:r>
            <a:r>
              <a:rPr lang="de-DE" sz="2200" dirty="0">
                <a:solidFill>
                  <a:srgbClr val="0000FF"/>
                </a:solidFill>
                <a:latin typeface="+mn-lt"/>
              </a:rPr>
              <a:t> at Impeller: 200 µm</a:t>
            </a:r>
          </a:p>
        </p:txBody>
      </p:sp>
      <p:sp>
        <p:nvSpPr>
          <p:cNvPr id="8" name="Pfeil: nach rechts 7">
            <a:extLst>
              <a:ext uri="{FF2B5EF4-FFF2-40B4-BE49-F238E27FC236}">
                <a16:creationId xmlns:a16="http://schemas.microsoft.com/office/drawing/2014/main" id="{CCC271CE-C07D-ED49-3221-53D7F917F7F8}"/>
              </a:ext>
            </a:extLst>
          </p:cNvPr>
          <p:cNvSpPr/>
          <p:nvPr/>
        </p:nvSpPr>
        <p:spPr>
          <a:xfrm rot="4590494">
            <a:off x="2929003" y="4289682"/>
            <a:ext cx="910996" cy="247950"/>
          </a:xfrm>
          <a:prstGeom prst="rightArrow">
            <a:avLst>
              <a:gd name="adj1" fmla="val 57768"/>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8100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23EAD4-EDC3-9C6B-1C9C-745E8768308B}"/>
              </a:ext>
            </a:extLst>
          </p:cNvPr>
          <p:cNvSpPr txBox="1"/>
          <p:nvPr/>
        </p:nvSpPr>
        <p:spPr>
          <a:xfrm>
            <a:off x="484633" y="176163"/>
            <a:ext cx="1122273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Measured</a:t>
            </a:r>
            <a:r>
              <a:rPr kumimoji="0" lang="de-DE" sz="2400" b="1" i="0" u="none" strike="noStrike" kern="1200" cap="none" spc="0" normalizeH="0" baseline="0" noProof="0" dirty="0">
                <a:ln>
                  <a:noFill/>
                </a:ln>
                <a:solidFill>
                  <a:srgbClr val="0000FF"/>
                </a:solidFill>
                <a:effectLst/>
                <a:uLnTx/>
                <a:uFillTx/>
                <a:latin typeface="Arial"/>
                <a:ea typeface="+mn-ea"/>
                <a:cs typeface="+mn-cs"/>
              </a:rPr>
              <a:t>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Calculated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lang="de-DE" sz="2400" dirty="0">
                <a:solidFill>
                  <a:srgbClr val="0000FF"/>
                </a:solidFill>
                <a:latin typeface="Arial"/>
              </a:rPr>
              <a:t> </a:t>
            </a:r>
            <a:r>
              <a:rPr lang="de-DE" sz="2400" dirty="0" err="1">
                <a:solidFill>
                  <a:srgbClr val="0000FF"/>
                </a:solidFill>
                <a:latin typeface="Arial"/>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Horizontal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sz="2400" b="1" i="0" u="none" strike="noStrike" kern="1200" cap="none" spc="0" normalizeH="0" baseline="0" noProof="0" dirty="0">
                <a:ln>
                  <a:noFill/>
                </a:ln>
                <a:solidFill>
                  <a:srgbClr val="0000FF"/>
                </a:solidFill>
                <a:effectLst/>
                <a:uLnTx/>
                <a:uFillTx/>
                <a:latin typeface="Arial"/>
                <a:ea typeface="+mn-ea"/>
                <a:cs typeface="+mn-cs"/>
              </a:rPr>
              <a:t> Pump OL3 </a:t>
            </a:r>
            <a:r>
              <a:rPr lang="de-DE" sz="2400" b="0" dirty="0" err="1">
                <a:latin typeface="Arial"/>
              </a:rPr>
              <a:t>Conclusions</a:t>
            </a:r>
            <a:endParaRPr kumimoji="0" lang="de-DE" sz="2400" b="0" i="0" u="none" strike="noStrike" kern="1200" cap="none" spc="0" normalizeH="0" baseline="0" noProof="0" dirty="0">
              <a:ln>
                <a:noFill/>
              </a:ln>
              <a:effectLst/>
              <a:uLnTx/>
              <a:uFillTx/>
              <a:latin typeface="Arial"/>
              <a:ea typeface="+mn-ea"/>
              <a:cs typeface="+mn-cs"/>
            </a:endParaRPr>
          </a:p>
        </p:txBody>
      </p:sp>
      <p:sp>
        <p:nvSpPr>
          <p:cNvPr id="2" name="Textfeld 1">
            <a:extLst>
              <a:ext uri="{FF2B5EF4-FFF2-40B4-BE49-F238E27FC236}">
                <a16:creationId xmlns:a16="http://schemas.microsoft.com/office/drawing/2014/main" id="{53550864-4BFD-712B-F2E6-A740411E50E5}"/>
              </a:ext>
            </a:extLst>
          </p:cNvPr>
          <p:cNvSpPr txBox="1"/>
          <p:nvPr/>
        </p:nvSpPr>
        <p:spPr>
          <a:xfrm>
            <a:off x="624115" y="1336842"/>
            <a:ext cx="10412853" cy="5175809"/>
          </a:xfrm>
          <a:prstGeom prst="rect">
            <a:avLst/>
          </a:prstGeom>
          <a:solidFill>
            <a:schemeClr val="lt1"/>
          </a:solidFill>
          <a:ln w="3810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Vibrations</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Boiler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F</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eed</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Pump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can</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strongly</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excited</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by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Fluid  Forces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with</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Vane Pass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Frequency</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VPF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560 Hz and 2 VPF</a:t>
            </a:r>
            <a:r>
              <a:rPr lang="de-DE" sz="2200" b="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1120 Hz</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Resonances</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may</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occur</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lang="de-DE" sz="2200" b="0" kern="100" dirty="0">
                <a:latin typeface="Arial" panose="020B0604020202020204" pitchFamily="34" charset="0"/>
                <a:ea typeface="Calibri" panose="020F0502020204030204" pitchFamily="34" charset="0"/>
                <a:cs typeface="Arial" panose="020B0604020202020204" pitchFamily="34" charset="0"/>
              </a:rPr>
              <a:t>at</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this</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Frequencies</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because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Natural </a:t>
            </a:r>
            <a:r>
              <a:rPr kumimoji="0" lang="de-DE" sz="2200"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Frequencies</a:t>
            </a:r>
            <a:r>
              <a:rPr kumimoji="0" lang="de-DE" sz="220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Pump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Shaft</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are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close</a:t>
            </a:r>
            <a:r>
              <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de-DE" sz="22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de-DE" sz="2200" b="0" kern="100" dirty="0" err="1">
                <a:latin typeface="Arial" panose="020B0604020202020204" pitchFamily="34" charset="0"/>
                <a:ea typeface="Calibri" panose="020F0502020204030204" pitchFamily="34" charset="0"/>
                <a:cs typeface="Arial" panose="020B0604020202020204" pitchFamily="34" charset="0"/>
              </a:rPr>
              <a:t>Under</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special</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flow</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conditions</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Fluid Forces </a:t>
            </a:r>
            <a:r>
              <a:rPr lang="de-DE" sz="2200" b="0" kern="100" dirty="0">
                <a:latin typeface="Arial" panose="020B0604020202020204" pitchFamily="34" charset="0"/>
                <a:ea typeface="Calibri" panose="020F0502020204030204" pitchFamily="34" charset="0"/>
                <a:cs typeface="Arial" panose="020B0604020202020204" pitchFamily="34" charset="0"/>
              </a:rPr>
              <a:t>at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impeller</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can</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be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synchronous</a:t>
            </a:r>
            <a:r>
              <a:rPr lang="de-DE" sz="2200" b="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to</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rotational</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kern="100" dirty="0" err="1">
                <a:solidFill>
                  <a:srgbClr val="0000FF"/>
                </a:solidFill>
                <a:latin typeface="Arial" panose="020B0604020202020204" pitchFamily="34" charset="0"/>
                <a:ea typeface="Calibri" panose="020F0502020204030204" pitchFamily="34" charset="0"/>
                <a:cs typeface="Arial" panose="020B0604020202020204" pitchFamily="34" charset="0"/>
              </a:rPr>
              <a:t>frequency</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of</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the</a:t>
            </a:r>
            <a:r>
              <a:rPr lang="de-DE" sz="2200" b="0" kern="100" dirty="0">
                <a:latin typeface="Arial" panose="020B0604020202020204" pitchFamily="34" charset="0"/>
                <a:ea typeface="Calibri" panose="020F0502020204030204" pitchFamily="34" charset="0"/>
                <a:cs typeface="Arial" panose="020B0604020202020204" pitchFamily="34" charset="0"/>
              </a:rPr>
              <a:t> </a:t>
            </a:r>
            <a:r>
              <a:rPr lang="de-DE" sz="2200" b="0" kern="100" dirty="0" err="1">
                <a:latin typeface="Arial" panose="020B0604020202020204" pitchFamily="34" charset="0"/>
                <a:ea typeface="Calibri" panose="020F0502020204030204" pitchFamily="34" charset="0"/>
                <a:cs typeface="Arial" panose="020B0604020202020204" pitchFamily="34" charset="0"/>
              </a:rPr>
              <a:t>shaft</a:t>
            </a:r>
            <a:r>
              <a:rPr lang="de-DE" sz="2200" b="0" kern="100" dirty="0">
                <a:latin typeface="Arial" panose="020B0604020202020204" pitchFamily="34" charset="0"/>
                <a:ea typeface="Calibri" panose="020F0502020204030204" pitchFamily="34" charset="0"/>
                <a:cs typeface="Arial" panose="020B0604020202020204" pitchFamily="34" charset="0"/>
              </a:rPr>
              <a:t>.</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Fluid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F</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orces</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behave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same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way</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a:t>
            </a:r>
            <a:r>
              <a:rPr kumimoji="0" lang="de-DE"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M</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echanical</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U</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nbalances</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are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called</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Hydraulic</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Unbalances</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They</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may</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be</a:t>
            </a:r>
            <a:r>
              <a:rPr kumimoji="0" lang="de-DE" sz="2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much</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larger </a:t>
            </a:r>
            <a:r>
              <a:rPr kumimoji="0" lang="de-DE" sz="2200" b="0" i="0" u="none" strike="noStrike" kern="1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than</a:t>
            </a:r>
            <a:r>
              <a:rPr kumimoji="0" lang="de-DE" sz="22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Mechanical</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Unbalances</a:t>
            </a:r>
            <a:endPar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endPar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example</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of</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Feedwater</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Pump OL3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shows</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that</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Unbalance</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vibrations</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may</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become</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large </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have</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the</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potential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to</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0" i="0" u="none" strike="noStrike" kern="100" cap="none" spc="0" normalizeH="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lead</a:t>
            </a:r>
            <a:r>
              <a:rPr kumimoji="0" lang="de-DE" sz="2200" b="0" i="0" u="none" strike="noStrike" kern="1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2200" b="1" i="0" u="none" strike="noStrike" kern="100" cap="none" spc="0" normalizeH="0" noProof="0" dirty="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damages</a:t>
            </a: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a:t>
            </a:r>
            <a:endParaRPr kumimoji="0" lang="de-DE" sz="2200" b="1" i="0" u="none" strike="noStrike" kern="100" cap="none" spc="0" normalizeH="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lang="de-DE" sz="2200" kern="1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de-DE" sz="2400" b="0"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1" i="0" u="none" strike="noStrike" kern="1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lang="de-DE" sz="2000" b="0" kern="100" dirty="0">
                <a:latin typeface="Arial" panose="020B0604020202020204" pitchFamily="34" charset="0"/>
                <a:ea typeface="Calibri" panose="020F0502020204030204" pitchFamily="34" charset="0"/>
                <a:cs typeface="Arial" panose="020B0604020202020204" pitchFamily="34" charset="0"/>
              </a:rPr>
              <a:t>.</a:t>
            </a:r>
            <a:endParaRPr kumimoji="0" lang="de-DE" sz="20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de-DE"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533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Pumps in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Nuclear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lang="de-DE" altLang="de-DE" sz="2400" dirty="0">
                <a:solidFill>
                  <a:srgbClr val="000000"/>
                </a:solidFill>
                <a:latin typeface="Arial"/>
                <a:ea typeface="Calibri" panose="020F0502020204030204" pitchFamily="34" charset="0"/>
                <a:cs typeface="Times New Roman" panose="02020603050405020304" pitchFamily="18" charset="0"/>
              </a:rPr>
              <a:t>IV</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Feedwater</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Pumps in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Nuclear</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Power Plants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232336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42DEC32-0076-728B-D2B5-B0C124352E50}"/>
              </a:ext>
            </a:extLst>
          </p:cNvPr>
          <p:cNvPicPr>
            <a:picLocks noChangeAspect="1"/>
          </p:cNvPicPr>
          <p:nvPr/>
        </p:nvPicPr>
        <p:blipFill>
          <a:blip r:embed="rId3"/>
          <a:stretch>
            <a:fillRect/>
          </a:stretch>
        </p:blipFill>
        <p:spPr>
          <a:xfrm>
            <a:off x="2002971" y="1380585"/>
            <a:ext cx="7717971" cy="4584786"/>
          </a:xfrm>
          <a:prstGeom prst="rect">
            <a:avLst/>
          </a:prstGeom>
        </p:spPr>
      </p:pic>
      <p:sp>
        <p:nvSpPr>
          <p:cNvPr id="4" name="Textfeld 3">
            <a:extLst>
              <a:ext uri="{FF2B5EF4-FFF2-40B4-BE49-F238E27FC236}">
                <a16:creationId xmlns:a16="http://schemas.microsoft.com/office/drawing/2014/main" id="{4CF4917E-06C2-D4F1-E780-3451B1B72322}"/>
              </a:ext>
            </a:extLst>
          </p:cNvPr>
          <p:cNvSpPr txBox="1"/>
          <p:nvPr/>
        </p:nvSpPr>
        <p:spPr>
          <a:xfrm>
            <a:off x="504598" y="110457"/>
            <a:ext cx="8622873" cy="830997"/>
          </a:xfrm>
          <a:prstGeom prst="rect">
            <a:avLst/>
          </a:prstGeom>
          <a:noFill/>
        </p:spPr>
        <p:txBody>
          <a:bodyPr wrap="none" rtlCol="0">
            <a:spAutoFit/>
          </a:bodyPr>
          <a:lstStyle/>
          <a:p>
            <a:r>
              <a:rPr lang="de-DE" sz="2400" dirty="0">
                <a:solidFill>
                  <a:srgbClr val="0000FF"/>
                </a:solidFill>
                <a:latin typeface="+mn-lt"/>
              </a:rPr>
              <a:t>A </a:t>
            </a:r>
            <a:r>
              <a:rPr lang="de-DE" sz="2400" dirty="0" err="1">
                <a:solidFill>
                  <a:srgbClr val="0000FF"/>
                </a:solidFill>
                <a:latin typeface="+mn-lt"/>
              </a:rPr>
              <a:t>typical</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a:t>
            </a:r>
          </a:p>
          <a:p>
            <a:r>
              <a:rPr lang="de-DE" sz="2400" b="0" dirty="0">
                <a:latin typeface="+mn-lt"/>
              </a:rPr>
              <a:t>Cross </a:t>
            </a:r>
            <a:r>
              <a:rPr lang="de-DE" sz="2400" b="0" dirty="0" err="1">
                <a:latin typeface="+mn-lt"/>
              </a:rPr>
              <a:t>Section</a:t>
            </a:r>
            <a:r>
              <a:rPr lang="de-DE" sz="2400" b="0" dirty="0">
                <a:latin typeface="+mn-lt"/>
              </a:rPr>
              <a:t> </a:t>
            </a:r>
            <a:r>
              <a:rPr lang="de-DE" sz="2400" b="0" dirty="0" err="1">
                <a:latin typeface="+mn-lt"/>
              </a:rPr>
              <a:t>with</a:t>
            </a:r>
            <a:r>
              <a:rPr lang="de-DE" sz="2400" b="0" dirty="0">
                <a:latin typeface="+mn-lt"/>
              </a:rPr>
              <a:t> Main Components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Horizontal Pump </a:t>
            </a:r>
          </a:p>
        </p:txBody>
      </p:sp>
      <p:sp>
        <p:nvSpPr>
          <p:cNvPr id="3" name="Textfeld 2">
            <a:extLst>
              <a:ext uri="{FF2B5EF4-FFF2-40B4-BE49-F238E27FC236}">
                <a16:creationId xmlns:a16="http://schemas.microsoft.com/office/drawing/2014/main" id="{869EF2C8-C2B3-14EF-B593-3B184C168B16}"/>
              </a:ext>
            </a:extLst>
          </p:cNvPr>
          <p:cNvSpPr txBox="1"/>
          <p:nvPr/>
        </p:nvSpPr>
        <p:spPr>
          <a:xfrm>
            <a:off x="367990" y="1643744"/>
            <a:ext cx="11296440" cy="4401205"/>
          </a:xfrm>
          <a:prstGeom prst="rect">
            <a:avLst/>
          </a:prstGeom>
          <a:noFill/>
        </p:spPr>
        <p:txBody>
          <a:bodyPr wrap="square" rtlCol="0">
            <a:spAutoFit/>
          </a:bodyPr>
          <a:lstStyle/>
          <a:p>
            <a:r>
              <a:rPr lang="de-DE" sz="2000" b="0" dirty="0">
                <a:latin typeface="+mn-lt"/>
              </a:rPr>
              <a:t>     Pump </a:t>
            </a:r>
            <a:r>
              <a:rPr lang="de-DE" sz="2000" b="0" dirty="0" err="1">
                <a:latin typeface="+mn-lt"/>
              </a:rPr>
              <a:t>Casing</a:t>
            </a:r>
            <a:r>
              <a:rPr lang="de-DE" sz="2000" b="0" dirty="0">
                <a:latin typeface="+mn-lt"/>
              </a:rPr>
              <a:t> and Pipe                                             Impeller Seals</a:t>
            </a:r>
          </a:p>
          <a:p>
            <a:endParaRPr lang="de-DE" sz="2000" b="0" dirty="0">
              <a:latin typeface="+mn-lt"/>
            </a:endParaRPr>
          </a:p>
          <a:p>
            <a:endParaRPr lang="de-DE" sz="2000" b="0" dirty="0">
              <a:latin typeface="+mn-lt"/>
            </a:endParaRPr>
          </a:p>
          <a:p>
            <a:r>
              <a:rPr lang="de-DE" sz="2000" b="0" dirty="0">
                <a:latin typeface="+mn-lt"/>
              </a:rPr>
              <a:t>DE-</a:t>
            </a:r>
            <a:r>
              <a:rPr lang="de-DE" sz="2000" b="0" dirty="0" err="1">
                <a:latin typeface="+mn-lt"/>
              </a:rPr>
              <a:t>Bearing</a:t>
            </a:r>
            <a:r>
              <a:rPr lang="de-DE" sz="2000" b="0" dirty="0">
                <a:latin typeface="+mn-lt"/>
              </a:rPr>
              <a:t> Housing                                                                                       NDE-</a:t>
            </a:r>
            <a:r>
              <a:rPr lang="de-DE" sz="2000" b="0" dirty="0" err="1">
                <a:latin typeface="+mn-lt"/>
              </a:rPr>
              <a:t>Bearing</a:t>
            </a:r>
            <a:r>
              <a:rPr lang="de-DE" sz="2000" b="0" dirty="0">
                <a:latin typeface="+mn-lt"/>
              </a:rPr>
              <a:t> Housing                                                                        </a:t>
            </a:r>
            <a:r>
              <a:rPr lang="de-DE" sz="2000" b="0" dirty="0" err="1">
                <a:latin typeface="+mn-lt"/>
              </a:rPr>
              <a:t>with</a:t>
            </a:r>
            <a:r>
              <a:rPr lang="de-DE" sz="2000" b="0" dirty="0">
                <a:latin typeface="+mn-lt"/>
              </a:rPr>
              <a:t> Radial 4-Lobe                                                                                          </a:t>
            </a:r>
            <a:r>
              <a:rPr lang="de-DE" sz="2000" b="0" dirty="0" err="1">
                <a:latin typeface="+mn-lt"/>
              </a:rPr>
              <a:t>with</a:t>
            </a:r>
            <a:r>
              <a:rPr lang="de-DE" sz="2000" b="0" dirty="0">
                <a:latin typeface="+mn-lt"/>
              </a:rPr>
              <a:t> Radial 4-Lobe </a:t>
            </a:r>
          </a:p>
          <a:p>
            <a:r>
              <a:rPr lang="de-DE" sz="2000" b="0" dirty="0">
                <a:latin typeface="+mn-lt"/>
              </a:rPr>
              <a:t>Oil Film </a:t>
            </a:r>
            <a:r>
              <a:rPr lang="de-DE" sz="2000" b="0" dirty="0" err="1">
                <a:latin typeface="+mn-lt"/>
              </a:rPr>
              <a:t>Bearings</a:t>
            </a:r>
            <a:r>
              <a:rPr lang="de-DE" sz="2000" b="0" dirty="0">
                <a:latin typeface="+mn-lt"/>
              </a:rPr>
              <a:t>                                                                                             Oil Film </a:t>
            </a:r>
            <a:r>
              <a:rPr lang="de-DE" sz="2000" b="0" dirty="0" err="1">
                <a:latin typeface="+mn-lt"/>
              </a:rPr>
              <a:t>Bearings</a:t>
            </a:r>
            <a:endParaRPr lang="de-DE" sz="2000" b="0" dirty="0">
              <a:latin typeface="+mn-lt"/>
            </a:endParaRPr>
          </a:p>
          <a:p>
            <a:r>
              <a:rPr lang="de-DE" sz="2000" b="0" dirty="0">
                <a:latin typeface="+mn-lt"/>
              </a:rPr>
              <a:t>   </a:t>
            </a:r>
          </a:p>
          <a:p>
            <a:endParaRPr lang="de-DE" sz="2000" b="0" dirty="0">
              <a:latin typeface="+mn-lt"/>
            </a:endParaRPr>
          </a:p>
          <a:p>
            <a:r>
              <a:rPr lang="de-DE" sz="2000" b="0" dirty="0">
                <a:latin typeface="+mn-lt"/>
              </a:rPr>
              <a:t>Pump </a:t>
            </a:r>
            <a:r>
              <a:rPr lang="de-DE" sz="2000" b="0" dirty="0" err="1">
                <a:latin typeface="+mn-lt"/>
              </a:rPr>
              <a:t>Shaft</a:t>
            </a:r>
            <a:r>
              <a:rPr lang="de-DE" sz="2000" b="0" dirty="0">
                <a:latin typeface="+mn-lt"/>
              </a:rPr>
              <a:t>  </a:t>
            </a:r>
            <a:r>
              <a:rPr lang="de-DE" sz="2000" b="0" dirty="0" err="1">
                <a:latin typeface="+mn-lt"/>
              </a:rPr>
              <a:t>with</a:t>
            </a:r>
            <a:r>
              <a:rPr lang="de-DE" sz="2000" b="0" dirty="0">
                <a:latin typeface="+mn-lt"/>
              </a:rPr>
              <a:t> </a:t>
            </a:r>
          </a:p>
          <a:p>
            <a:r>
              <a:rPr lang="de-DE" sz="2000" b="0" dirty="0">
                <a:latin typeface="+mn-lt"/>
              </a:rPr>
              <a:t>Double Flow Impeller                                                                                      Axial Oil Film </a:t>
            </a:r>
            <a:r>
              <a:rPr lang="de-DE" sz="2000" b="0" dirty="0" err="1">
                <a:latin typeface="+mn-lt"/>
              </a:rPr>
              <a:t>Bearing</a:t>
            </a:r>
            <a:endParaRPr lang="de-DE" sz="2000" b="0" dirty="0">
              <a:latin typeface="+mn-lt"/>
            </a:endParaRPr>
          </a:p>
          <a:p>
            <a:endParaRPr lang="de-DE" sz="2000" b="0" dirty="0">
              <a:latin typeface="+mn-lt"/>
            </a:endParaRPr>
          </a:p>
          <a:p>
            <a:endParaRPr lang="de-DE" sz="2000" b="0" dirty="0">
              <a:latin typeface="+mn-lt"/>
            </a:endParaRPr>
          </a:p>
          <a:p>
            <a:endParaRPr lang="de-DE" sz="2000" b="0" dirty="0">
              <a:latin typeface="+mn-lt"/>
            </a:endParaRPr>
          </a:p>
          <a:p>
            <a:r>
              <a:rPr lang="de-DE" sz="2000" b="0" dirty="0">
                <a:latin typeface="+mn-lt"/>
              </a:rPr>
              <a:t>(Source: KSB Handbook)                                                            </a:t>
            </a:r>
            <a:r>
              <a:rPr lang="de-DE" sz="2000" dirty="0">
                <a:solidFill>
                  <a:srgbClr val="0000FF"/>
                </a:solidFill>
                <a:latin typeface="+mn-lt"/>
              </a:rPr>
              <a:t>This Pump type </a:t>
            </a:r>
            <a:r>
              <a:rPr lang="de-DE" sz="2000" dirty="0" err="1">
                <a:solidFill>
                  <a:srgbClr val="0000FF"/>
                </a:solidFill>
                <a:latin typeface="+mn-lt"/>
              </a:rPr>
              <a:t>is</a:t>
            </a:r>
            <a:r>
              <a:rPr lang="de-DE" sz="2000" dirty="0">
                <a:solidFill>
                  <a:srgbClr val="0000FF"/>
                </a:solidFill>
                <a:latin typeface="+mn-lt"/>
              </a:rPr>
              <a:t> </a:t>
            </a:r>
            <a:r>
              <a:rPr lang="de-DE" sz="2000" dirty="0" err="1">
                <a:solidFill>
                  <a:srgbClr val="0000FF"/>
                </a:solidFill>
                <a:latin typeface="+mn-lt"/>
              </a:rPr>
              <a:t>used</a:t>
            </a:r>
            <a:r>
              <a:rPr lang="de-DE" sz="2000" dirty="0">
                <a:solidFill>
                  <a:srgbClr val="0000FF"/>
                </a:solidFill>
                <a:latin typeface="+mn-lt"/>
              </a:rPr>
              <a:t> in OL3</a:t>
            </a:r>
          </a:p>
        </p:txBody>
      </p:sp>
      <p:cxnSp>
        <p:nvCxnSpPr>
          <p:cNvPr id="7" name="Gerader Verbinder 6">
            <a:extLst>
              <a:ext uri="{FF2B5EF4-FFF2-40B4-BE49-F238E27FC236}">
                <a16:creationId xmlns:a16="http://schemas.microsoft.com/office/drawing/2014/main" id="{6AE46F0E-F8CD-78B4-B59A-02F73BEC001F}"/>
              </a:ext>
            </a:extLst>
          </p:cNvPr>
          <p:cNvCxnSpPr>
            <a:cxnSpLocks/>
          </p:cNvCxnSpPr>
          <p:nvPr/>
        </p:nvCxnSpPr>
        <p:spPr>
          <a:xfrm>
            <a:off x="3568390" y="1873405"/>
            <a:ext cx="1215483" cy="390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241FEBD-30A5-5849-1713-0017D1E3C990}"/>
              </a:ext>
            </a:extLst>
          </p:cNvPr>
          <p:cNvCxnSpPr>
            <a:cxnSpLocks/>
          </p:cNvCxnSpPr>
          <p:nvPr/>
        </p:nvCxnSpPr>
        <p:spPr>
          <a:xfrm flipV="1">
            <a:off x="5876693" y="2051824"/>
            <a:ext cx="1193180" cy="8809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60FCB8B-5F2C-87DB-68CB-3DF43EA9EB64}"/>
              </a:ext>
            </a:extLst>
          </p:cNvPr>
          <p:cNvCxnSpPr>
            <a:cxnSpLocks/>
          </p:cNvCxnSpPr>
          <p:nvPr/>
        </p:nvCxnSpPr>
        <p:spPr>
          <a:xfrm flipV="1">
            <a:off x="3155795" y="3880624"/>
            <a:ext cx="2007220" cy="5575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A748552-D1BE-6468-AC6D-F3CCB5FC51AF}"/>
              </a:ext>
            </a:extLst>
          </p:cNvPr>
          <p:cNvCxnSpPr>
            <a:cxnSpLocks/>
          </p:cNvCxnSpPr>
          <p:nvPr/>
        </p:nvCxnSpPr>
        <p:spPr>
          <a:xfrm>
            <a:off x="8173844" y="3780263"/>
            <a:ext cx="691376" cy="54641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77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896FF4FB-62E4-5C12-B764-542BAF15E0DB}"/>
              </a:ext>
            </a:extLst>
          </p:cNvPr>
          <p:cNvSpPr txBox="1">
            <a:spLocks noChangeArrowheads="1"/>
          </p:cNvSpPr>
          <p:nvPr/>
        </p:nvSpPr>
        <p:spPr bwMode="auto">
          <a:xfrm>
            <a:off x="793636" y="101600"/>
            <a:ext cx="9820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buNone/>
            </a:pPr>
            <a:r>
              <a:rPr lang="de-DE" sz="2400" dirty="0">
                <a:solidFill>
                  <a:srgbClr val="0000FF"/>
                </a:solidFill>
                <a:latin typeface="+mn-lt"/>
              </a:rPr>
              <a:t>A </a:t>
            </a:r>
            <a:r>
              <a:rPr lang="de-DE" sz="2400" dirty="0" err="1">
                <a:solidFill>
                  <a:srgbClr val="0000FF"/>
                </a:solidFill>
                <a:latin typeface="+mn-lt"/>
              </a:rPr>
              <a:t>typical</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a:t>
            </a:r>
            <a:r>
              <a:rPr lang="de-DE" sz="2400" b="0" dirty="0" err="1">
                <a:latin typeface="+mn-lt"/>
              </a:rPr>
              <a:t>Pump</a:t>
            </a:r>
            <a:r>
              <a:rPr lang="de-DE" sz="2400" dirty="0">
                <a:solidFill>
                  <a:srgbClr val="0000FF"/>
                </a:solidFill>
                <a:latin typeface="+mn-lt"/>
              </a:rPr>
              <a:t> </a:t>
            </a:r>
            <a:r>
              <a:rPr lang="de-DE" sz="2400" b="0" dirty="0" err="1">
                <a:latin typeface="+mn-lt"/>
              </a:rPr>
              <a:t>Characteristics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OL3 </a:t>
            </a:r>
            <a:r>
              <a:rPr lang="de-DE" sz="2400" b="0" dirty="0" err="1">
                <a:latin typeface="+mn-lt"/>
              </a:rPr>
              <a:t>Feedwater</a:t>
            </a:r>
            <a:r>
              <a:rPr lang="de-DE" sz="2400" b="0" dirty="0">
                <a:latin typeface="+mn-lt"/>
              </a:rPr>
              <a:t> Pump</a:t>
            </a:r>
          </a:p>
        </p:txBody>
      </p:sp>
      <p:pic>
        <p:nvPicPr>
          <p:cNvPr id="2" name="Grafik 1">
            <a:extLst>
              <a:ext uri="{FF2B5EF4-FFF2-40B4-BE49-F238E27FC236}">
                <a16:creationId xmlns:a16="http://schemas.microsoft.com/office/drawing/2014/main" id="{B4C56102-EA1F-169C-04B6-E9B196D5549F}"/>
              </a:ext>
            </a:extLst>
          </p:cNvPr>
          <p:cNvPicPr>
            <a:picLocks noChangeAspect="1"/>
          </p:cNvPicPr>
          <p:nvPr/>
        </p:nvPicPr>
        <p:blipFill>
          <a:blip r:embed="rId3"/>
          <a:stretch>
            <a:fillRect/>
          </a:stretch>
        </p:blipFill>
        <p:spPr>
          <a:xfrm>
            <a:off x="413656" y="1828800"/>
            <a:ext cx="5357557" cy="4017364"/>
          </a:xfrm>
          <a:prstGeom prst="rect">
            <a:avLst/>
          </a:prstGeom>
        </p:spPr>
      </p:pic>
      <p:sp>
        <p:nvSpPr>
          <p:cNvPr id="3" name="Textfeld 2">
            <a:extLst>
              <a:ext uri="{FF2B5EF4-FFF2-40B4-BE49-F238E27FC236}">
                <a16:creationId xmlns:a16="http://schemas.microsoft.com/office/drawing/2014/main" id="{C70618CD-BAC1-37D8-E3E6-89A5107D4327}"/>
              </a:ext>
            </a:extLst>
          </p:cNvPr>
          <p:cNvSpPr txBox="1"/>
          <p:nvPr/>
        </p:nvSpPr>
        <p:spPr>
          <a:xfrm>
            <a:off x="5897154" y="2274838"/>
            <a:ext cx="5566349" cy="3046988"/>
          </a:xfrm>
          <a:prstGeom prst="rect">
            <a:avLst/>
          </a:prstGeom>
          <a:noFill/>
        </p:spPr>
        <p:txBody>
          <a:bodyPr wrap="square" rtlCol="0">
            <a:spAutoFit/>
          </a:bodyPr>
          <a:lstStyle/>
          <a:p>
            <a:r>
              <a:rPr lang="de-DE" sz="3200" b="0" baseline="-25000" dirty="0">
                <a:latin typeface="+mn-lt"/>
              </a:rPr>
              <a:t>Power    </a:t>
            </a:r>
            <a:r>
              <a:rPr lang="de-DE" sz="3200" baseline="-25000" dirty="0">
                <a:latin typeface="+mn-lt"/>
              </a:rPr>
              <a:t>                             </a:t>
            </a:r>
            <a:r>
              <a:rPr lang="de-DE" sz="3200" baseline="-25000" dirty="0">
                <a:solidFill>
                  <a:srgbClr val="0000FF"/>
                </a:solidFill>
                <a:latin typeface="+mn-lt"/>
              </a:rPr>
              <a:t>8000  KW</a:t>
            </a:r>
          </a:p>
          <a:p>
            <a:endParaRPr lang="de-DE" sz="3200" baseline="-25000" dirty="0">
              <a:latin typeface="+mn-lt"/>
            </a:endParaRPr>
          </a:p>
          <a:p>
            <a:r>
              <a:rPr lang="de-DE" sz="3200" b="0" baseline="-25000" dirty="0" err="1">
                <a:latin typeface="+mn-lt"/>
              </a:rPr>
              <a:t>Capacity</a:t>
            </a:r>
            <a:r>
              <a:rPr lang="de-DE" sz="3200" baseline="-25000" dirty="0">
                <a:latin typeface="+mn-lt"/>
              </a:rPr>
              <a:t>                             </a:t>
            </a:r>
            <a:r>
              <a:rPr lang="de-DE" sz="3200" baseline="-25000" dirty="0">
                <a:solidFill>
                  <a:srgbClr val="0000FF"/>
                </a:solidFill>
                <a:latin typeface="+mn-lt"/>
              </a:rPr>
              <a:t>4000 m3 /h</a:t>
            </a:r>
          </a:p>
          <a:p>
            <a:endParaRPr lang="de-DE" sz="3200" baseline="-25000" dirty="0">
              <a:latin typeface="+mn-lt"/>
            </a:endParaRPr>
          </a:p>
          <a:p>
            <a:r>
              <a:rPr lang="de-DE" sz="3200" b="0" baseline="-25000" dirty="0" err="1">
                <a:latin typeface="+mn-lt"/>
              </a:rPr>
              <a:t>Pressure</a:t>
            </a:r>
            <a:r>
              <a:rPr lang="de-DE" sz="3200" b="0" baseline="-25000" dirty="0">
                <a:latin typeface="+mn-lt"/>
              </a:rPr>
              <a:t> </a:t>
            </a:r>
            <a:r>
              <a:rPr lang="de-DE" sz="3200" baseline="-25000" dirty="0">
                <a:latin typeface="+mn-lt"/>
              </a:rPr>
              <a:t>                            </a:t>
            </a:r>
            <a:r>
              <a:rPr lang="de-DE" sz="3200" baseline="-25000" dirty="0">
                <a:solidFill>
                  <a:srgbClr val="0000FF"/>
                </a:solidFill>
                <a:latin typeface="+mn-lt"/>
              </a:rPr>
              <a:t>124 bar</a:t>
            </a:r>
          </a:p>
          <a:p>
            <a:endParaRPr lang="de-DE" sz="3200" baseline="-25000" dirty="0">
              <a:latin typeface="+mn-lt"/>
            </a:endParaRPr>
          </a:p>
          <a:p>
            <a:r>
              <a:rPr lang="de-DE" sz="3200" b="0" baseline="-25000" dirty="0" err="1">
                <a:latin typeface="+mn-lt"/>
              </a:rPr>
              <a:t>Temperature</a:t>
            </a:r>
            <a:r>
              <a:rPr lang="de-DE" sz="3200" b="0" baseline="-25000" dirty="0">
                <a:latin typeface="+mn-lt"/>
              </a:rPr>
              <a:t> </a:t>
            </a:r>
            <a:r>
              <a:rPr lang="de-DE" sz="3200" baseline="-25000" dirty="0">
                <a:latin typeface="+mn-lt"/>
              </a:rPr>
              <a:t>                      </a:t>
            </a:r>
            <a:r>
              <a:rPr lang="de-DE" sz="3200" baseline="-25000" dirty="0">
                <a:solidFill>
                  <a:srgbClr val="0000FF"/>
                </a:solidFill>
                <a:latin typeface="+mn-lt"/>
              </a:rPr>
              <a:t>176 °C</a:t>
            </a:r>
          </a:p>
          <a:p>
            <a:endParaRPr lang="de-DE" sz="3200" baseline="-25000" dirty="0">
              <a:latin typeface="+mn-lt"/>
            </a:endParaRPr>
          </a:p>
          <a:p>
            <a:r>
              <a:rPr lang="de-DE" sz="3200" b="0" baseline="-25000" dirty="0" err="1">
                <a:latin typeface="+mn-lt"/>
              </a:rPr>
              <a:t>Rotational</a:t>
            </a:r>
            <a:r>
              <a:rPr lang="de-DE" sz="3200" b="0" baseline="-25000" dirty="0">
                <a:latin typeface="+mn-lt"/>
              </a:rPr>
              <a:t> Speed              </a:t>
            </a:r>
            <a:r>
              <a:rPr lang="de-DE" sz="3200" baseline="-25000" dirty="0">
                <a:solidFill>
                  <a:srgbClr val="0000FF"/>
                </a:solidFill>
                <a:latin typeface="+mn-lt"/>
              </a:rPr>
              <a:t>5589  </a:t>
            </a:r>
            <a:r>
              <a:rPr lang="de-DE" sz="3200" baseline="-25000" dirty="0" err="1">
                <a:solidFill>
                  <a:srgbClr val="0000FF"/>
                </a:solidFill>
                <a:latin typeface="+mn-lt"/>
              </a:rPr>
              <a:t>rpm</a:t>
            </a:r>
            <a:endParaRPr lang="de-DE" sz="3200" baseline="-25000" dirty="0">
              <a:solidFill>
                <a:srgbClr val="0000FF"/>
              </a:solidFill>
              <a:latin typeface="+mn-lt"/>
            </a:endParaRPr>
          </a:p>
        </p:txBody>
      </p:sp>
    </p:spTree>
    <p:extLst>
      <p:ext uri="{BB962C8B-B14F-4D97-AF65-F5344CB8AC3E}">
        <p14:creationId xmlns:p14="http://schemas.microsoft.com/office/powerpoint/2010/main" val="24576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896FF4FB-62E4-5C12-B764-542BAF15E0DB}"/>
              </a:ext>
            </a:extLst>
          </p:cNvPr>
          <p:cNvSpPr txBox="1">
            <a:spLocks noChangeArrowheads="1"/>
          </p:cNvSpPr>
          <p:nvPr/>
        </p:nvSpPr>
        <p:spPr bwMode="auto">
          <a:xfrm>
            <a:off x="793637" y="171462"/>
            <a:ext cx="9820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buNone/>
            </a:pPr>
            <a:r>
              <a:rPr lang="de-DE" sz="2400" dirty="0">
                <a:solidFill>
                  <a:srgbClr val="0000FF"/>
                </a:solidFill>
                <a:latin typeface="+mn-lt"/>
              </a:rPr>
              <a:t>A </a:t>
            </a:r>
            <a:r>
              <a:rPr lang="de-DE" sz="2400" dirty="0" err="1">
                <a:solidFill>
                  <a:srgbClr val="0000FF"/>
                </a:solidFill>
                <a:latin typeface="+mn-lt"/>
              </a:rPr>
              <a:t>typical</a:t>
            </a:r>
            <a:r>
              <a:rPr lang="de-DE" sz="2400" dirty="0">
                <a:solidFill>
                  <a:srgbClr val="0000FF"/>
                </a:solidFill>
                <a:latin typeface="+mn-lt"/>
              </a:rPr>
              <a:t> Horizontal </a:t>
            </a:r>
            <a:r>
              <a:rPr lang="de-DE" sz="2400" dirty="0" err="1">
                <a:solidFill>
                  <a:srgbClr val="0000FF"/>
                </a:solidFill>
                <a:latin typeface="+mn-lt"/>
              </a:rPr>
              <a:t>Feedwater</a:t>
            </a:r>
            <a:r>
              <a:rPr lang="de-DE" sz="2400" dirty="0">
                <a:solidFill>
                  <a:srgbClr val="0000FF"/>
                </a:solidFill>
                <a:latin typeface="+mn-lt"/>
              </a:rPr>
              <a:t> Pump                                                   </a:t>
            </a:r>
            <a:r>
              <a:rPr lang="de-DE" sz="2400" b="0" dirty="0" err="1">
                <a:latin typeface="+mn-lt"/>
              </a:rPr>
              <a:t>Overview</a:t>
            </a:r>
            <a:r>
              <a:rPr lang="de-DE" sz="2400" b="0" dirty="0">
                <a:latin typeface="+mn-lt"/>
              </a:rPr>
              <a:t>: Vibration </a:t>
            </a:r>
            <a:r>
              <a:rPr lang="de-DE" sz="2400" b="0" dirty="0" err="1">
                <a:latin typeface="+mn-lt"/>
              </a:rPr>
              <a:t>Phenomena</a:t>
            </a:r>
            <a:r>
              <a:rPr lang="de-DE" sz="2400" b="0" dirty="0">
                <a:solidFill>
                  <a:srgbClr val="0000FF"/>
                </a:solidFill>
                <a:latin typeface="+mn-lt"/>
              </a:rPr>
              <a:t> </a:t>
            </a:r>
            <a:r>
              <a:rPr lang="de-DE" sz="2400" b="0" dirty="0">
                <a:latin typeface="+mn-lt"/>
              </a:rPr>
              <a:t>in </a:t>
            </a:r>
            <a:r>
              <a:rPr lang="de-DE" sz="2400" b="0" dirty="0" err="1">
                <a:latin typeface="+mn-lt"/>
              </a:rPr>
              <a:t>the</a:t>
            </a:r>
            <a:r>
              <a:rPr lang="de-DE" sz="2400" b="0" dirty="0">
                <a:latin typeface="+mn-lt"/>
              </a:rPr>
              <a:t> Horizontal </a:t>
            </a:r>
            <a:r>
              <a:rPr lang="de-DE" sz="2400" b="0" dirty="0" err="1">
                <a:latin typeface="+mn-lt"/>
              </a:rPr>
              <a:t>Feedwater</a:t>
            </a:r>
            <a:r>
              <a:rPr lang="de-DE" sz="2400" b="0" dirty="0">
                <a:latin typeface="+mn-lt"/>
              </a:rPr>
              <a:t> Pump</a:t>
            </a:r>
          </a:p>
        </p:txBody>
      </p:sp>
      <p:sp>
        <p:nvSpPr>
          <p:cNvPr id="16387" name="Text Box 9">
            <a:extLst>
              <a:ext uri="{FF2B5EF4-FFF2-40B4-BE49-F238E27FC236}">
                <a16:creationId xmlns:a16="http://schemas.microsoft.com/office/drawing/2014/main" id="{D632D7B0-B35F-F40D-0C71-ABE9FAC89084}"/>
              </a:ext>
            </a:extLst>
          </p:cNvPr>
          <p:cNvSpPr txBox="1">
            <a:spLocks noChangeArrowheads="1"/>
          </p:cNvSpPr>
          <p:nvPr/>
        </p:nvSpPr>
        <p:spPr bwMode="auto">
          <a:xfrm>
            <a:off x="6040439" y="1444626"/>
            <a:ext cx="4067332" cy="707886"/>
          </a:xfrm>
          <a:prstGeom prst="rect">
            <a:avLst/>
          </a:prstGeom>
          <a:noFill/>
          <a:ln w="28575">
            <a:solidFill>
              <a:schemeClr val="tx1"/>
            </a:solidFill>
            <a:miter lim="800000"/>
            <a:headEnd/>
            <a:tailEnd/>
          </a:ln>
          <a:effec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1" i="0" u="none" strike="noStrike" kern="1200" cap="none" spc="0" normalizeH="0" baseline="0" noProof="0" dirty="0">
                <a:ln>
                  <a:noFill/>
                </a:ln>
                <a:solidFill>
                  <a:srgbClr val="000000"/>
                </a:solidFill>
                <a:effectLst/>
                <a:uLnTx/>
                <a:uFillTx/>
                <a:latin typeface="Arial"/>
                <a:ea typeface="+mn-ea"/>
                <a:cs typeface="+mn-cs"/>
              </a:rPr>
              <a:t> </a:t>
            </a:r>
            <a:r>
              <a:rPr kumimoji="0" lang="en-GB" altLang="de-DE" sz="2000" b="1" i="0" u="none" strike="noStrike" kern="1200" cap="none" spc="0" normalizeH="0" baseline="0" noProof="0" dirty="0">
                <a:ln>
                  <a:noFill/>
                </a:ln>
                <a:solidFill>
                  <a:srgbClr val="0000FF"/>
                </a:solidFill>
                <a:effectLst/>
                <a:uLnTx/>
                <a:uFillTx/>
                <a:latin typeface="Arial"/>
                <a:ea typeface="+mn-ea"/>
                <a:cs typeface="+mn-cs"/>
              </a:rPr>
              <a:t>Vibrations of Horizontal Pumps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1" i="0" u="none" strike="noStrike" kern="1200" cap="none" spc="0" normalizeH="0" baseline="0" noProof="0" dirty="0">
                <a:ln>
                  <a:noFill/>
                </a:ln>
                <a:solidFill>
                  <a:srgbClr val="000000"/>
                </a:solidFill>
                <a:effectLst/>
                <a:uLnTx/>
                <a:uFillTx/>
                <a:latin typeface="Arial"/>
                <a:ea typeface="+mn-ea"/>
                <a:cs typeface="+mn-cs"/>
              </a:rPr>
              <a:t> </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Fluid Dynamics &amp; Mechanics  </a:t>
            </a:r>
          </a:p>
        </p:txBody>
      </p:sp>
      <p:sp>
        <p:nvSpPr>
          <p:cNvPr id="15364" name="Line 10">
            <a:extLst>
              <a:ext uri="{FF2B5EF4-FFF2-40B4-BE49-F238E27FC236}">
                <a16:creationId xmlns:a16="http://schemas.microsoft.com/office/drawing/2014/main" id="{35FEA6B0-5AE5-77B2-5C56-9EE6A73BD6D4}"/>
              </a:ext>
            </a:extLst>
          </p:cNvPr>
          <p:cNvSpPr>
            <a:spLocks noChangeShapeType="1"/>
          </p:cNvSpPr>
          <p:nvPr/>
        </p:nvSpPr>
        <p:spPr bwMode="auto">
          <a:xfrm flipV="1">
            <a:off x="6471920" y="2147888"/>
            <a:ext cx="1719581" cy="693600"/>
          </a:xfrm>
          <a:prstGeom prst="line">
            <a:avLst/>
          </a:prstGeom>
          <a:noFill/>
          <a:ln w="1905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5365" name="Line 11">
            <a:extLst>
              <a:ext uri="{FF2B5EF4-FFF2-40B4-BE49-F238E27FC236}">
                <a16:creationId xmlns:a16="http://schemas.microsoft.com/office/drawing/2014/main" id="{90B8A81E-8748-1C30-CD7A-1F03F9723638}"/>
              </a:ext>
            </a:extLst>
          </p:cNvPr>
          <p:cNvSpPr>
            <a:spLocks noChangeShapeType="1"/>
          </p:cNvSpPr>
          <p:nvPr/>
        </p:nvSpPr>
        <p:spPr bwMode="auto">
          <a:xfrm>
            <a:off x="8224838" y="2159000"/>
            <a:ext cx="754062" cy="584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6390" name="Text Box 12">
            <a:extLst>
              <a:ext uri="{FF2B5EF4-FFF2-40B4-BE49-F238E27FC236}">
                <a16:creationId xmlns:a16="http://schemas.microsoft.com/office/drawing/2014/main" id="{B0CB5855-59AA-E2A4-89E1-55AAD5BCCE3C}"/>
              </a:ext>
            </a:extLst>
          </p:cNvPr>
          <p:cNvSpPr txBox="1">
            <a:spLocks noChangeArrowheads="1"/>
          </p:cNvSpPr>
          <p:nvPr/>
        </p:nvSpPr>
        <p:spPr bwMode="auto">
          <a:xfrm>
            <a:off x="5072664" y="2813844"/>
            <a:ext cx="2731838" cy="1015663"/>
          </a:xfrm>
          <a:prstGeom prst="rect">
            <a:avLst/>
          </a:prstGeom>
          <a:noFill/>
          <a:ln w="28575">
            <a:solidFill>
              <a:srgbClr val="FF0000"/>
            </a:solidFill>
          </a:ln>
          <a:effec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i="0" u="none" strike="noStrike" kern="1200" cap="none" spc="0" normalizeH="0" baseline="0" noProof="0" dirty="0">
                <a:ln>
                  <a:noFill/>
                </a:ln>
                <a:solidFill>
                  <a:srgbClr val="0000FF"/>
                </a:solidFill>
                <a:effectLst/>
                <a:uLnTx/>
                <a:uFillTx/>
                <a:latin typeface="Arial"/>
                <a:ea typeface="+mn-ea"/>
                <a:cs typeface="+mn-cs"/>
              </a:rPr>
              <a:t>Strength of Materials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Stresses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GB" altLang="de-DE" b="0" dirty="0">
                <a:solidFill>
                  <a:srgbClr val="000000"/>
                </a:solidFill>
                <a:latin typeface="Arial"/>
              </a:rPr>
              <a:t>Fracture Mechanics</a:t>
            </a:r>
            <a:endParaRPr kumimoji="0" lang="en-GB" altLang="de-D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391" name="Text Box 13">
            <a:extLst>
              <a:ext uri="{FF2B5EF4-FFF2-40B4-BE49-F238E27FC236}">
                <a16:creationId xmlns:a16="http://schemas.microsoft.com/office/drawing/2014/main" id="{A8829C79-DA76-FC49-601C-572492F6EF75}"/>
              </a:ext>
            </a:extLst>
          </p:cNvPr>
          <p:cNvSpPr txBox="1">
            <a:spLocks noChangeArrowheads="1"/>
          </p:cNvSpPr>
          <p:nvPr/>
        </p:nvSpPr>
        <p:spPr bwMode="auto">
          <a:xfrm>
            <a:off x="7920198" y="2813844"/>
            <a:ext cx="2782887" cy="708025"/>
          </a:xfrm>
          <a:prstGeom prst="rect">
            <a:avLst/>
          </a:prstGeom>
          <a:noFill/>
          <a:ln w="28575">
            <a:solidFill>
              <a:srgbClr val="FF0000"/>
            </a:solidFill>
            <a:miter lim="800000"/>
            <a:headEnd/>
            <a:tailEnd/>
          </a:ln>
          <a:effec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1" i="0" u="none" strike="noStrike" kern="1200" cap="none" spc="0" normalizeH="0" baseline="0" noProof="0" dirty="0" err="1">
                <a:ln>
                  <a:noFill/>
                </a:ln>
                <a:solidFill>
                  <a:srgbClr val="0000FF"/>
                </a:solidFill>
                <a:effectLst/>
                <a:uLnTx/>
                <a:uFillTx/>
                <a:latin typeface="Arial"/>
                <a:ea typeface="+mn-ea"/>
                <a:cs typeface="+mn-cs"/>
              </a:rPr>
              <a:t>Rotordynamics</a:t>
            </a:r>
            <a:r>
              <a:rPr kumimoji="0" lang="en-GB" altLang="de-DE" sz="2000" b="1" i="0" u="none" strike="noStrike" kern="1200" cap="none" spc="0" normalizeH="0" baseline="0" noProof="0" dirty="0">
                <a:ln>
                  <a:noFill/>
                </a:ln>
                <a:solidFill>
                  <a:srgbClr val="FF0000"/>
                </a:solidFill>
                <a:effectLst/>
                <a:uLnTx/>
                <a:uFillTx/>
                <a:latin typeface="Arial"/>
                <a:ea typeface="+mn-ea"/>
                <a:cs typeface="+mn-cs"/>
              </a:rPr>
              <a:t> </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with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Interaction Effects</a:t>
            </a:r>
          </a:p>
        </p:txBody>
      </p:sp>
      <p:sp>
        <p:nvSpPr>
          <p:cNvPr id="15368" name="Line 14">
            <a:extLst>
              <a:ext uri="{FF2B5EF4-FFF2-40B4-BE49-F238E27FC236}">
                <a16:creationId xmlns:a16="http://schemas.microsoft.com/office/drawing/2014/main" id="{114FB135-7AEE-B6C2-5441-3BEDCD928AC3}"/>
              </a:ext>
            </a:extLst>
          </p:cNvPr>
          <p:cNvSpPr>
            <a:spLocks noChangeShapeType="1"/>
          </p:cNvSpPr>
          <p:nvPr/>
        </p:nvSpPr>
        <p:spPr bwMode="auto">
          <a:xfrm flipV="1">
            <a:off x="6837364" y="3592514"/>
            <a:ext cx="2141537" cy="979487"/>
          </a:xfrm>
          <a:prstGeom prst="line">
            <a:avLst/>
          </a:prstGeom>
          <a:noFill/>
          <a:ln w="1905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5369" name="Line 15">
            <a:extLst>
              <a:ext uri="{FF2B5EF4-FFF2-40B4-BE49-F238E27FC236}">
                <a16:creationId xmlns:a16="http://schemas.microsoft.com/office/drawing/2014/main" id="{0EC0B054-2C63-F6B8-9B66-D334C41048E9}"/>
              </a:ext>
            </a:extLst>
          </p:cNvPr>
          <p:cNvSpPr>
            <a:spLocks noChangeShapeType="1"/>
          </p:cNvSpPr>
          <p:nvPr/>
        </p:nvSpPr>
        <p:spPr bwMode="auto">
          <a:xfrm>
            <a:off x="8978901" y="3592514"/>
            <a:ext cx="658813" cy="9794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6394" name="Text Box 16">
            <a:extLst>
              <a:ext uri="{FF2B5EF4-FFF2-40B4-BE49-F238E27FC236}">
                <a16:creationId xmlns:a16="http://schemas.microsoft.com/office/drawing/2014/main" id="{46C6A7A9-CEBC-8360-0456-728339CDC2CE}"/>
              </a:ext>
            </a:extLst>
          </p:cNvPr>
          <p:cNvSpPr txBox="1">
            <a:spLocks noChangeArrowheads="1"/>
          </p:cNvSpPr>
          <p:nvPr/>
        </p:nvSpPr>
        <p:spPr bwMode="auto">
          <a:xfrm>
            <a:off x="5328216" y="4572001"/>
            <a:ext cx="3394869" cy="1631216"/>
          </a:xfrm>
          <a:prstGeom prst="rect">
            <a:avLst/>
          </a:prstGeom>
          <a:noFill/>
          <a:ln w="28575">
            <a:solidFill>
              <a:srgbClr val="FF0000"/>
            </a:solidFill>
            <a:miter lim="800000"/>
            <a:headEnd/>
            <a:tailEnd/>
          </a:ln>
          <a:effec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FF"/>
                </a:solidFill>
                <a:effectLst/>
                <a:uLnTx/>
                <a:uFillTx/>
                <a:latin typeface="Arial"/>
                <a:ea typeface="+mn-ea"/>
                <a:cs typeface="+mn-cs"/>
              </a:rPr>
              <a:t>Unbalance</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 Vibrations,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Critical Speeds,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Vibrations due to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FF"/>
                </a:solidFill>
                <a:effectLst/>
                <a:uLnTx/>
                <a:uFillTx/>
                <a:latin typeface="Arial"/>
                <a:ea typeface="+mn-ea"/>
                <a:cs typeface="+mn-cs"/>
              </a:rPr>
              <a:t>Rotor Fluid </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Interactions and</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FF"/>
                </a:solidFill>
                <a:effectLst/>
                <a:uLnTx/>
                <a:uFillTx/>
                <a:latin typeface="Arial"/>
                <a:ea typeface="+mn-ea"/>
                <a:cs typeface="+mn-cs"/>
              </a:rPr>
              <a:t>Rotor Structure </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Interactions</a:t>
            </a:r>
          </a:p>
        </p:txBody>
      </p:sp>
      <p:sp>
        <p:nvSpPr>
          <p:cNvPr id="16395" name="Text Box 17">
            <a:extLst>
              <a:ext uri="{FF2B5EF4-FFF2-40B4-BE49-F238E27FC236}">
                <a16:creationId xmlns:a16="http://schemas.microsoft.com/office/drawing/2014/main" id="{FF6FEDD2-9360-C04B-8864-457B0DA6BC90}"/>
              </a:ext>
            </a:extLst>
          </p:cNvPr>
          <p:cNvSpPr txBox="1">
            <a:spLocks noChangeArrowheads="1"/>
          </p:cNvSpPr>
          <p:nvPr/>
        </p:nvSpPr>
        <p:spPr bwMode="auto">
          <a:xfrm>
            <a:off x="9127899" y="4572001"/>
            <a:ext cx="1608137" cy="1323975"/>
          </a:xfrm>
          <a:prstGeom prst="rect">
            <a:avLst/>
          </a:prstGeom>
          <a:noFill/>
          <a:ln w="28575">
            <a:solidFill>
              <a:srgbClr val="FF0000"/>
            </a:solidFill>
            <a:miter lim="800000"/>
            <a:headEnd/>
            <a:tailEnd/>
          </a:ln>
          <a:effec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Rotor </a:t>
            </a:r>
            <a:r>
              <a:rPr kumimoji="0" lang="en-GB" altLang="de-DE" sz="2000" b="0" i="0" u="none" strike="noStrike" kern="1200" cap="none" spc="0" normalizeH="0" baseline="0" noProof="0" dirty="0">
                <a:ln>
                  <a:noFill/>
                </a:ln>
                <a:solidFill>
                  <a:srgbClr val="0000FF"/>
                </a:solidFill>
                <a:effectLst/>
                <a:uLnTx/>
                <a:uFillTx/>
                <a:latin typeface="Arial"/>
                <a:ea typeface="+mn-ea"/>
                <a:cs typeface="+mn-cs"/>
              </a:rPr>
              <a:t>Instability</a:t>
            </a: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000" b="0" i="0" u="none" strike="noStrike" kern="1200" cap="none" spc="0" normalizeH="0" baseline="0" noProof="0" dirty="0">
                <a:ln>
                  <a:noFill/>
                </a:ln>
                <a:solidFill>
                  <a:srgbClr val="000000"/>
                </a:solidFill>
                <a:effectLst/>
                <a:uLnTx/>
                <a:uFillTx/>
                <a:latin typeface="Arial"/>
                <a:ea typeface="+mn-ea"/>
                <a:cs typeface="+mn-cs"/>
              </a:rPr>
              <a:t>Whirl and Whip</a:t>
            </a:r>
          </a:p>
        </p:txBody>
      </p:sp>
      <p:pic>
        <p:nvPicPr>
          <p:cNvPr id="2" name="Grafik 1">
            <a:extLst>
              <a:ext uri="{FF2B5EF4-FFF2-40B4-BE49-F238E27FC236}">
                <a16:creationId xmlns:a16="http://schemas.microsoft.com/office/drawing/2014/main" id="{B4C56102-EA1F-169C-04B6-E9B196D5549F}"/>
              </a:ext>
            </a:extLst>
          </p:cNvPr>
          <p:cNvPicPr>
            <a:picLocks noChangeAspect="1"/>
          </p:cNvPicPr>
          <p:nvPr/>
        </p:nvPicPr>
        <p:blipFill>
          <a:blip r:embed="rId3"/>
          <a:stretch>
            <a:fillRect/>
          </a:stretch>
        </p:blipFill>
        <p:spPr>
          <a:xfrm>
            <a:off x="356409" y="1798569"/>
            <a:ext cx="4658407" cy="37011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85348" y="1097895"/>
            <a:ext cx="11020572" cy="5940088"/>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Vertical</a:t>
            </a:r>
            <a:r>
              <a:rPr kumimoji="0" lang="de-DE" altLang="de-DE" sz="2400" b="1" i="0" u="none" strike="noStrike" kern="1200" cap="none" spc="0" normalizeH="0" baseline="0" noProof="0" dirty="0">
                <a:ln>
                  <a:noFill/>
                </a:ln>
                <a:effectLst/>
                <a:uLnTx/>
                <a:uFillTx/>
                <a:latin typeface="Arial" charset="0"/>
                <a:ea typeface="+mn-ea"/>
                <a:cs typeface="+mn-cs"/>
              </a:rPr>
              <a:t> and Horizontal Pump</a:t>
            </a:r>
            <a:r>
              <a:rPr kumimoji="0" lang="de-DE" altLang="de-DE" sz="2400" b="1" i="0" u="none" strike="noStrike" kern="1200" cap="none" spc="0" normalizeH="0" noProof="0" dirty="0">
                <a:ln>
                  <a:noFill/>
                </a:ln>
                <a:effectLst/>
                <a:uLnTx/>
                <a:uFillTx/>
                <a:latin typeface="Arial" charset="0"/>
                <a:ea typeface="+mn-ea"/>
                <a:cs typeface="+mn-cs"/>
              </a:rPr>
              <a:t> Systems in </a:t>
            </a:r>
            <a:r>
              <a:rPr kumimoji="0" lang="de-DE" altLang="de-DE" sz="2400" b="1" i="0" u="none" strike="noStrike" kern="1200" cap="none" spc="0" normalizeH="0" noProof="0" dirty="0" err="1">
                <a:ln>
                  <a:noFill/>
                </a:ln>
                <a:effectLst/>
                <a:uLnTx/>
                <a:uFillTx/>
                <a:latin typeface="Arial" charset="0"/>
                <a:ea typeface="+mn-ea"/>
                <a:cs typeface="+mn-cs"/>
              </a:rPr>
              <a:t>Nuclear</a:t>
            </a:r>
            <a:r>
              <a:rPr kumimoji="0" lang="de-DE" altLang="de-DE" sz="2400" b="1" i="0" u="none" strike="noStrike" kern="1200" cap="none" spc="0" normalizeH="0" noProof="0" dirty="0">
                <a:ln>
                  <a:noFill/>
                </a:ln>
                <a:effectLst/>
                <a:uLnTx/>
                <a:uFillTx/>
                <a:latin typeface="Arial" charset="0"/>
                <a:ea typeface="+mn-ea"/>
                <a:cs typeface="+mn-cs"/>
              </a:rPr>
              <a:t> Power Plants</a:t>
            </a:r>
            <a:endParaRPr kumimoji="0" lang="de-DE" altLang="de-DE" sz="24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A </a:t>
            </a:r>
            <a:r>
              <a:rPr kumimoji="0" lang="de-DE" altLang="de-DE" sz="2400" b="1" i="0" u="none" strike="noStrike" kern="1200" cap="none" spc="0" normalizeH="0" baseline="0" noProof="0" dirty="0" err="1">
                <a:ln>
                  <a:noFill/>
                </a:ln>
                <a:effectLst/>
                <a:uLnTx/>
                <a:uFillTx/>
                <a:latin typeface="Arial" charset="0"/>
                <a:ea typeface="+mn-ea"/>
                <a:cs typeface="+mn-cs"/>
              </a:rPr>
              <a:t>typical</a:t>
            </a:r>
            <a:r>
              <a:rPr kumimoji="0" lang="de-DE" altLang="de-DE" sz="2400" b="1" i="0" u="none" strike="noStrike" kern="1200" cap="none" spc="0" normalizeH="0" baseline="0" noProof="0" dirty="0">
                <a:ln>
                  <a:noFill/>
                </a:ln>
                <a:effectLst/>
                <a:uLnTx/>
                <a:uFillTx/>
                <a:latin typeface="Arial" charset="0"/>
                <a:ea typeface="+mn-ea"/>
                <a:cs typeface="+mn-cs"/>
              </a:rPr>
              <a:t>  Horizontal </a:t>
            </a:r>
            <a:r>
              <a:rPr kumimoji="0" lang="de-DE" altLang="de-DE" sz="2400" b="1" i="0" u="none" strike="noStrike" kern="1200" cap="none" spc="0" normalizeH="0" baseline="0" noProof="0" dirty="0" err="1">
                <a:ln>
                  <a:noFill/>
                </a:ln>
                <a:effectLst/>
                <a:uLnTx/>
                <a:uFillTx/>
                <a:latin typeface="Arial" charset="0"/>
                <a:ea typeface="+mn-ea"/>
                <a:cs typeface="+mn-cs"/>
              </a:rPr>
              <a:t>Feedwater</a:t>
            </a:r>
            <a:r>
              <a:rPr kumimoji="0" lang="de-DE" altLang="de-DE" sz="2400" b="1" i="0" u="none" strike="noStrike" kern="1200" cap="none" spc="0" normalizeH="0" baseline="0" noProof="0" dirty="0">
                <a:ln>
                  <a:noFill/>
                </a:ln>
                <a:effectLst/>
                <a:uLnTx/>
                <a:uFillTx/>
                <a:latin typeface="Arial" charset="0"/>
                <a:ea typeface="+mn-ea"/>
                <a:cs typeface="+mn-cs"/>
              </a:rPr>
              <a:t> Pump</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Lateral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Pump</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Modelling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noProof="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Interactions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Monitoring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the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Pump OL3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during</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Operation</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Vibration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Phenomena</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Horizontal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dirty="0">
              <a:solidFill>
                <a:srgbClr val="000000"/>
              </a:solidFill>
              <a:latin typeface="Arial" charset="0"/>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Measured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Calculated</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of</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Feedwater</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Pump OL3</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lang="de-DE" altLang="de-DE" sz="2400" baseline="0"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tabLst/>
              <a:defRPr/>
            </a:pPr>
            <a:endParaRPr lang="de-DE" altLang="de-DE" sz="2400" baseline="0" dirty="0">
              <a:solidFill>
                <a:srgbClr val="000000"/>
              </a:solidFill>
              <a:latin typeface="Arial" charset="0"/>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688208" y="266785"/>
            <a:ext cx="10815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IV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Feedwater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Pumps in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Nuclear</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Power Plants</a:t>
            </a:r>
          </a:p>
        </p:txBody>
      </p:sp>
    </p:spTree>
    <p:extLst>
      <p:ext uri="{BB962C8B-B14F-4D97-AF65-F5344CB8AC3E}">
        <p14:creationId xmlns:p14="http://schemas.microsoft.com/office/powerpoint/2010/main" val="199190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4E4D27B8-C455-375F-84C1-C78B8D138E63}"/>
              </a:ext>
            </a:extLst>
          </p:cNvPr>
          <p:cNvSpPr txBox="1">
            <a:spLocks/>
          </p:cNvSpPr>
          <p:nvPr/>
        </p:nvSpPr>
        <p:spPr bwMode="auto">
          <a:xfrm>
            <a:off x="1919289" y="153989"/>
            <a:ext cx="686593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pPr>
            <a:endParaRPr lang="de-DE" altLang="de-DE" sz="2400">
              <a:solidFill>
                <a:srgbClr val="034694"/>
              </a:solidFill>
            </a:endParaRPr>
          </a:p>
        </p:txBody>
      </p:sp>
      <p:sp>
        <p:nvSpPr>
          <p:cNvPr id="2" name="Textfeld 4">
            <a:extLst>
              <a:ext uri="{FF2B5EF4-FFF2-40B4-BE49-F238E27FC236}">
                <a16:creationId xmlns:a16="http://schemas.microsoft.com/office/drawing/2014/main" id="{49E9BC5F-0A13-EF4C-2FC5-76639107DDE6}"/>
              </a:ext>
            </a:extLst>
          </p:cNvPr>
          <p:cNvSpPr txBox="1">
            <a:spLocks noChangeArrowheads="1"/>
          </p:cNvSpPr>
          <p:nvPr/>
        </p:nvSpPr>
        <p:spPr bwMode="auto">
          <a:xfrm>
            <a:off x="1235710" y="1194811"/>
            <a:ext cx="9726930" cy="5170646"/>
          </a:xfrm>
          <a:prstGeom prst="rect">
            <a:avLst/>
          </a:prstGeom>
          <a:noFill/>
          <a:ln>
            <a:noFill/>
          </a:ln>
        </p:spPr>
        <p:txBody>
          <a:bodyPr wrap="square">
            <a:spAutoFit/>
          </a:bodyPr>
          <a:lstStyle>
            <a:lvl1pPr marL="361950" indent="-361950">
              <a:defRPr>
                <a:solidFill>
                  <a:schemeClr val="tx1"/>
                </a:solidFill>
                <a:latin typeface="Arial" charset="0"/>
              </a:defRPr>
            </a:lvl1pPr>
            <a:lvl2pPr marL="714375" indent="-25717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
                <a:srgbClr val="CC0000"/>
              </a:buClr>
              <a:buSzPct val="130000"/>
              <a:buFontTx/>
              <a:buChar char="•"/>
              <a:defRPr/>
            </a:pPr>
            <a:r>
              <a:rPr lang="de-DE" altLang="de-DE" sz="2200" b="0" dirty="0" err="1">
                <a:solidFill>
                  <a:srgbClr val="000000"/>
                </a:solidFill>
              </a:rPr>
              <a:t>How</a:t>
            </a:r>
            <a:r>
              <a:rPr lang="de-DE" altLang="de-DE" sz="2200" b="0" dirty="0">
                <a:solidFill>
                  <a:srgbClr val="000000"/>
                </a:solidFill>
              </a:rPr>
              <a:t> </a:t>
            </a:r>
            <a:r>
              <a:rPr lang="de-DE" altLang="de-DE" sz="2200" b="0" dirty="0" err="1">
                <a:solidFill>
                  <a:srgbClr val="000000"/>
                </a:solidFill>
              </a:rPr>
              <a:t>is</a:t>
            </a:r>
            <a:r>
              <a:rPr lang="de-DE" altLang="de-DE" sz="2200" b="0" dirty="0">
                <a:solidFill>
                  <a:srgbClr val="000000"/>
                </a:solidFill>
              </a:rPr>
              <a:t> </a:t>
            </a:r>
            <a:r>
              <a:rPr lang="de-DE" altLang="de-DE" sz="2200" b="0" dirty="0" err="1">
                <a:solidFill>
                  <a:srgbClr val="000000"/>
                </a:solidFill>
              </a:rPr>
              <a:t>the</a:t>
            </a:r>
            <a:r>
              <a:rPr lang="de-DE" altLang="de-DE" sz="2200" b="0" dirty="0">
                <a:solidFill>
                  <a:srgbClr val="000000"/>
                </a:solidFill>
              </a:rPr>
              <a:t> </a:t>
            </a:r>
            <a:r>
              <a:rPr lang="de-DE" altLang="de-DE" sz="2200" b="0" dirty="0" err="1">
                <a:solidFill>
                  <a:srgbClr val="000000"/>
                </a:solidFill>
              </a:rPr>
              <a:t>influence</a:t>
            </a:r>
            <a:r>
              <a:rPr lang="de-DE" altLang="de-DE" sz="2200" b="0" dirty="0">
                <a:solidFill>
                  <a:srgbClr val="000000"/>
                </a:solidFill>
              </a:rPr>
              <a:t> </a:t>
            </a:r>
            <a:r>
              <a:rPr lang="de-DE" altLang="de-DE" sz="2200" b="0" dirty="0" err="1">
                <a:solidFill>
                  <a:srgbClr val="000000"/>
                </a:solidFill>
              </a:rPr>
              <a:t>of</a:t>
            </a:r>
            <a:r>
              <a:rPr lang="de-DE" altLang="de-DE" sz="2200" b="0" dirty="0">
                <a:solidFill>
                  <a:srgbClr val="000000"/>
                </a:solidFill>
              </a:rPr>
              <a:t> </a:t>
            </a:r>
            <a:r>
              <a:rPr lang="de-DE" altLang="de-DE" sz="2200" dirty="0">
                <a:solidFill>
                  <a:srgbClr val="0000FF"/>
                </a:solidFill>
              </a:rPr>
              <a:t>time </a:t>
            </a:r>
            <a:r>
              <a:rPr lang="de-DE" altLang="de-DE" sz="2200" dirty="0" err="1">
                <a:solidFill>
                  <a:srgbClr val="0000FF"/>
                </a:solidFill>
              </a:rPr>
              <a:t>dependent</a:t>
            </a:r>
            <a:r>
              <a:rPr lang="de-DE" altLang="de-DE" sz="2200" dirty="0">
                <a:solidFill>
                  <a:srgbClr val="0000FF"/>
                </a:solidFill>
              </a:rPr>
              <a:t> Forces </a:t>
            </a:r>
            <a:r>
              <a:rPr lang="de-DE" altLang="de-DE" sz="2200" b="0" dirty="0">
                <a:solidFill>
                  <a:srgbClr val="000000"/>
                </a:solidFill>
              </a:rPr>
              <a:t>on</a:t>
            </a:r>
            <a:r>
              <a:rPr lang="de-DE" altLang="de-DE" sz="2200" b="0" dirty="0">
                <a:solidFill>
                  <a:srgbClr val="FF0000"/>
                </a:solidFill>
              </a:rPr>
              <a:t> </a:t>
            </a:r>
            <a:r>
              <a:rPr lang="de-DE" altLang="de-DE" sz="2200" b="0" dirty="0" err="1">
                <a:solidFill>
                  <a:srgbClr val="000000"/>
                </a:solidFill>
              </a:rPr>
              <a:t>the</a:t>
            </a:r>
            <a:r>
              <a:rPr lang="de-DE" altLang="de-DE" sz="2200" b="0" dirty="0">
                <a:solidFill>
                  <a:srgbClr val="000000"/>
                </a:solidFill>
              </a:rPr>
              <a:t> </a:t>
            </a:r>
            <a:r>
              <a:rPr lang="de-DE" altLang="de-DE" sz="2200" b="0" dirty="0" err="1">
                <a:solidFill>
                  <a:srgbClr val="000000"/>
                </a:solidFill>
              </a:rPr>
              <a:t>dynamic</a:t>
            </a:r>
            <a:r>
              <a:rPr lang="de-DE" altLang="de-DE" sz="2200" b="0" dirty="0">
                <a:solidFill>
                  <a:srgbClr val="000000"/>
                </a:solidFill>
              </a:rPr>
              <a:t> </a:t>
            </a:r>
            <a:r>
              <a:rPr lang="de-DE" altLang="de-DE" sz="2200" b="0" dirty="0" err="1">
                <a:solidFill>
                  <a:srgbClr val="000000"/>
                </a:solidFill>
              </a:rPr>
              <a:t>behavior</a:t>
            </a:r>
            <a:r>
              <a:rPr lang="de-DE" altLang="de-DE" sz="2200" b="0" dirty="0">
                <a:solidFill>
                  <a:srgbClr val="000000"/>
                </a:solidFill>
              </a:rPr>
              <a:t> </a:t>
            </a:r>
            <a:r>
              <a:rPr lang="de-DE" altLang="de-DE" sz="2200" b="0" dirty="0" err="1">
                <a:solidFill>
                  <a:srgbClr val="000000"/>
                </a:solidFill>
              </a:rPr>
              <a:t>of</a:t>
            </a:r>
            <a:r>
              <a:rPr lang="de-DE" altLang="de-DE" sz="2200" b="0" dirty="0">
                <a:solidFill>
                  <a:srgbClr val="000000"/>
                </a:solidFill>
              </a:rPr>
              <a:t> </a:t>
            </a:r>
            <a:r>
              <a:rPr lang="de-DE" altLang="de-DE" sz="2200" b="0" dirty="0" err="1">
                <a:solidFill>
                  <a:srgbClr val="000000"/>
                </a:solidFill>
              </a:rPr>
              <a:t>the</a:t>
            </a:r>
            <a:r>
              <a:rPr lang="de-DE" altLang="de-DE" sz="2200" b="0" dirty="0">
                <a:solidFill>
                  <a:srgbClr val="000000"/>
                </a:solidFill>
              </a:rPr>
              <a:t> Pump?</a:t>
            </a:r>
          </a:p>
          <a:p>
            <a:pPr eaLnBrk="1" hangingPunct="1">
              <a:buClr>
                <a:srgbClr val="CC0000"/>
              </a:buClr>
              <a:buSzPct val="130000"/>
              <a:buFontTx/>
              <a:buChar char="•"/>
              <a:defRPr/>
            </a:pPr>
            <a:endParaRPr lang="de-DE" altLang="de-DE" sz="2200" dirty="0">
              <a:solidFill>
                <a:srgbClr val="000000"/>
              </a:solidFill>
            </a:endParaRPr>
          </a:p>
          <a:p>
            <a:pPr eaLnBrk="1" hangingPunct="1">
              <a:buClr>
                <a:srgbClr val="CC0000"/>
              </a:buClr>
              <a:buSzPct val="130000"/>
              <a:buFontTx/>
              <a:buChar char="•"/>
              <a:defRPr/>
            </a:pPr>
            <a:r>
              <a:rPr lang="de-DE" altLang="de-DE" sz="2200" b="0" dirty="0" err="1">
                <a:solidFill>
                  <a:srgbClr val="000000"/>
                </a:solidFill>
              </a:rPr>
              <a:t>Which</a:t>
            </a:r>
            <a:r>
              <a:rPr lang="de-DE" altLang="de-DE" sz="2200" dirty="0">
                <a:solidFill>
                  <a:srgbClr val="000000"/>
                </a:solidFill>
              </a:rPr>
              <a:t> </a:t>
            </a:r>
            <a:r>
              <a:rPr lang="de-DE" altLang="de-DE" sz="2200" dirty="0" err="1">
                <a:solidFill>
                  <a:srgbClr val="0000FF"/>
                </a:solidFill>
              </a:rPr>
              <a:t>Motions</a:t>
            </a:r>
            <a:r>
              <a:rPr lang="de-DE" altLang="de-DE" sz="2200" dirty="0">
                <a:solidFill>
                  <a:srgbClr val="0000FF"/>
                </a:solidFill>
              </a:rPr>
              <a:t> </a:t>
            </a:r>
            <a:r>
              <a:rPr lang="de-DE" altLang="de-DE" sz="2200" dirty="0" err="1">
                <a:solidFill>
                  <a:srgbClr val="0000FF"/>
                </a:solidFill>
              </a:rPr>
              <a:t>of</a:t>
            </a:r>
            <a:r>
              <a:rPr lang="de-DE" altLang="de-DE" sz="2200" dirty="0">
                <a:solidFill>
                  <a:srgbClr val="0000FF"/>
                </a:solidFill>
              </a:rPr>
              <a:t> Vibration </a:t>
            </a:r>
            <a:r>
              <a:rPr lang="de-DE" altLang="de-DE" sz="2200" b="0" dirty="0">
                <a:solidFill>
                  <a:srgbClr val="000000"/>
                </a:solidFill>
              </a:rPr>
              <a:t>and </a:t>
            </a:r>
            <a:r>
              <a:rPr lang="de-DE" altLang="de-DE" sz="2200" b="0" dirty="0" err="1">
                <a:solidFill>
                  <a:srgbClr val="000000"/>
                </a:solidFill>
              </a:rPr>
              <a:t>which</a:t>
            </a:r>
            <a:r>
              <a:rPr lang="de-DE" altLang="de-DE" sz="2200" b="0" dirty="0">
                <a:solidFill>
                  <a:srgbClr val="000000"/>
                </a:solidFill>
              </a:rPr>
              <a:t> </a:t>
            </a:r>
            <a:r>
              <a:rPr lang="de-DE" altLang="de-DE" sz="2200" dirty="0">
                <a:solidFill>
                  <a:srgbClr val="0000FF"/>
                </a:solidFill>
              </a:rPr>
              <a:t>Internal Stresses </a:t>
            </a:r>
            <a:r>
              <a:rPr lang="de-DE" altLang="de-DE" sz="2200" b="0" dirty="0" err="1"/>
              <a:t>act</a:t>
            </a:r>
            <a:r>
              <a:rPr lang="de-DE" altLang="de-DE" sz="2200" b="0" dirty="0"/>
              <a:t> on </a:t>
            </a:r>
          </a:p>
          <a:p>
            <a:pPr marL="0" indent="0" eaLnBrk="1" hangingPunct="1">
              <a:buClr>
                <a:srgbClr val="CC0000"/>
              </a:buClr>
              <a:buSzPct val="130000"/>
              <a:defRPr/>
            </a:pPr>
            <a:r>
              <a:rPr lang="de-DE" altLang="de-DE" sz="2200" dirty="0">
                <a:solidFill>
                  <a:srgbClr val="000000"/>
                </a:solidFill>
              </a:rPr>
              <a:t>     </a:t>
            </a:r>
            <a:r>
              <a:rPr lang="de-DE" altLang="de-DE" sz="2200" b="0" dirty="0" err="1">
                <a:solidFill>
                  <a:srgbClr val="000000"/>
                </a:solidFill>
              </a:rPr>
              <a:t>the</a:t>
            </a:r>
            <a:r>
              <a:rPr lang="de-DE" altLang="de-DE" sz="2200" b="0" dirty="0">
                <a:solidFill>
                  <a:srgbClr val="000000"/>
                </a:solidFill>
              </a:rPr>
              <a:t> </a:t>
            </a:r>
            <a:r>
              <a:rPr lang="de-DE" altLang="de-DE" sz="2200" b="0" dirty="0" err="1">
                <a:solidFill>
                  <a:srgbClr val="000000"/>
                </a:solidFill>
              </a:rPr>
              <a:t>rotating</a:t>
            </a:r>
            <a:r>
              <a:rPr lang="de-DE" altLang="de-DE" sz="2200" b="0" dirty="0">
                <a:solidFill>
                  <a:srgbClr val="000000"/>
                </a:solidFill>
              </a:rPr>
              <a:t> and on </a:t>
            </a:r>
            <a:r>
              <a:rPr lang="de-DE" altLang="de-DE" sz="2200" b="0" dirty="0" err="1">
                <a:solidFill>
                  <a:srgbClr val="000000"/>
                </a:solidFill>
              </a:rPr>
              <a:t>the</a:t>
            </a:r>
            <a:r>
              <a:rPr lang="de-DE" altLang="de-DE" sz="2200" b="0" dirty="0">
                <a:solidFill>
                  <a:srgbClr val="000000"/>
                </a:solidFill>
              </a:rPr>
              <a:t> non-</a:t>
            </a:r>
            <a:r>
              <a:rPr lang="de-DE" altLang="de-DE" sz="2200" b="0" dirty="0" err="1">
                <a:solidFill>
                  <a:srgbClr val="000000"/>
                </a:solidFill>
              </a:rPr>
              <a:t>rotating</a:t>
            </a:r>
            <a:r>
              <a:rPr lang="de-DE" altLang="de-DE" sz="2200" b="0" dirty="0">
                <a:solidFill>
                  <a:srgbClr val="000000"/>
                </a:solidFill>
              </a:rPr>
              <a:t> </a:t>
            </a:r>
            <a:r>
              <a:rPr lang="de-DE" altLang="de-DE" sz="2200" b="0" dirty="0" err="1">
                <a:solidFill>
                  <a:srgbClr val="000000"/>
                </a:solidFill>
              </a:rPr>
              <a:t>machine</a:t>
            </a:r>
            <a:r>
              <a:rPr lang="de-DE" altLang="de-DE" sz="2200" b="0" dirty="0">
                <a:solidFill>
                  <a:srgbClr val="000000"/>
                </a:solidFill>
              </a:rPr>
              <a:t> </a:t>
            </a:r>
            <a:r>
              <a:rPr lang="de-DE" altLang="de-DE" sz="2200" b="0" dirty="0" err="1">
                <a:solidFill>
                  <a:srgbClr val="000000"/>
                </a:solidFill>
              </a:rPr>
              <a:t>parts</a:t>
            </a:r>
            <a:r>
              <a:rPr lang="de-DE" altLang="de-DE" sz="2200" b="0" dirty="0">
                <a:solidFill>
                  <a:srgbClr val="000000"/>
                </a:solidFill>
              </a:rPr>
              <a:t> </a:t>
            </a:r>
            <a:r>
              <a:rPr lang="de-DE" altLang="de-DE" sz="2200" b="0" dirty="0" err="1">
                <a:solidFill>
                  <a:srgbClr val="000000"/>
                </a:solidFill>
              </a:rPr>
              <a:t>of</a:t>
            </a:r>
            <a:r>
              <a:rPr lang="de-DE" altLang="de-DE" sz="2200" b="0" dirty="0">
                <a:solidFill>
                  <a:srgbClr val="000000"/>
                </a:solidFill>
              </a:rPr>
              <a:t> </a:t>
            </a:r>
            <a:r>
              <a:rPr lang="de-DE" altLang="de-DE" sz="2200" b="0" dirty="0" err="1">
                <a:solidFill>
                  <a:srgbClr val="000000"/>
                </a:solidFill>
              </a:rPr>
              <a:t>the</a:t>
            </a:r>
            <a:r>
              <a:rPr lang="de-DE" altLang="de-DE" sz="2200" b="0" dirty="0">
                <a:solidFill>
                  <a:srgbClr val="000000"/>
                </a:solidFill>
              </a:rPr>
              <a:t> Pump?</a:t>
            </a:r>
          </a:p>
          <a:p>
            <a:pPr eaLnBrk="1" hangingPunct="1">
              <a:buClr>
                <a:srgbClr val="CC0000"/>
              </a:buClr>
              <a:buSzPct val="130000"/>
              <a:buFontTx/>
              <a:buChar char="•"/>
              <a:defRPr/>
            </a:pPr>
            <a:endParaRPr lang="de-DE" altLang="de-DE" sz="2200" dirty="0">
              <a:solidFill>
                <a:srgbClr val="000000"/>
              </a:solidFill>
            </a:endParaRPr>
          </a:p>
          <a:p>
            <a:pPr eaLnBrk="1" hangingPunct="1">
              <a:buClr>
                <a:srgbClr val="CC0000"/>
              </a:buClr>
              <a:buSzPct val="130000"/>
              <a:buFontTx/>
              <a:buChar char="•"/>
              <a:defRPr/>
            </a:pPr>
            <a:r>
              <a:rPr lang="de-DE" altLang="de-DE" sz="2200" b="0" dirty="0">
                <a:solidFill>
                  <a:srgbClr val="000000"/>
                </a:solidFill>
              </a:rPr>
              <a:t>Critical </a:t>
            </a:r>
            <a:r>
              <a:rPr lang="de-DE" altLang="de-DE" sz="2200" b="0" dirty="0" err="1">
                <a:solidFill>
                  <a:srgbClr val="000000"/>
                </a:solidFill>
              </a:rPr>
              <a:t>Conditions</a:t>
            </a:r>
            <a:r>
              <a:rPr lang="de-DE" altLang="de-DE" sz="2200" b="0" dirty="0">
                <a:solidFill>
                  <a:srgbClr val="000000"/>
                </a:solidFill>
              </a:rPr>
              <a:t> </a:t>
            </a:r>
            <a:r>
              <a:rPr lang="de-DE" altLang="de-DE" sz="2200" dirty="0">
                <a:solidFill>
                  <a:srgbClr val="0000FF"/>
                </a:solidFill>
              </a:rPr>
              <a:t>(</a:t>
            </a:r>
            <a:r>
              <a:rPr lang="de-DE" altLang="de-DE" sz="2200" dirty="0" err="1">
                <a:solidFill>
                  <a:srgbClr val="0000FF"/>
                </a:solidFill>
              </a:rPr>
              <a:t>Resonances</a:t>
            </a:r>
            <a:r>
              <a:rPr lang="de-DE" altLang="de-DE" sz="2200" dirty="0">
                <a:solidFill>
                  <a:srgbClr val="0000FF"/>
                </a:solidFill>
              </a:rPr>
              <a:t>, Critical Speeds, </a:t>
            </a:r>
            <a:r>
              <a:rPr lang="de-DE" altLang="de-DE" sz="2200" dirty="0" err="1">
                <a:solidFill>
                  <a:srgbClr val="FF0000"/>
                </a:solidFill>
              </a:rPr>
              <a:t>Instabilities</a:t>
            </a:r>
            <a:r>
              <a:rPr lang="de-DE" altLang="de-DE" sz="2200" dirty="0">
                <a:solidFill>
                  <a:srgbClr val="0000FF"/>
                </a:solidFill>
              </a:rPr>
              <a:t>)</a:t>
            </a:r>
            <a:r>
              <a:rPr lang="de-DE" altLang="de-DE" sz="2200" b="0" dirty="0">
                <a:solidFill>
                  <a:srgbClr val="000000"/>
                </a:solidFill>
              </a:rPr>
              <a:t>?</a:t>
            </a:r>
          </a:p>
          <a:p>
            <a:pPr eaLnBrk="1" hangingPunct="1">
              <a:buClr>
                <a:srgbClr val="CC0000"/>
              </a:buClr>
              <a:buSzPct val="130000"/>
              <a:buFontTx/>
              <a:buChar char="•"/>
              <a:defRPr/>
            </a:pPr>
            <a:endParaRPr lang="de-DE" altLang="de-DE" sz="2200" dirty="0">
              <a:solidFill>
                <a:srgbClr val="0000FF"/>
              </a:solidFill>
            </a:endParaRPr>
          </a:p>
          <a:p>
            <a:pPr eaLnBrk="1" hangingPunct="1">
              <a:buClr>
                <a:srgbClr val="CC0000"/>
              </a:buClr>
              <a:buSzPct val="130000"/>
              <a:buFontTx/>
              <a:buChar char="•"/>
              <a:defRPr/>
            </a:pPr>
            <a:r>
              <a:rPr lang="de-DE" altLang="de-DE" sz="2200" dirty="0">
                <a:solidFill>
                  <a:srgbClr val="0000FF"/>
                </a:solidFill>
              </a:rPr>
              <a:t>Can </a:t>
            </a:r>
            <a:r>
              <a:rPr lang="de-DE" altLang="de-DE" sz="2200" dirty="0" err="1">
                <a:solidFill>
                  <a:srgbClr val="0000FF"/>
                </a:solidFill>
              </a:rPr>
              <a:t>vibrations</a:t>
            </a:r>
            <a:r>
              <a:rPr lang="de-DE" altLang="de-DE" sz="2200" dirty="0">
                <a:solidFill>
                  <a:srgbClr val="0000FF"/>
                </a:solidFill>
              </a:rPr>
              <a:t> </a:t>
            </a:r>
            <a:r>
              <a:rPr lang="de-DE" altLang="de-DE" sz="2200" dirty="0" err="1">
                <a:solidFill>
                  <a:srgbClr val="0000FF"/>
                </a:solidFill>
              </a:rPr>
              <a:t>destroy</a:t>
            </a:r>
            <a:r>
              <a:rPr lang="de-DE" altLang="de-DE" sz="2200" dirty="0">
                <a:solidFill>
                  <a:srgbClr val="0000FF"/>
                </a:solidFill>
              </a:rPr>
              <a:t> </a:t>
            </a:r>
            <a:r>
              <a:rPr lang="de-DE" altLang="de-DE" sz="2200" dirty="0" err="1">
                <a:solidFill>
                  <a:srgbClr val="0000FF"/>
                </a:solidFill>
              </a:rPr>
              <a:t>machine</a:t>
            </a:r>
            <a:r>
              <a:rPr lang="de-DE" altLang="de-DE" sz="2200" dirty="0">
                <a:solidFill>
                  <a:srgbClr val="0000FF"/>
                </a:solidFill>
              </a:rPr>
              <a:t> </a:t>
            </a:r>
            <a:r>
              <a:rPr lang="de-DE" altLang="de-DE" sz="2200" dirty="0" err="1">
                <a:solidFill>
                  <a:srgbClr val="0000FF"/>
                </a:solidFill>
              </a:rPr>
              <a:t>parts</a:t>
            </a:r>
            <a:r>
              <a:rPr lang="de-DE" altLang="de-DE" sz="2200" dirty="0">
                <a:solidFill>
                  <a:srgbClr val="0000FF"/>
                </a:solidFill>
              </a:rPr>
              <a:t>?</a:t>
            </a:r>
            <a:br>
              <a:rPr lang="de-DE" altLang="de-DE" sz="2200" dirty="0">
                <a:solidFill>
                  <a:srgbClr val="000000"/>
                </a:solidFill>
              </a:rPr>
            </a:br>
            <a:r>
              <a:rPr lang="de-DE" sz="2200" b="0" dirty="0" err="1">
                <a:solidFill>
                  <a:srgbClr val="000000"/>
                </a:solidFill>
              </a:rPr>
              <a:t>Rubbing</a:t>
            </a:r>
            <a:r>
              <a:rPr lang="de-DE" sz="2200" b="0" dirty="0">
                <a:solidFill>
                  <a:srgbClr val="000000"/>
                </a:solidFill>
              </a:rPr>
              <a:t>, </a:t>
            </a:r>
            <a:r>
              <a:rPr lang="de-DE" sz="2200" b="0" dirty="0" err="1">
                <a:solidFill>
                  <a:srgbClr val="000000"/>
                </a:solidFill>
              </a:rPr>
              <a:t>Shaft</a:t>
            </a:r>
            <a:r>
              <a:rPr lang="de-DE" sz="2200" b="0" dirty="0">
                <a:solidFill>
                  <a:srgbClr val="000000"/>
                </a:solidFill>
              </a:rPr>
              <a:t> and  Impeller </a:t>
            </a:r>
            <a:r>
              <a:rPr lang="de-DE" sz="2200" b="0" dirty="0" err="1">
                <a:solidFill>
                  <a:srgbClr val="000000"/>
                </a:solidFill>
              </a:rPr>
              <a:t>cracks</a:t>
            </a:r>
            <a:r>
              <a:rPr lang="de-DE" sz="2200" b="0" dirty="0">
                <a:solidFill>
                  <a:srgbClr val="000000"/>
                </a:solidFill>
              </a:rPr>
              <a:t>, </a:t>
            </a:r>
            <a:r>
              <a:rPr lang="de-DE" sz="2200" b="0" dirty="0" err="1">
                <a:solidFill>
                  <a:srgbClr val="000000"/>
                </a:solidFill>
              </a:rPr>
              <a:t>Bearing</a:t>
            </a:r>
            <a:r>
              <a:rPr lang="de-DE" sz="2200" b="0" dirty="0">
                <a:solidFill>
                  <a:srgbClr val="000000"/>
                </a:solidFill>
              </a:rPr>
              <a:t> and Seal </a:t>
            </a:r>
            <a:r>
              <a:rPr lang="de-DE" sz="2200" b="0" dirty="0" err="1">
                <a:solidFill>
                  <a:srgbClr val="000000"/>
                </a:solidFill>
              </a:rPr>
              <a:t>damages</a:t>
            </a:r>
            <a:r>
              <a:rPr lang="de-DE" sz="2200" b="0" dirty="0">
                <a:solidFill>
                  <a:srgbClr val="000000"/>
                </a:solidFill>
              </a:rPr>
              <a:t>, large </a:t>
            </a:r>
            <a:r>
              <a:rPr lang="de-DE" sz="2200" b="0" dirty="0" err="1">
                <a:solidFill>
                  <a:srgbClr val="000000"/>
                </a:solidFill>
              </a:rPr>
              <a:t>deformations</a:t>
            </a:r>
            <a:r>
              <a:rPr lang="de-DE" sz="2200" b="0" dirty="0">
                <a:solidFill>
                  <a:srgbClr val="000000"/>
                </a:solidFill>
              </a:rPr>
              <a:t>,…</a:t>
            </a:r>
          </a:p>
          <a:p>
            <a:pPr eaLnBrk="1" hangingPunct="1">
              <a:buClr>
                <a:srgbClr val="CC0000"/>
              </a:buClr>
              <a:buSzPct val="130000"/>
              <a:buFontTx/>
              <a:buChar char="•"/>
              <a:defRPr/>
            </a:pPr>
            <a:endParaRPr lang="de-DE" altLang="de-DE" sz="2200" dirty="0">
              <a:solidFill>
                <a:srgbClr val="000000"/>
              </a:solidFill>
            </a:endParaRPr>
          </a:p>
          <a:p>
            <a:pPr eaLnBrk="1" hangingPunct="1">
              <a:buClr>
                <a:srgbClr val="CC0000"/>
              </a:buClr>
              <a:buSzPct val="130000"/>
              <a:buFontTx/>
              <a:buChar char="•"/>
              <a:defRPr/>
            </a:pPr>
            <a:r>
              <a:rPr lang="de-DE" altLang="de-DE" sz="2200" b="0" dirty="0" err="1">
                <a:solidFill>
                  <a:srgbClr val="000000"/>
                </a:solidFill>
              </a:rPr>
              <a:t>Which</a:t>
            </a:r>
            <a:r>
              <a:rPr lang="de-DE" altLang="de-DE" sz="2200" dirty="0">
                <a:solidFill>
                  <a:srgbClr val="000000"/>
                </a:solidFill>
              </a:rPr>
              <a:t> </a:t>
            </a:r>
            <a:r>
              <a:rPr lang="de-DE" altLang="de-DE" sz="2200" dirty="0">
                <a:solidFill>
                  <a:srgbClr val="0000FF"/>
                </a:solidFill>
              </a:rPr>
              <a:t>Interactions </a:t>
            </a:r>
            <a:r>
              <a:rPr lang="de-DE" altLang="de-DE" sz="2200" b="0" dirty="0" err="1">
                <a:solidFill>
                  <a:srgbClr val="000000"/>
                </a:solidFill>
              </a:rPr>
              <a:t>have</a:t>
            </a:r>
            <a:r>
              <a:rPr lang="de-DE" altLang="de-DE" sz="2200" b="0" dirty="0">
                <a:solidFill>
                  <a:srgbClr val="000000"/>
                </a:solidFill>
              </a:rPr>
              <a:t> </a:t>
            </a:r>
            <a:r>
              <a:rPr lang="de-DE" altLang="de-DE" sz="2200" b="0" dirty="0" err="1">
                <a:solidFill>
                  <a:srgbClr val="000000"/>
                </a:solidFill>
              </a:rPr>
              <a:t>to</a:t>
            </a:r>
            <a:r>
              <a:rPr lang="de-DE" altLang="de-DE" sz="2200" b="0" dirty="0">
                <a:solidFill>
                  <a:srgbClr val="000000"/>
                </a:solidFill>
              </a:rPr>
              <a:t> </a:t>
            </a:r>
            <a:r>
              <a:rPr lang="de-DE" altLang="de-DE" sz="2200" b="0" dirty="0" err="1">
                <a:solidFill>
                  <a:srgbClr val="000000"/>
                </a:solidFill>
              </a:rPr>
              <a:t>be</a:t>
            </a:r>
            <a:r>
              <a:rPr lang="de-DE" altLang="de-DE" sz="2200" b="0" dirty="0">
                <a:solidFill>
                  <a:srgbClr val="000000"/>
                </a:solidFill>
              </a:rPr>
              <a:t> </a:t>
            </a:r>
            <a:r>
              <a:rPr lang="de-DE" altLang="de-DE" sz="2200" b="0" dirty="0" err="1">
                <a:solidFill>
                  <a:srgbClr val="000000"/>
                </a:solidFill>
              </a:rPr>
              <a:t>considered</a:t>
            </a:r>
            <a:r>
              <a:rPr lang="de-DE" altLang="de-DE" sz="2200" b="0" dirty="0">
                <a:solidFill>
                  <a:srgbClr val="000000"/>
                </a:solidFill>
              </a:rPr>
              <a:t>?</a:t>
            </a:r>
            <a:br>
              <a:rPr lang="de-DE" altLang="de-DE" sz="2200" dirty="0">
                <a:solidFill>
                  <a:srgbClr val="000000"/>
                </a:solidFill>
              </a:rPr>
            </a:br>
            <a:r>
              <a:rPr lang="de-DE" altLang="de-DE" sz="2200" dirty="0">
                <a:solidFill>
                  <a:srgbClr val="0000FF"/>
                </a:solidFill>
              </a:rPr>
              <a:t>Fluid </a:t>
            </a:r>
            <a:r>
              <a:rPr lang="de-DE" altLang="de-DE" sz="2200" dirty="0" err="1">
                <a:solidFill>
                  <a:srgbClr val="0000FF"/>
                </a:solidFill>
              </a:rPr>
              <a:t>Structure</a:t>
            </a:r>
            <a:r>
              <a:rPr lang="de-DE" altLang="de-DE" sz="2200" dirty="0">
                <a:solidFill>
                  <a:srgbClr val="0000FF"/>
                </a:solidFill>
              </a:rPr>
              <a:t> </a:t>
            </a:r>
            <a:r>
              <a:rPr lang="de-DE" altLang="de-DE" sz="2200" b="0" dirty="0">
                <a:solidFill>
                  <a:srgbClr val="000000"/>
                </a:solidFill>
              </a:rPr>
              <a:t>Interactions  FSI (Impeller, </a:t>
            </a:r>
            <a:r>
              <a:rPr lang="de-DE" altLang="de-DE" sz="2200" b="0" dirty="0" err="1">
                <a:solidFill>
                  <a:srgbClr val="000000"/>
                </a:solidFill>
              </a:rPr>
              <a:t>bearings</a:t>
            </a:r>
            <a:r>
              <a:rPr lang="de-DE" altLang="de-DE" sz="2200" b="0" dirty="0">
                <a:solidFill>
                  <a:srgbClr val="000000"/>
                </a:solidFill>
              </a:rPr>
              <a:t>, </a:t>
            </a:r>
            <a:r>
              <a:rPr lang="de-DE" altLang="de-DE" sz="2200" b="0" dirty="0" err="1">
                <a:solidFill>
                  <a:srgbClr val="000000"/>
                </a:solidFill>
              </a:rPr>
              <a:t>seals</a:t>
            </a:r>
            <a:r>
              <a:rPr lang="de-DE" altLang="de-DE" sz="2200" b="0" dirty="0">
                <a:solidFill>
                  <a:srgbClr val="000000"/>
                </a:solidFill>
              </a:rPr>
              <a:t>), </a:t>
            </a:r>
          </a:p>
          <a:p>
            <a:pPr marL="0" indent="0" eaLnBrk="1" hangingPunct="1">
              <a:buClr>
                <a:srgbClr val="CC0000"/>
              </a:buClr>
              <a:buSzPct val="130000"/>
              <a:defRPr/>
            </a:pPr>
            <a:r>
              <a:rPr lang="de-DE" altLang="de-DE" sz="2200" dirty="0">
                <a:solidFill>
                  <a:srgbClr val="000000"/>
                </a:solidFill>
              </a:rPr>
              <a:t>     </a:t>
            </a:r>
            <a:r>
              <a:rPr lang="de-DE" altLang="de-DE" sz="2200" dirty="0">
                <a:solidFill>
                  <a:srgbClr val="0000FF"/>
                </a:solidFill>
              </a:rPr>
              <a:t>Rotor </a:t>
            </a:r>
            <a:r>
              <a:rPr lang="de-DE" altLang="de-DE" sz="2200" dirty="0" err="1">
                <a:solidFill>
                  <a:srgbClr val="0000FF"/>
                </a:solidFill>
              </a:rPr>
              <a:t>Structure</a:t>
            </a:r>
            <a:r>
              <a:rPr lang="de-DE" altLang="de-DE" sz="2200" dirty="0">
                <a:solidFill>
                  <a:srgbClr val="0000FF"/>
                </a:solidFill>
              </a:rPr>
              <a:t> </a:t>
            </a:r>
            <a:r>
              <a:rPr lang="de-DE" altLang="de-DE" sz="2200" b="0" dirty="0">
                <a:solidFill>
                  <a:srgbClr val="000000"/>
                </a:solidFill>
              </a:rPr>
              <a:t>Interaction RSI (Pump </a:t>
            </a:r>
            <a:r>
              <a:rPr lang="de-DE" altLang="de-DE" sz="2200" b="0" dirty="0" err="1">
                <a:solidFill>
                  <a:srgbClr val="000000"/>
                </a:solidFill>
              </a:rPr>
              <a:t>casing</a:t>
            </a:r>
            <a:r>
              <a:rPr lang="de-DE" altLang="de-DE" sz="2200" b="0" dirty="0">
                <a:solidFill>
                  <a:srgbClr val="000000"/>
                </a:solidFill>
              </a:rPr>
              <a:t>)</a:t>
            </a:r>
          </a:p>
        </p:txBody>
      </p:sp>
      <p:sp>
        <p:nvSpPr>
          <p:cNvPr id="21508" name="Textfeld 4">
            <a:extLst>
              <a:ext uri="{FF2B5EF4-FFF2-40B4-BE49-F238E27FC236}">
                <a16:creationId xmlns:a16="http://schemas.microsoft.com/office/drawing/2014/main" id="{B9208179-6262-3BE6-0B08-F60C11ED0C12}"/>
              </a:ext>
            </a:extLst>
          </p:cNvPr>
          <p:cNvSpPr txBox="1">
            <a:spLocks noChangeArrowheads="1"/>
          </p:cNvSpPr>
          <p:nvPr/>
        </p:nvSpPr>
        <p:spPr bwMode="auto">
          <a:xfrm>
            <a:off x="1127579" y="153989"/>
            <a:ext cx="88265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Font typeface="Wingdings" panose="05000000000000000000" pitchFamily="2" charset="2"/>
              <a:buChar char="§"/>
              <a:defRPr sz="2000">
                <a:solidFill>
                  <a:schemeClr val="tx1"/>
                </a:solidFill>
                <a:latin typeface="Arial" panose="020B0604020202020204" pitchFamily="34" charset="0"/>
              </a:defRPr>
            </a:lvl1pPr>
            <a:lvl2pPr marL="714375" indent="-257175">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None/>
            </a:pPr>
            <a:r>
              <a:rPr lang="de-DE" altLang="de-DE" sz="2400" b="0" dirty="0">
                <a:solidFill>
                  <a:srgbClr val="000000"/>
                </a:solidFill>
              </a:rPr>
              <a:t> </a:t>
            </a:r>
            <a:r>
              <a:rPr lang="de-DE" altLang="de-DE" sz="2400" dirty="0">
                <a:solidFill>
                  <a:srgbClr val="0000FF"/>
                </a:solidFill>
              </a:rPr>
              <a:t>Lateral </a:t>
            </a:r>
            <a:r>
              <a:rPr lang="de-DE" altLang="de-DE" sz="2400" dirty="0" err="1">
                <a:solidFill>
                  <a:srgbClr val="0000FF"/>
                </a:solidFill>
              </a:rPr>
              <a:t>Vibrations</a:t>
            </a:r>
            <a:r>
              <a:rPr lang="de-DE" altLang="de-DE" sz="2400" dirty="0">
                <a:solidFill>
                  <a:srgbClr val="0000FF"/>
                </a:solidFill>
              </a:rPr>
              <a:t> </a:t>
            </a:r>
            <a:r>
              <a:rPr lang="de-DE" altLang="de-DE" sz="2400" dirty="0" err="1">
                <a:solidFill>
                  <a:srgbClr val="0000FF"/>
                </a:solidFill>
              </a:rPr>
              <a:t>of</a:t>
            </a:r>
            <a:r>
              <a:rPr lang="de-DE" altLang="de-DE" sz="2400" dirty="0">
                <a:solidFill>
                  <a:srgbClr val="0000FF"/>
                </a:solidFill>
              </a:rPr>
              <a:t>  </a:t>
            </a:r>
            <a:r>
              <a:rPr lang="de-DE" altLang="de-DE" sz="2400" dirty="0" err="1">
                <a:solidFill>
                  <a:srgbClr val="0000FF"/>
                </a:solidFill>
              </a:rPr>
              <a:t>the</a:t>
            </a:r>
            <a:r>
              <a:rPr lang="de-DE" altLang="de-DE" sz="2400" dirty="0">
                <a:solidFill>
                  <a:srgbClr val="0000FF"/>
                </a:solidFill>
              </a:rPr>
              <a:t> Horizontal </a:t>
            </a:r>
            <a:r>
              <a:rPr lang="de-DE" altLang="de-DE" sz="2400" dirty="0" err="1">
                <a:solidFill>
                  <a:srgbClr val="0000FF"/>
                </a:solidFill>
              </a:rPr>
              <a:t>Feedwater</a:t>
            </a:r>
            <a:r>
              <a:rPr lang="de-DE" altLang="de-DE" sz="2400" dirty="0">
                <a:solidFill>
                  <a:srgbClr val="0000FF"/>
                </a:solidFill>
              </a:rPr>
              <a:t> Pump</a:t>
            </a:r>
          </a:p>
          <a:p>
            <a:pPr eaLnBrk="1" hangingPunct="1">
              <a:spcBef>
                <a:spcPct val="0"/>
              </a:spcBef>
              <a:buNone/>
            </a:pPr>
            <a:r>
              <a:rPr lang="de-DE" altLang="de-DE" sz="2400" b="0" dirty="0">
                <a:solidFill>
                  <a:srgbClr val="000000"/>
                </a:solidFill>
              </a:rPr>
              <a:t> </a:t>
            </a:r>
            <a:r>
              <a:rPr lang="de-DE" altLang="de-DE" sz="2400" b="0" dirty="0"/>
              <a:t>Motivation </a:t>
            </a:r>
            <a:r>
              <a:rPr lang="de-DE" altLang="de-DE" sz="2400" b="0" dirty="0" err="1"/>
              <a:t>for</a:t>
            </a:r>
            <a:r>
              <a:rPr lang="de-DE" altLang="de-DE" sz="2400" b="0" dirty="0"/>
              <a:t> </a:t>
            </a:r>
            <a:r>
              <a:rPr lang="de-DE" altLang="de-DE" sz="2400" b="0" dirty="0" err="1"/>
              <a:t>Rotordynamic</a:t>
            </a:r>
            <a:r>
              <a:rPr lang="de-DE" altLang="de-DE" sz="2400" b="0" dirty="0"/>
              <a:t> </a:t>
            </a:r>
            <a:r>
              <a:rPr lang="de-DE" altLang="de-DE" sz="2400" b="0" dirty="0" err="1"/>
              <a:t>Investigations</a:t>
            </a:r>
            <a:endParaRPr lang="de-DE" altLang="de-DE" sz="2400" b="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joGmREjj0mFZ.RfinHoIA"/>
</p:tagLst>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6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9.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3385</Words>
  <Application>Microsoft Office PowerPoint</Application>
  <PresentationFormat>Breitbild</PresentationFormat>
  <Paragraphs>579</Paragraphs>
  <Slides>45</Slides>
  <Notes>29</Notes>
  <HiddenSlides>0</HiddenSlides>
  <MMClips>0</MMClips>
  <ScaleCrop>false</ScaleCrop>
  <HeadingPairs>
    <vt:vector size="6" baseType="variant">
      <vt:variant>
        <vt:lpstr>Verwendete Schriftarten</vt:lpstr>
      </vt:variant>
      <vt:variant>
        <vt:i4>12</vt:i4>
      </vt:variant>
      <vt:variant>
        <vt:lpstr>Design</vt:lpstr>
      </vt:variant>
      <vt:variant>
        <vt:i4>18</vt:i4>
      </vt:variant>
      <vt:variant>
        <vt:lpstr>Folientitel</vt:lpstr>
      </vt:variant>
      <vt:variant>
        <vt:i4>45</vt:i4>
      </vt:variant>
    </vt:vector>
  </HeadingPairs>
  <TitlesOfParts>
    <vt:vector size="75" baseType="lpstr">
      <vt:lpstr>Alstom</vt:lpstr>
      <vt:lpstr>Arial</vt:lpstr>
      <vt:lpstr>Calibri</vt:lpstr>
      <vt:lpstr>Cambria Math</vt:lpstr>
      <vt:lpstr>Frutiger 55 Roman</vt:lpstr>
      <vt:lpstr>Frutiger LT Com 45 Light</vt:lpstr>
      <vt:lpstr>Frutiger LT Com 55 Roman</vt:lpstr>
      <vt:lpstr>Frutiger LT Com 65 Bold</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6_powerpointvorlage</vt:lpstr>
      <vt:lpstr>7_powerpointvorlage</vt:lpstr>
      <vt:lpstr>9_powerpointvorlage</vt:lpstr>
      <vt:lpstr>11_powerpointvorlage</vt:lpstr>
      <vt:lpstr>2_190821_Fachgebiete_16_9</vt:lpstr>
      <vt:lpstr>Energiforsk Project: Lectures in the Power Plants Fortum (Helsinki), TVO (Olkiluoto), Jan./Febr. 2024                                             Annual Energiforsk Seminar (10.11.21)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Energiforsk Project: Lectures in the Power Plants Fortum (Helsinki), TVO (Olkiluoto), Jan./Febr.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Rainer Nordmann</cp:lastModifiedBy>
  <cp:revision>1204</cp:revision>
  <cp:lastPrinted>2024-01-28T09:01:33Z</cp:lastPrinted>
  <dcterms:created xsi:type="dcterms:W3CDTF">2003-11-24T08:10:32Z</dcterms:created>
  <dcterms:modified xsi:type="dcterms:W3CDTF">2024-01-28T18:40:42Z</dcterms:modified>
</cp:coreProperties>
</file>