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Lst>
  <p:notesMasterIdLst>
    <p:notesMasterId r:id="rId75"/>
  </p:notesMasterIdLst>
  <p:handoutMasterIdLst>
    <p:handoutMasterId r:id="rId76"/>
  </p:handoutMasterIdLst>
  <p:sldIdLst>
    <p:sldId id="1358" r:id="rId14"/>
    <p:sldId id="1361" r:id="rId15"/>
    <p:sldId id="665" r:id="rId16"/>
    <p:sldId id="513" r:id="rId17"/>
    <p:sldId id="517" r:id="rId18"/>
    <p:sldId id="1397" r:id="rId19"/>
    <p:sldId id="521" r:id="rId20"/>
    <p:sldId id="1311" r:id="rId21"/>
    <p:sldId id="1313" r:id="rId22"/>
    <p:sldId id="1315" r:id="rId23"/>
    <p:sldId id="1316" r:id="rId24"/>
    <p:sldId id="1331" r:id="rId25"/>
    <p:sldId id="1363" r:id="rId26"/>
    <p:sldId id="1364" r:id="rId27"/>
    <p:sldId id="1367" r:id="rId28"/>
    <p:sldId id="1368" r:id="rId29"/>
    <p:sldId id="1455" r:id="rId30"/>
    <p:sldId id="1398" r:id="rId31"/>
    <p:sldId id="1238" r:id="rId32"/>
    <p:sldId id="1318" r:id="rId33"/>
    <p:sldId id="1319" r:id="rId34"/>
    <p:sldId id="1344" r:id="rId35"/>
    <p:sldId id="1329" r:id="rId36"/>
    <p:sldId id="1332" r:id="rId37"/>
    <p:sldId id="1302" r:id="rId38"/>
    <p:sldId id="1338" r:id="rId39"/>
    <p:sldId id="1399" r:id="rId40"/>
    <p:sldId id="1375" r:id="rId41"/>
    <p:sldId id="359" r:id="rId42"/>
    <p:sldId id="1462" r:id="rId43"/>
    <p:sldId id="1373" r:id="rId44"/>
    <p:sldId id="1456" r:id="rId45"/>
    <p:sldId id="1465" r:id="rId46"/>
    <p:sldId id="1389" r:id="rId47"/>
    <p:sldId id="1384" r:id="rId48"/>
    <p:sldId id="1400" r:id="rId49"/>
    <p:sldId id="1460" r:id="rId50"/>
    <p:sldId id="1458" r:id="rId51"/>
    <p:sldId id="1457" r:id="rId52"/>
    <p:sldId id="1401" r:id="rId53"/>
    <p:sldId id="1415" r:id="rId54"/>
    <p:sldId id="1419" r:id="rId55"/>
    <p:sldId id="1425" r:id="rId56"/>
    <p:sldId id="1347" r:id="rId57"/>
    <p:sldId id="1463" r:id="rId58"/>
    <p:sldId id="1454" r:id="rId59"/>
    <p:sldId id="1464" r:id="rId60"/>
    <p:sldId id="1405" r:id="rId61"/>
    <p:sldId id="1439" r:id="rId62"/>
    <p:sldId id="1449" r:id="rId63"/>
    <p:sldId id="1424" r:id="rId64"/>
    <p:sldId id="1451" r:id="rId65"/>
    <p:sldId id="1453" r:id="rId66"/>
    <p:sldId id="1444" r:id="rId67"/>
    <p:sldId id="1445" r:id="rId68"/>
    <p:sldId id="1406" r:id="rId69"/>
    <p:sldId id="1446" r:id="rId70"/>
    <p:sldId id="1435" r:id="rId71"/>
    <p:sldId id="1434" r:id="rId72"/>
    <p:sldId id="1436" r:id="rId73"/>
    <p:sldId id="1461" r:id="rId74"/>
  </p:sldIdLst>
  <p:sldSz cx="12192000" cy="6858000"/>
  <p:notesSz cx="6888163" cy="10020300"/>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B3BEE-61F1-45EF-9198-798BC08D9125}" v="67" dt="2023-10-08T06:05:52.87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6" autoAdjust="0"/>
    <p:restoredTop sz="86392" autoAdjust="0"/>
  </p:normalViewPr>
  <p:slideViewPr>
    <p:cSldViewPr snapToGrid="0">
      <p:cViewPr varScale="1">
        <p:scale>
          <a:sx n="75" d="100"/>
          <a:sy n="75" d="100"/>
        </p:scale>
        <p:origin x="77" y="235"/>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755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varScale="1">
      <p:scale>
        <a:sx n="100" d="100"/>
        <a:sy n="100" d="100"/>
      </p:scale>
      <p:origin x="0" y="-134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_rels/viewProps.xml.rels><?xml version="1.0" encoding="UTF-8" standalone="yes"?>
<Relationships xmlns="http://schemas.openxmlformats.org/package/2006/relationships"><Relationship Id="rId8" Type="http://schemas.openxmlformats.org/officeDocument/2006/relationships/slide" Target="slides/slide47.xml"/><Relationship Id="rId13" Type="http://schemas.openxmlformats.org/officeDocument/2006/relationships/slide" Target="slides/slide53.xml"/><Relationship Id="rId18" Type="http://schemas.openxmlformats.org/officeDocument/2006/relationships/slide" Target="slides/slide59.xml"/><Relationship Id="rId3" Type="http://schemas.openxmlformats.org/officeDocument/2006/relationships/slide" Target="slides/slide39.xml"/><Relationship Id="rId7" Type="http://schemas.openxmlformats.org/officeDocument/2006/relationships/slide" Target="slides/slide46.xml"/><Relationship Id="rId12" Type="http://schemas.openxmlformats.org/officeDocument/2006/relationships/slide" Target="slides/slide52.xml"/><Relationship Id="rId17" Type="http://schemas.openxmlformats.org/officeDocument/2006/relationships/slide" Target="slides/slide58.xml"/><Relationship Id="rId2" Type="http://schemas.openxmlformats.org/officeDocument/2006/relationships/slide" Target="slides/slide38.xml"/><Relationship Id="rId16" Type="http://schemas.openxmlformats.org/officeDocument/2006/relationships/slide" Target="slides/slide57.xml"/><Relationship Id="rId1" Type="http://schemas.openxmlformats.org/officeDocument/2006/relationships/slide" Target="slides/slide37.xml"/><Relationship Id="rId6" Type="http://schemas.openxmlformats.org/officeDocument/2006/relationships/slide" Target="slides/slide43.xml"/><Relationship Id="rId11" Type="http://schemas.openxmlformats.org/officeDocument/2006/relationships/slide" Target="slides/slide51.xml"/><Relationship Id="rId5" Type="http://schemas.openxmlformats.org/officeDocument/2006/relationships/slide" Target="slides/slide42.xml"/><Relationship Id="rId15" Type="http://schemas.openxmlformats.org/officeDocument/2006/relationships/slide" Target="slides/slide55.xml"/><Relationship Id="rId10" Type="http://schemas.openxmlformats.org/officeDocument/2006/relationships/slide" Target="slides/slide50.xml"/><Relationship Id="rId19" Type="http://schemas.openxmlformats.org/officeDocument/2006/relationships/slide" Target="slides/slide60.xml"/><Relationship Id="rId4" Type="http://schemas.openxmlformats.org/officeDocument/2006/relationships/slide" Target="slides/slide41.xml"/><Relationship Id="rId9" Type="http://schemas.openxmlformats.org/officeDocument/2006/relationships/slide" Target="slides/slide49.xml"/><Relationship Id="rId14"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39926363-F4D0-4C98-B712-2B5854F8D4C2}" type="slidenum">
              <a:rPr lang="en-US" altLang="de-DE"/>
              <a:pPr>
                <a:defRPr/>
              </a:pPr>
              <a:t>‹#›</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101600" y="750888"/>
            <a:ext cx="6686550" cy="3760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88975" y="4759325"/>
            <a:ext cx="5510213" cy="4510088"/>
          </a:xfrm>
          <a:prstGeom prst="rect">
            <a:avLst/>
          </a:prstGeom>
          <a:noFill/>
          <a:ln>
            <a:noFill/>
          </a:ln>
        </p:spPr>
        <p:txBody>
          <a:bodyPr vert="horz" wrap="square" lIns="92001" tIns="46002" rIns="92001" bIns="4600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E68E0776-8027-4D9E-85D1-B365B1BC0B07}" type="slidenum">
              <a:rPr lang="de-DE" altLang="de-DE"/>
              <a:pPr>
                <a:defRPr/>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a:t>
            </a:fld>
            <a:endParaRPr lang="de-DE" altLang="de-DE"/>
          </a:p>
        </p:txBody>
      </p:sp>
    </p:spTree>
    <p:extLst>
      <p:ext uri="{BB962C8B-B14F-4D97-AF65-F5344CB8AC3E}">
        <p14:creationId xmlns:p14="http://schemas.microsoft.com/office/powerpoint/2010/main" val="379725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616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25</a:t>
            </a:fld>
            <a:endParaRPr lang="de-DE" altLang="de-DE">
              <a:solidFill>
                <a:srgbClr val="000000"/>
              </a:solidFill>
            </a:endParaRPr>
          </a:p>
        </p:txBody>
      </p:sp>
    </p:spTree>
    <p:extLst>
      <p:ext uri="{BB962C8B-B14F-4D97-AF65-F5344CB8AC3E}">
        <p14:creationId xmlns:p14="http://schemas.microsoft.com/office/powerpoint/2010/main" val="228195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142743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88599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31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411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33</a:t>
            </a:fld>
            <a:endParaRPr lang="de-DE" altLang="de-DE"/>
          </a:p>
        </p:txBody>
      </p:sp>
    </p:spTree>
    <p:extLst>
      <p:ext uri="{BB962C8B-B14F-4D97-AF65-F5344CB8AC3E}">
        <p14:creationId xmlns:p14="http://schemas.microsoft.com/office/powerpoint/2010/main" val="379578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32623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37</a:t>
            </a:fld>
            <a:endParaRPr lang="de-DE" altLang="de-DE"/>
          </a:p>
        </p:txBody>
      </p:sp>
    </p:spTree>
    <p:extLst>
      <p:ext uri="{BB962C8B-B14F-4D97-AF65-F5344CB8AC3E}">
        <p14:creationId xmlns:p14="http://schemas.microsoft.com/office/powerpoint/2010/main" val="342359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067331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2666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36803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1658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957816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702431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7666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32953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150852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273881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997080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9880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714877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536519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11041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191118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945707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60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mc:Choice>
        <mc:Fallback xmlns="">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i="0">
                    <a:latin typeface="Cambria Math" panose="02040503050406030204" pitchFamily="18" charset="0"/>
                  </a:rPr>
                  <a:t>"Geben Sie hier eine Formel ein.</a:t>
                </a:r>
                <a:r>
                  <a:rPr lang="de-DE" altLang="de-DE" i="0">
                    <a:latin typeface="Cambria Math" panose="02040503050406030204" pitchFamily="18" charset="0"/>
                  </a:rPr>
                  <a:t>"</a:t>
                </a:r>
                <a:endParaRPr lang="en-US" altLang="de-DE" dirty="0">
                  <a:latin typeface="Arial" panose="020B0604020202020204" pitchFamily="34" charset="0"/>
                </a:endParaRPr>
              </a:p>
            </p:txBody>
          </p:sp>
        </mc:Fallback>
      </mc:AlternateContent>
    </p:spTree>
    <p:extLst>
      <p:ext uri="{BB962C8B-B14F-4D97-AF65-F5344CB8AC3E}">
        <p14:creationId xmlns:p14="http://schemas.microsoft.com/office/powerpoint/2010/main" val="1422619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61</a:t>
            </a:fld>
            <a:endParaRPr lang="de-DE" altLang="de-DE"/>
          </a:p>
        </p:txBody>
      </p:sp>
    </p:spTree>
    <p:extLst>
      <p:ext uri="{BB962C8B-B14F-4D97-AF65-F5344CB8AC3E}">
        <p14:creationId xmlns:p14="http://schemas.microsoft.com/office/powerpoint/2010/main" val="238004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14:m>
                  <m:oMath xmlns:m="http://schemas.openxmlformats.org/officeDocument/2006/math">
                    <m:r>
                      <a:rPr kumimoji="0" lang="el-GR"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𝜦</m:t>
                    </m:r>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m:t>
                    </m:r>
                  </m:oMath>
                </a14:m>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𝛬</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den>
                      </m:f>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t> </m:t>
                                  </m:r>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oMath>
                  </m:oMathPara>
                </a14:m>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14:m>
                  <m:oMath xmlns:m="http://schemas.openxmlformats.org/officeDocument/2006/math">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rPr>
                      <m:t>𝑫</m:t>
                    </m:r>
                  </m:oMath>
                </a14:m>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14:m>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𝐷</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4</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den>
                    </m:f>
                  </m:oMath>
                </a14:m>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Choice>
        <mc:Fallback xmlns="">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r>
                  <a:rPr kumimoji="0" lang="el-GR"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𝜦</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a:t>
                </a: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𝛬=2𝜋 𝐷/√(1−𝐷^2 )=ln 𝑞(𝑡)/𝑞(𝑡+</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𝑇_𝑑 ) </a:t>
                </a: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=1/𝑛 ln 𝑞(𝑡)/𝑞(𝑡+𝑛</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 𝑇〗_𝑑 ) </a:t>
                </a: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rPr>
                  <a:t>𝑫</a:t>
                </a: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𝐷=𝛬/√(4𝜋^2+𝛬^2 )≈𝛬/2𝜋</a:t>
                </a: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Fallback>
      </mc:AlternateContent>
      <p:sp>
        <p:nvSpPr>
          <p:cNvPr id="4" name="Foliennummernplatzhalter 3"/>
          <p:cNvSpPr>
            <a:spLocks noGrp="1"/>
          </p:cNvSpPr>
          <p:nvPr>
            <p:ph type="sldNum" sz="quarter" idx="5"/>
          </p:nvPr>
        </p:nvSpPr>
        <p:spPr/>
        <p:txBody>
          <a:bodyPr/>
          <a:lstStyle/>
          <a:p>
            <a:fld id="{B60980EE-0DD8-664C-B4D6-9E41B2970AB0}" type="slidenum">
              <a:rPr lang="de-DE" smtClean="0"/>
              <a:t>13</a:t>
            </a:fld>
            <a:endParaRPr lang="de-DE"/>
          </a:p>
        </p:txBody>
      </p:sp>
    </p:spTree>
    <p:extLst>
      <p:ext uri="{BB962C8B-B14F-4D97-AF65-F5344CB8AC3E}">
        <p14:creationId xmlns:p14="http://schemas.microsoft.com/office/powerpoint/2010/main" val="109395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298407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72540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15367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814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24/10/2024</a:t>
            </a:fld>
            <a:r>
              <a:rPr lang="en-GB" altLang="de-DE"/>
              <a:t> - P </a:t>
            </a:r>
            <a:fld id="{2EA9304C-208A-4746-A614-2D16B9B421AA}" type="slidenum">
              <a:rPr lang="en-GB" altLang="de-DE" smtClean="0"/>
              <a:pPr>
                <a:defRPr/>
              </a:pPr>
              <a:t>‹#›</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56EE89C2-84ED-4039-90F3-0927CCD4BEDD}" type="slidenum">
              <a:rPr lang="en-GB" altLang="de-DE" smtClean="0"/>
              <a:pPr>
                <a:defRPr/>
              </a:pPr>
              <a:t>‹#›</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A06CABB1-754F-49BD-8A82-5D69CFD9FAA7}" type="slidenum">
              <a:rPr lang="en-GB" altLang="de-DE" smtClean="0"/>
              <a:pPr>
                <a:defRPr/>
              </a:pPr>
              <a:t>‹#›</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24/10/2024</a:t>
            </a:fld>
            <a:r>
              <a:rPr lang="en-GB" altLang="de-DE"/>
              <a:t> - P </a:t>
            </a:r>
            <a:fld id="{DD684A77-9D13-41CE-9CB2-C5E0890E5485}" type="slidenum">
              <a:rPr lang="en-GB" altLang="de-DE" smtClean="0"/>
              <a:pPr>
                <a:defRPr/>
              </a:pPr>
              <a:t>‹#›</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24/10/2024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24/10/2024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24/10/2024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24/10/2024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24/10/2024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24/10/2024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24/10/2024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24/10/2024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mp; Bild">
    <p:spTree>
      <p:nvGrpSpPr>
        <p:cNvPr id="1" name=""/>
        <p:cNvGrpSpPr/>
        <p:nvPr/>
      </p:nvGrpSpPr>
      <p:grpSpPr>
        <a:xfrm>
          <a:off x="0" y="0"/>
          <a:ext cx="0" cy="0"/>
          <a:chOff x="0" y="0"/>
          <a:chExt cx="0" cy="0"/>
        </a:xfrm>
      </p:grpSpPr>
      <p:sp>
        <p:nvSpPr>
          <p:cNvPr id="2" name="Titel 1"/>
          <p:cNvSpPr>
            <a:spLocks noGrp="1"/>
          </p:cNvSpPr>
          <p:nvPr>
            <p:ph type="title"/>
          </p:nvPr>
        </p:nvSpPr>
        <p:spPr>
          <a:xfrm>
            <a:off x="672004" y="480000"/>
            <a:ext cx="9120000" cy="480000"/>
          </a:xfrm>
        </p:spPr>
        <p:txBody>
          <a:bodyPr/>
          <a:lstStyle>
            <a:lvl1pPr>
              <a:defRPr sz="2800"/>
            </a:lvl1pPr>
          </a:lstStyle>
          <a:p>
            <a:r>
              <a:rPr lang="de-DE" dirty="0"/>
              <a:t>Titelmasterformat durch Klicken bearbeiten</a:t>
            </a:r>
          </a:p>
        </p:txBody>
      </p:sp>
      <p:sp>
        <p:nvSpPr>
          <p:cNvPr id="6" name="Bildplatzhalter 5"/>
          <p:cNvSpPr>
            <a:spLocks noGrp="1"/>
          </p:cNvSpPr>
          <p:nvPr>
            <p:ph type="pic" sz="quarter" idx="11"/>
          </p:nvPr>
        </p:nvSpPr>
        <p:spPr>
          <a:xfrm>
            <a:off x="6336000" y="2112000"/>
            <a:ext cx="5376000" cy="3936000"/>
          </a:xfrm>
        </p:spPr>
        <p:txBody>
          <a:bodyPr>
            <a:normAutofit/>
          </a:bodyPr>
          <a:lstStyle>
            <a:lvl1pPr>
              <a:defRPr sz="1600"/>
            </a:lvl1pPr>
          </a:lstStyle>
          <a:p>
            <a:endParaRPr lang="de-DE" dirty="0"/>
          </a:p>
        </p:txBody>
      </p:sp>
      <p:sp>
        <p:nvSpPr>
          <p:cNvPr id="5" name="Rectangle 4"/>
          <p:cNvSpPr>
            <a:spLocks noGrp="1" noChangeArrowheads="1"/>
          </p:cNvSpPr>
          <p:nvPr>
            <p:ph type="subTitle" idx="13"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10"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03709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24/10/2024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4731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24/10/2024</a:t>
            </a:fld>
            <a:r>
              <a:rPr lang="en-GB" altLang="de-DE"/>
              <a:t> - P </a:t>
            </a:r>
            <a:fld id="{E5EBAD1E-2BB8-4370-991F-9A3448EABD28}" type="slidenum">
              <a:rPr lang="en-GB" altLang="de-DE" smtClean="0"/>
              <a:pPr>
                <a:defRPr/>
              </a:pPr>
              <a:t>‹#›</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24/10/2024</a:t>
            </a:fld>
            <a:r>
              <a:rPr lang="en-GB" altLang="de-DE"/>
              <a:t> - P </a:t>
            </a:r>
            <a:fld id="{33CCDF14-FCC0-4FA8-B451-C1D43B99EAF4}" type="slidenum">
              <a:rPr lang="en-GB" altLang="de-DE" smtClean="0"/>
              <a:pPr>
                <a:defRPr/>
              </a:pPr>
              <a:t>‹#›</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24/10/2024</a:t>
            </a:fld>
            <a:r>
              <a:rPr lang="en-GB" altLang="de-DE"/>
              <a:t> - P </a:t>
            </a:r>
            <a:fld id="{64DBD96E-CD51-4CF4-BE8B-1A146C730973}" type="slidenum">
              <a:rPr lang="en-GB" altLang="de-DE" smtClean="0"/>
              <a:pPr>
                <a:defRPr/>
              </a:pPr>
              <a:t>‹#›</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theme" Target="../theme/theme10.xml"/><Relationship Id="rId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11.xml"/><Relationship Id="rId4" Type="http://schemas.openxmlformats.org/officeDocument/2006/relationships/slideLayout" Target="../slideLayouts/slideLayout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2.wm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1.emf"/><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png"/><Relationship Id="rId5" Type="http://schemas.openxmlformats.org/officeDocument/2006/relationships/slideLayout" Target="../slideLayouts/slideLayout79.xml"/><Relationship Id="rId10" Type="http://schemas.openxmlformats.org/officeDocument/2006/relationships/theme" Target="../theme/theme12.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w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1.emf"/><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png"/><Relationship Id="rId5" Type="http://schemas.openxmlformats.org/officeDocument/2006/relationships/slideLayout" Target="../slideLayouts/slideLayout88.xml"/><Relationship Id="rId10" Type="http://schemas.openxmlformats.org/officeDocument/2006/relationships/theme" Target="../theme/theme1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7.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8.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9.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43" r:id="rId5"/>
    <p:sldLayoutId id="2147486444" r:id="rId6"/>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24/10/2024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24/10/2024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8177" y="72828"/>
            <a:ext cx="111161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Measurement of the Lowest Torsional Natural Frequencies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377487" cy="452431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before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mentioned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caculated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four</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also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chemeClr val="bg2"/>
                    </a:solidFill>
                    <a:effectLst/>
                    <a:uLnTx/>
                    <a:uFillTx/>
                    <a:latin typeface="Arial"/>
                    <a:ea typeface="+mn-ea"/>
                    <a:cs typeface="+mn-cs"/>
                  </a:rPr>
                  <a:t>measured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during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operation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i="0" u="none" strike="noStrike" kern="1200" cap="none" spc="0" normalizeH="0" noProof="0" dirty="0">
                    <a:ln>
                      <a:noFill/>
                    </a:ln>
                    <a:solidFill>
                      <a:srgbClr val="0000FF"/>
                    </a:solidFill>
                    <a:effectLst/>
                    <a:uLnTx/>
                    <a:uFillTx/>
                    <a:latin typeface="Arial"/>
                    <a:ea typeface="+mn-ea"/>
                    <a:cs typeface="+mn-cs"/>
                  </a:rPr>
                  <a:t> </a:t>
                </a:r>
                <a:r>
                  <a:rPr kumimoji="0" lang="de-DE" sz="2400" i="0" u="none" strike="noStrike" kern="1200" cap="none" spc="0" normalizeH="0" noProof="0" dirty="0" err="1">
                    <a:ln>
                      <a:noFill/>
                    </a:ln>
                    <a:solidFill>
                      <a:srgbClr val="0000FF"/>
                    </a:solidFill>
                    <a:effectLst/>
                    <a:uLnTx/>
                    <a:uFillTx/>
                    <a:latin typeface="Arial"/>
                  </a:rPr>
                  <a:t>Shaft</a:t>
                </a:r>
                <a:r>
                  <a:rPr kumimoji="0" lang="de-DE" sz="2400" i="0" u="none" strike="noStrike" kern="1200" cap="none" spc="0" normalizeH="0" noProof="0" dirty="0">
                    <a:ln>
                      <a:noFill/>
                    </a:ln>
                    <a:solidFill>
                      <a:srgbClr val="0000FF"/>
                    </a:solidFill>
                    <a:effectLst/>
                    <a:uLnTx/>
                    <a:uFillTx/>
                    <a:latin typeface="Arial"/>
                  </a:rPr>
                  <a:t> Train. </a:t>
                </a:r>
                <a:r>
                  <a:rPr lang="de-DE" altLang="de-DE" sz="2400" b="0" dirty="0" err="1">
                    <a:latin typeface="Arial"/>
                  </a:rPr>
                  <a:t>They</a:t>
                </a:r>
                <a:r>
                  <a:rPr lang="de-DE" altLang="de-DE" sz="2400" b="0" dirty="0">
                    <a:latin typeface="Arial"/>
                  </a:rPr>
                  <a:t> </a:t>
                </a:r>
                <a:r>
                  <a:rPr lang="de-DE" altLang="de-DE" sz="2400" b="0" dirty="0" err="1">
                    <a:latin typeface="Arial"/>
                  </a:rPr>
                  <a:t>have</a:t>
                </a:r>
                <a:r>
                  <a:rPr lang="de-DE" altLang="de-DE" sz="2400" b="0" dirty="0">
                    <a:latin typeface="Arial"/>
                  </a:rPr>
                  <a:t> </a:t>
                </a:r>
                <a:r>
                  <a:rPr lang="de-DE" altLang="de-DE" sz="2400" b="0" dirty="0" err="1">
                    <a:latin typeface="Arial"/>
                  </a:rPr>
                  <a:t>been</a:t>
                </a:r>
                <a:r>
                  <a:rPr lang="de-DE" altLang="de-DE" sz="2400" b="0" dirty="0">
                    <a:latin typeface="Arial"/>
                  </a:rPr>
                  <a:t> </a:t>
                </a:r>
                <a:r>
                  <a:rPr lang="de-DE" altLang="de-DE" sz="2400" b="0" dirty="0" err="1">
                    <a:latin typeface="Arial"/>
                  </a:rPr>
                  <a:t>detected</a:t>
                </a:r>
                <a:r>
                  <a:rPr lang="de-DE" altLang="de-DE" sz="2400" b="0" dirty="0">
                    <a:latin typeface="Arial"/>
                  </a:rPr>
                  <a:t> </a:t>
                </a:r>
                <a:r>
                  <a:rPr lang="de-DE" altLang="de-DE" sz="2400" b="0" dirty="0" err="1">
                    <a:latin typeface="Arial"/>
                  </a:rPr>
                  <a:t>besides</a:t>
                </a:r>
                <a:r>
                  <a:rPr lang="de-DE" altLang="de-DE" sz="2400" b="0" dirty="0">
                    <a:latin typeface="Arial"/>
                  </a:rPr>
                  <a:t> </a:t>
                </a:r>
                <a:r>
                  <a:rPr lang="de-DE" altLang="de-DE" sz="2400" b="0" dirty="0" err="1">
                    <a:latin typeface="Arial"/>
                  </a:rPr>
                  <a:t>other</a:t>
                </a:r>
                <a:r>
                  <a:rPr lang="de-DE" altLang="de-DE" sz="2400" b="0" dirty="0">
                    <a:latin typeface="Arial"/>
                  </a:rPr>
                  <a:t> </a:t>
                </a:r>
                <a:r>
                  <a:rPr lang="de-DE" altLang="de-DE" sz="2400" b="0" dirty="0" err="1">
                    <a:latin typeface="Arial"/>
                  </a:rPr>
                  <a:t>frequencies</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lower</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err="1">
                    <a:solidFill>
                      <a:srgbClr val="0000FF"/>
                    </a:solidFill>
                    <a:latin typeface="Arial"/>
                  </a:rPr>
                  <a:t>Frequency</a:t>
                </a:r>
                <a:r>
                  <a:rPr lang="de-DE" altLang="de-DE" sz="2400" dirty="0">
                    <a:solidFill>
                      <a:srgbClr val="0000FF"/>
                    </a:solidFill>
                    <a:latin typeface="Arial"/>
                  </a:rPr>
                  <a:t> </a:t>
                </a:r>
                <a:r>
                  <a:rPr lang="de-DE" altLang="de-DE" sz="2400" dirty="0" err="1">
                    <a:solidFill>
                      <a:srgbClr val="0000FF"/>
                    </a:solidFill>
                    <a:latin typeface="Arial"/>
                  </a:rPr>
                  <a:t>Spectrum</a:t>
                </a:r>
                <a:r>
                  <a:rPr lang="de-DE" altLang="de-DE" sz="2400" b="0" dirty="0">
                    <a:latin typeface="Arial"/>
                  </a:rPr>
                  <a:t>. As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seen</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caculated</a:t>
                </a:r>
                <a:r>
                  <a:rPr lang="de-DE" altLang="de-DE" sz="2400" b="0" dirty="0">
                    <a:latin typeface="Arial"/>
                  </a:rPr>
                  <a:t> </a:t>
                </a:r>
                <a:r>
                  <a:rPr lang="de-DE" altLang="de-DE" sz="2400" b="0" dirty="0" err="1">
                    <a:latin typeface="Arial"/>
                  </a:rPr>
                  <a:t>frequencies</a:t>
                </a:r>
                <a:r>
                  <a:rPr lang="de-DE" altLang="de-DE" sz="2400" b="0" dirty="0">
                    <a:latin typeface="Arial"/>
                  </a:rPr>
                  <a:t> fit </a:t>
                </a:r>
                <a:r>
                  <a:rPr lang="de-DE" altLang="de-DE" sz="2400" b="0" dirty="0" err="1">
                    <a:latin typeface="Arial"/>
                  </a:rPr>
                  <a:t>quite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measured</a:t>
                </a:r>
                <a:r>
                  <a:rPr lang="de-DE" altLang="de-DE" sz="2400" b="0" dirty="0">
                    <a:latin typeface="Arial"/>
                  </a:rPr>
                  <a:t> </a:t>
                </a:r>
                <a:r>
                  <a:rPr lang="de-DE" altLang="de-DE" sz="2400" b="0" dirty="0" err="1">
                    <a:latin typeface="Arial"/>
                  </a:rPr>
                  <a:t>values</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      </a:t>
                </a:r>
                <a:r>
                  <a:rPr lang="de-DE" altLang="de-DE" sz="2400" dirty="0" err="1">
                    <a:solidFill>
                      <a:srgbClr val="0000FF"/>
                    </a:solidFill>
                    <a:latin typeface="Arial"/>
                  </a:rPr>
                  <a:t>Measured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r>
                  <a:rPr lang="de-DE" altLang="de-DE" sz="2400" dirty="0" err="1">
                    <a:solidFill>
                      <a:srgbClr val="FF0000"/>
                    </a:solidFill>
                    <a:latin typeface="Arial"/>
                  </a:rPr>
                  <a:t>Calculated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457200" marR="0" lvl="0" indent="-457200" algn="l" defTabSz="914400" rtl="0" eaLnBrk="0" fontAlgn="base" latinLnBrk="0" hangingPunct="0">
                  <a:lnSpc>
                    <a:spcPct val="100000"/>
                  </a:lnSpc>
                  <a:spcBef>
                    <a:spcPct val="0"/>
                  </a:spcBef>
                  <a:spcAft>
                    <a:spcPct val="0"/>
                  </a:spcAft>
                  <a:buClrTx/>
                  <a:buSzTx/>
                  <a:buAutoNum type="arabicPeriod"/>
                  <a:tabLst/>
                  <a:defRPr/>
                </a:pPr>
                <a:r>
                  <a:rPr lang="de-DE" altLang="de-DE" sz="2400" b="0" dirty="0">
                    <a:solidFill>
                      <a:srgbClr val="0000FF"/>
                    </a:solidFill>
                    <a:latin typeface="Arial"/>
                  </a:rPr>
                  <a:t>                  5,68 Hz                                            </a:t>
                </a:r>
                <a:r>
                  <a:rPr lang="de-DE" altLang="de-DE" sz="2400" b="0" dirty="0">
                    <a:solidFill>
                      <a:srgbClr val="FF0000"/>
                    </a:solidFill>
                    <a:latin typeface="Arial"/>
                  </a:rPr>
                  <a:t>5,9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2.                    </a:t>
                </a:r>
                <a:r>
                  <a:rPr lang="de-DE" altLang="de-DE" sz="2400" b="0" dirty="0">
                    <a:solidFill>
                      <a:srgbClr val="0000FF"/>
                    </a:solidFill>
                    <a:latin typeface="Arial"/>
                  </a:rPr>
                  <a:t>10,62 Hz                                          </a:t>
                </a:r>
                <a:r>
                  <a:rPr lang="de-DE" altLang="de-DE" sz="2400" b="0" dirty="0">
                    <a:solidFill>
                      <a:srgbClr val="FF0000"/>
                    </a:solidFill>
                    <a:latin typeface="Arial"/>
                  </a:rPr>
                  <a:t>10,9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3.                    </a:t>
                </a:r>
                <a:r>
                  <a:rPr lang="de-DE" altLang="de-DE" sz="2400" b="0" dirty="0">
                    <a:solidFill>
                      <a:srgbClr val="0000FF"/>
                    </a:solidFill>
                    <a:latin typeface="Arial"/>
                  </a:rPr>
                  <a:t>14,38 Hz                                          </a:t>
                </a:r>
                <a:r>
                  <a:rPr lang="de-DE" altLang="de-DE" sz="2400" b="0" dirty="0">
                    <a:solidFill>
                      <a:srgbClr val="FF0000"/>
                    </a:solidFill>
                    <a:latin typeface="Arial"/>
                  </a:rPr>
                  <a:t>14,6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4.                    </a:t>
                </a:r>
                <a:r>
                  <a:rPr lang="de-DE" altLang="de-DE" sz="2400" b="0" dirty="0">
                    <a:solidFill>
                      <a:srgbClr val="0000FF"/>
                    </a:solidFill>
                    <a:latin typeface="Arial"/>
                  </a:rPr>
                  <a:t>23,24 Hz                                          </a:t>
                </a:r>
                <a:r>
                  <a:rPr lang="de-DE" altLang="de-DE" sz="2400" b="0" dirty="0">
                    <a:solidFill>
                      <a:srgbClr val="FF0000"/>
                    </a:solidFill>
                    <a:latin typeface="Arial"/>
                  </a:rPr>
                  <a:t>24,0 Hz</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377487" cy="4524315"/>
              </a:xfrm>
              <a:prstGeom prst="rect">
                <a:avLst/>
              </a:prstGeom>
              <a:blipFill>
                <a:blip r:embed="rId2"/>
                <a:stretch>
                  <a:fillRect l="-940" t="-943" b="-2291"/>
                </a:stretch>
              </a:blipFill>
            </p:spPr>
            <p:txBody>
              <a:bodyPr/>
              <a:lstStyle/>
              <a:p>
                <a:r>
                  <a:rPr lang="de-DE">
                    <a:noFill/>
                  </a:rPr>
                  <a:t> </a:t>
                </a:r>
              </a:p>
            </p:txBody>
          </p:sp>
        </mc:Fallback>
      </mc:AlternateContent>
    </p:spTree>
    <p:extLst>
      <p:ext uri="{BB962C8B-B14F-4D97-AF65-F5344CB8AC3E}">
        <p14:creationId xmlns:p14="http://schemas.microsoft.com/office/powerpoint/2010/main" val="111918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49664" y="176213"/>
            <a:ext cx="11061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GB" altLang="de-DE" sz="2400" b="0" dirty="0">
                <a:latin typeface="Arial" panose="020B0604020202020204" pitchFamily="34" charset="0"/>
              </a:rPr>
              <a:t>Measurement of the Lowest Torsional Natural Frequencies of OL3</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33618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339432"/>
            <a:ext cx="10940032" cy="563231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Sub </a:t>
            </a: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Resonance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i="0" u="none" strike="noStrike" kern="1200" cap="none" spc="0" normalizeH="0" baseline="0" noProof="0" dirty="0">
                <a:ln>
                  <a:noFill/>
                </a:ln>
                <a:solidFill>
                  <a:srgbClr val="0000FF"/>
                </a:solidFill>
                <a:effectLst/>
                <a:uLnTx/>
                <a:uFillTx/>
                <a:latin typeface="Arial"/>
                <a:ea typeface="+mn-ea"/>
                <a:cs typeface="+mn-cs"/>
              </a:rPr>
              <a:t>Positive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stabilizes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negative </a:t>
            </a:r>
            <a:r>
              <a:rPr kumimoji="0" lang="de-DE" sz="2400" i="0" u="none" strike="noStrike" kern="1200" cap="none" spc="0" normalizeH="0" baseline="0" noProof="0" dirty="0" err="1">
                <a:ln>
                  <a:noFill/>
                </a:ln>
                <a:solidFill>
                  <a:srgbClr val="FF0000"/>
                </a:solidFill>
                <a:effectLst/>
                <a:uLnTx/>
                <a:uFillTx/>
                <a:latin typeface="Arial"/>
                <a:ea typeface="+mn-ea"/>
                <a:cs typeface="+mn-cs"/>
              </a:rPr>
              <a:t>Damping</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err="1">
                <a:ln>
                  <a:noFill/>
                </a:ln>
                <a:solidFill>
                  <a:srgbClr val="FF0000"/>
                </a:solidFill>
                <a:effectLst/>
                <a:uLnTx/>
                <a:uFillTx/>
                <a:latin typeface="Arial"/>
                <a:ea typeface="+mn-ea"/>
                <a:cs typeface="+mn-cs"/>
              </a:rPr>
              <a:t>unstable</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lang="de-DE" sz="2400" dirty="0">
                <a:solidFill>
                  <a:srgbClr val="FF0000"/>
                </a:solidFill>
                <a:latin typeface="Arial"/>
              </a:rPr>
              <a:t>S</a:t>
            </a:r>
            <a:r>
              <a:rPr kumimoji="0" lang="de-DE" sz="2400" i="0" u="none" strike="noStrike" kern="1200" cap="none" spc="0" normalizeH="0" baseline="0" noProof="0" dirty="0" err="1">
                <a:ln>
                  <a:noFill/>
                </a:ln>
                <a:solidFill>
                  <a:srgbClr val="FF0000"/>
                </a:solidFill>
                <a:effectLst/>
                <a:uLnTx/>
                <a:uFillTx/>
                <a:latin typeface="Arial"/>
                <a:ea typeface="+mn-ea"/>
                <a:cs typeface="+mn-cs"/>
              </a:rPr>
              <a:t>ystem</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increasing</a:t>
            </a:r>
            <a:r>
              <a:rPr kumimoji="0" lang="de-DE" sz="2400" b="0" i="0" u="none" strike="noStrike" kern="1200" cap="none" spc="0" normalizeH="0" baseline="0" noProof="0" dirty="0">
                <a:ln>
                  <a:noFill/>
                </a:ln>
                <a:solidFill>
                  <a:srgbClr val="000000"/>
                </a:solidFill>
                <a:effectLst/>
                <a:uLnTx/>
                <a:uFillTx/>
                <a:latin typeface="Arial"/>
                <a:ea typeface="+mn-ea"/>
                <a:cs typeface="+mn-cs"/>
              </a:rPr>
              <a:t> Vibration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Amplitudes</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parts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and</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from</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and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compared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includes</a:t>
            </a:r>
            <a:r>
              <a:rPr kumimoji="0" lang="de-DE" sz="2400" b="0" i="0" u="none" strike="noStrike" kern="1200" cap="none" spc="0" normalizeH="0" baseline="0" noProof="0" dirty="0">
                <a:ln>
                  <a:noFill/>
                </a:ln>
                <a:solidFill>
                  <a:srgbClr val="000000"/>
                </a:solidFill>
                <a:effectLst/>
                <a:uLnTx/>
                <a:uFillTx/>
                <a:latin typeface="Arial"/>
                <a:ea typeface="+mn-ea"/>
                <a:cs typeface="+mn-cs"/>
              </a:rPr>
              <a:t> Material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Steam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Joint Blade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3" y="68366"/>
            <a:ext cx="1078617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 Turbogenerator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01703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platzhalter 3"/>
              <p:cNvSpPr>
                <a:spLocks noGrp="1"/>
              </p:cNvSpPr>
              <p:nvPr>
                <p:ph sz="half" idx="1"/>
              </p:nvPr>
            </p:nvSpPr>
            <p:spPr>
              <a:xfrm>
                <a:off x="481263" y="2172157"/>
                <a:ext cx="6419211" cy="3936000"/>
              </a:xfrm>
            </p:spPr>
            <p:txBody>
              <a:bodyPr>
                <a:noAutofit/>
              </a:bodyPr>
              <a:lstStyle/>
              <a:p>
                <a:pPr marL="380990" indent="-380990">
                  <a:lnSpc>
                    <a:spcPct val="140000"/>
                  </a:lnSpc>
                  <a:spcBef>
                    <a:spcPts val="293"/>
                  </a:spcBef>
                </a:pPr>
                <a:r>
                  <a:rPr lang="de-DE" sz="2000" b="1" dirty="0">
                    <a:solidFill>
                      <a:srgbClr val="0000FF"/>
                    </a:solidFill>
                  </a:rPr>
                  <a:t>Logarithmic </a:t>
                </a:r>
                <a:r>
                  <a:rPr lang="de-DE" sz="2000" b="1" dirty="0" err="1">
                    <a:solidFill>
                      <a:srgbClr val="0000FF"/>
                    </a:solidFill>
                  </a:rPr>
                  <a:t>Decrement</a:t>
                </a:r>
                <a:r>
                  <a:rPr lang="de-DE" sz="2000" b="1" dirty="0">
                    <a:solidFill>
                      <a:srgbClr val="0000FF"/>
                    </a:solidFill>
                  </a:rPr>
                  <a:t> </a:t>
                </a:r>
                <a:r>
                  <a:rPr lang="el-GR" sz="2000" b="1" dirty="0">
                    <a:solidFill>
                      <a:srgbClr val="0000FF"/>
                    </a:solidFill>
                    <a:ea typeface="Cambria Math" panose="02040503050406030204" pitchFamily="18" charset="0"/>
                  </a:rPr>
                  <a:t> </a:t>
                </a:r>
                <a14:m>
                  <m:oMath xmlns:m="http://schemas.openxmlformats.org/officeDocument/2006/math">
                    <m:r>
                      <a:rPr lang="el-GR" sz="2000" b="1" i="1">
                        <a:solidFill>
                          <a:srgbClr val="0000FF"/>
                        </a:solidFill>
                        <a:latin typeface="Cambria Math" panose="02040503050406030204" pitchFamily="18" charset="0"/>
                        <a:ea typeface="Cambria Math" panose="02040503050406030204" pitchFamily="18" charset="0"/>
                      </a:rPr>
                      <m:t>𝜦</m:t>
                    </m:r>
                    <m:r>
                      <a:rPr lang="el-GR" sz="2000" b="1" i="1">
                        <a:solidFill>
                          <a:srgbClr val="0000FF"/>
                        </a:solidFill>
                        <a:latin typeface="Cambria Math" panose="02040503050406030204" pitchFamily="18" charset="0"/>
                        <a:ea typeface="Cambria Math" panose="02040503050406030204" pitchFamily="18" charset="0"/>
                      </a:rPr>
                      <m:t> </m:t>
                    </m:r>
                  </m:oMath>
                </a14:m>
                <a:r>
                  <a:rPr lang="de-DE" sz="2000" b="1" dirty="0">
                    <a:solidFill>
                      <a:srgbClr val="0000FF"/>
                    </a:solidFill>
                  </a:rPr>
                  <a:t> and Modal </a:t>
                </a:r>
                <a:r>
                  <a:rPr lang="de-DE" sz="2000" b="1" dirty="0" err="1">
                    <a:solidFill>
                      <a:srgbClr val="0000FF"/>
                    </a:solidFill>
                  </a:rPr>
                  <a:t>damping</a:t>
                </a:r>
                <a:r>
                  <a:rPr lang="de-DE" sz="2000" b="1" dirty="0">
                    <a:solidFill>
                      <a:srgbClr val="0000FF"/>
                    </a:solidFill>
                  </a:rPr>
                  <a:t> D</a:t>
                </a:r>
              </a:p>
              <a:p>
                <a:pPr marL="432425" lvl="2" indent="0">
                  <a:lnSpc>
                    <a:spcPct val="140000"/>
                  </a:lnSpc>
                  <a:spcBef>
                    <a:spcPts val="293"/>
                  </a:spcBef>
                  <a:spcAft>
                    <a:spcPts val="1600"/>
                  </a:spcAft>
                  <a:buNone/>
                </a:pPr>
                <a14:m>
                  <m:oMathPara xmlns:m="http://schemas.openxmlformats.org/officeDocument/2006/math">
                    <m:oMathParaPr>
                      <m:jc m:val="left"/>
                    </m:oMathParaPr>
                    <m:oMath xmlns:m="http://schemas.openxmlformats.org/officeDocument/2006/math">
                      <m:r>
                        <a:rPr lang="de-DE" sz="1867" i="1" dirty="0">
                          <a:latin typeface="Cambria Math" panose="02040503050406030204" pitchFamily="18" charset="0"/>
                        </a:rPr>
                        <m:t>𝛬</m:t>
                      </m:r>
                      <m:r>
                        <a:rPr lang="de-DE" sz="1867" dirty="0">
                          <a:latin typeface="Cambria Math" panose="02040503050406030204" pitchFamily="18" charset="0"/>
                        </a:rPr>
                        <m:t>=2</m:t>
                      </m:r>
                      <m:r>
                        <a:rPr lang="de-DE" sz="1867" i="1" dirty="0">
                          <a:latin typeface="Cambria Math" panose="02040503050406030204" pitchFamily="18" charset="0"/>
                        </a:rPr>
                        <m:t>𝜋</m:t>
                      </m:r>
                      <m:f>
                        <m:fPr>
                          <m:ctrlPr>
                            <a:rPr lang="de-DE" sz="1867" i="1" dirty="0">
                              <a:latin typeface="Cambria Math" panose="02040503050406030204" pitchFamily="18" charset="0"/>
                            </a:rPr>
                          </m:ctrlPr>
                        </m:fPr>
                        <m:num>
                          <m:r>
                            <a:rPr lang="de-DE" sz="1867" i="1" dirty="0">
                              <a:latin typeface="Cambria Math" panose="02040503050406030204" pitchFamily="18" charset="0"/>
                            </a:rPr>
                            <m:t>𝐷</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1−</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𝐷</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dirty="0">
                              <a:latin typeface="Cambria Math" panose="02040503050406030204" pitchFamily="18" charset="0"/>
                            </a:rPr>
                            <m:t>1</m:t>
                          </m:r>
                        </m:num>
                        <m:den>
                          <m:r>
                            <a:rPr lang="de-DE" sz="1867" i="1" dirty="0">
                              <a:latin typeface="Cambria Math" panose="02040503050406030204" pitchFamily="18" charset="0"/>
                            </a:rPr>
                            <m:t>𝑛</m:t>
                          </m:r>
                        </m:den>
                      </m:f>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r>
                                <a:rPr lang="de-DE" sz="1867" i="1" dirty="0">
                                  <a:latin typeface="Cambria Math" panose="02040503050406030204" pitchFamily="18" charset="0"/>
                                </a:rPr>
                                <m:t>𝑛</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 </m:t>
                                  </m:r>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oMath>
                  </m:oMathPara>
                </a14:m>
                <a:endParaRPr lang="de-DE" sz="1867" dirty="0"/>
              </a:p>
              <a:p>
                <a:pPr marL="380990" indent="-380990">
                  <a:lnSpc>
                    <a:spcPct val="140000"/>
                  </a:lnSpc>
                  <a:spcBef>
                    <a:spcPts val="293"/>
                  </a:spcBef>
                </a:pPr>
                <a:r>
                  <a:rPr lang="de-DE" sz="1867" b="1" dirty="0">
                    <a:solidFill>
                      <a:srgbClr val="0000FF"/>
                    </a:solidFill>
                  </a:rPr>
                  <a:t>Modal </a:t>
                </a:r>
                <a:r>
                  <a:rPr lang="de-DE" sz="1867" b="1" dirty="0" err="1">
                    <a:solidFill>
                      <a:srgbClr val="0000FF"/>
                    </a:solidFill>
                  </a:rPr>
                  <a:t>Damping</a:t>
                </a:r>
                <a:r>
                  <a:rPr lang="de-DE" sz="1867" b="1" dirty="0">
                    <a:solidFill>
                      <a:srgbClr val="0000FF"/>
                    </a:solidFill>
                  </a:rPr>
                  <a:t> </a:t>
                </a:r>
                <a14:m>
                  <m:oMath xmlns:m="http://schemas.openxmlformats.org/officeDocument/2006/math">
                    <m:r>
                      <a:rPr lang="de-DE" sz="1867" b="1" i="1">
                        <a:solidFill>
                          <a:srgbClr val="0000FF"/>
                        </a:solidFill>
                        <a:latin typeface="Cambria Math" panose="02040503050406030204" pitchFamily="18" charset="0"/>
                      </a:rPr>
                      <m:t>𝑫</m:t>
                    </m:r>
                  </m:oMath>
                </a14:m>
                <a:r>
                  <a:rPr lang="de-DE" sz="1867" b="1" dirty="0">
                    <a:solidFill>
                      <a:srgbClr val="0000FF"/>
                    </a:solidFill>
                  </a:rPr>
                  <a:t>:</a:t>
                </a:r>
              </a:p>
              <a:p>
                <a:pPr marL="432425" lvl="2" indent="0">
                  <a:lnSpc>
                    <a:spcPct val="140000"/>
                  </a:lnSpc>
                  <a:spcBef>
                    <a:spcPts val="293"/>
                  </a:spcBef>
                  <a:buNone/>
                </a:pPr>
                <a14:m>
                  <m:oMath xmlns:m="http://schemas.openxmlformats.org/officeDocument/2006/math">
                    <m:r>
                      <a:rPr lang="de-DE" sz="1867" i="1" dirty="0">
                        <a:latin typeface="Cambria Math" panose="02040503050406030204" pitchFamily="18" charset="0"/>
                      </a:rPr>
                      <m:t>𝐷</m:t>
                    </m:r>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4</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𝜋</m:t>
                                </m:r>
                              </m:e>
                              <m:sup>
                                <m:r>
                                  <a:rPr lang="de-DE" sz="1867" dirty="0">
                                    <a:latin typeface="Cambria Math" panose="02040503050406030204" pitchFamily="18" charset="0"/>
                                  </a:rPr>
                                  <m:t>2</m:t>
                                </m:r>
                              </m:sup>
                            </m:sSup>
                            <m:r>
                              <a:rPr lang="de-DE" sz="1867" dirty="0">
                                <a:latin typeface="Cambria Math" panose="02040503050406030204" pitchFamily="18" charset="0"/>
                              </a:rPr>
                              <m:t>+</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𝛬</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
                          <a:rPr lang="de-DE" sz="1867" dirty="0">
                            <a:latin typeface="Cambria Math" panose="02040503050406030204" pitchFamily="18" charset="0"/>
                          </a:rPr>
                          <m:t>2</m:t>
                        </m:r>
                        <m:r>
                          <a:rPr lang="de-DE" sz="1867" i="1" dirty="0">
                            <a:latin typeface="Cambria Math" panose="02040503050406030204" pitchFamily="18" charset="0"/>
                          </a:rPr>
                          <m:t>𝜋</m:t>
                        </m:r>
                      </m:den>
                    </m:f>
                  </m:oMath>
                </a14:m>
                <a:r>
                  <a:rPr lang="de-DE" sz="1867" dirty="0"/>
                  <a:t> </a:t>
                </a:r>
              </a:p>
              <a:p>
                <a:pPr>
                  <a:lnSpc>
                    <a:spcPct val="140000"/>
                  </a:lnSpc>
                  <a:spcBef>
                    <a:spcPts val="293"/>
                  </a:spcBef>
                </a:pPr>
                <a:endParaRPr lang="de-DE" sz="1867" dirty="0"/>
              </a:p>
            </p:txBody>
          </p:sp>
        </mc:Choice>
        <mc:Fallback xmlns="">
          <p:sp>
            <p:nvSpPr>
              <p:cNvPr id="4" name="Textplatzhalter 3"/>
              <p:cNvSpPr>
                <a:spLocks noGrp="1" noRot="1" noChangeAspect="1" noMove="1" noResize="1" noEditPoints="1" noAdjustHandles="1" noChangeArrowheads="1" noChangeShapeType="1" noTextEdit="1"/>
              </p:cNvSpPr>
              <p:nvPr>
                <p:ph sz="half" idx="1"/>
              </p:nvPr>
            </p:nvSpPr>
            <p:spPr>
              <a:xfrm>
                <a:off x="481263" y="2172157"/>
                <a:ext cx="6419211" cy="3936000"/>
              </a:xfrm>
              <a:blipFill>
                <a:blip r:embed="rId3"/>
                <a:stretch>
                  <a:fillRect l="-2279" r="-285"/>
                </a:stretch>
              </a:blipFill>
            </p:spPr>
            <p:txBody>
              <a:bodyPr/>
              <a:lstStyle/>
              <a:p>
                <a:r>
                  <a:rPr lang="de-DE">
                    <a:noFill/>
                  </a:rPr>
                  <a:t> </a:t>
                </a:r>
              </a:p>
            </p:txBody>
          </p:sp>
        </mc:Fallback>
      </mc:AlternateContent>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356" y="2267023"/>
            <a:ext cx="5039371" cy="3202439"/>
          </a:xfrm>
          <a:prstGeom prst="rect">
            <a:avLst/>
          </a:prstGeom>
        </p:spPr>
      </p:pic>
      <p:sp>
        <p:nvSpPr>
          <p:cNvPr id="3" name="Textfeld 2">
            <a:extLst>
              <a:ext uri="{FF2B5EF4-FFF2-40B4-BE49-F238E27FC236}">
                <a16:creationId xmlns:a16="http://schemas.microsoft.com/office/drawing/2014/main" id="{215B4025-B172-6B69-700A-EBA7BEC6C3C9}"/>
              </a:ext>
            </a:extLst>
          </p:cNvPr>
          <p:cNvSpPr txBox="1"/>
          <p:nvPr/>
        </p:nvSpPr>
        <p:spPr>
          <a:xfrm>
            <a:off x="833187" y="127574"/>
            <a:ext cx="1070764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 </a:t>
            </a:r>
            <a:r>
              <a:rPr lang="de-DE" sz="2400" b="0" dirty="0" err="1">
                <a:latin typeface="Arial"/>
              </a:rPr>
              <a:t>Logarithmic</a:t>
            </a:r>
            <a:r>
              <a:rPr lang="de-DE" sz="2400" b="0" dirty="0">
                <a:latin typeface="Arial"/>
              </a:rPr>
              <a:t> </a:t>
            </a:r>
            <a:r>
              <a:rPr lang="de-DE" sz="2400" b="0" dirty="0" err="1">
                <a:latin typeface="Arial"/>
              </a:rPr>
              <a:t>Decrement</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18585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603569" y="56644"/>
            <a:ext cx="1063066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t>
            </a:r>
            <a:r>
              <a:rPr lang="de-DE" sz="2400" b="0" dirty="0" err="1">
                <a:latin typeface="Arial"/>
              </a:rPr>
              <a:t>Damping</a:t>
            </a:r>
            <a:r>
              <a:rPr lang="de-DE" sz="2400" b="0" dirty="0">
                <a:latin typeface="Arial"/>
              </a:rPr>
              <a:t> </a:t>
            </a:r>
            <a:r>
              <a:rPr lang="de-DE" sz="2400" b="0" dirty="0" err="1">
                <a:latin typeface="Arial"/>
              </a:rPr>
              <a:t>without</a:t>
            </a:r>
            <a:r>
              <a:rPr lang="de-DE" sz="2400" b="0" dirty="0">
                <a:latin typeface="Arial"/>
              </a:rPr>
              <a:t> Electric </a:t>
            </a:r>
            <a:r>
              <a:rPr lang="de-DE" sz="2400" b="0" dirty="0" err="1">
                <a:latin typeface="Arial"/>
              </a:rPr>
              <a:t>load</a:t>
            </a:r>
            <a:r>
              <a:rPr lang="de-DE" sz="2400" b="0" dirty="0">
                <a:latin typeface="Arial"/>
              </a:rPr>
              <a:t> at OL3 </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9C2C7B04-4C07-191F-495A-9AB0F78E2685}"/>
              </a:ext>
            </a:extLst>
          </p:cNvPr>
          <p:cNvPicPr>
            <a:picLocks noChangeAspect="1"/>
          </p:cNvPicPr>
          <p:nvPr/>
        </p:nvPicPr>
        <p:blipFill>
          <a:blip r:embed="rId2"/>
          <a:stretch>
            <a:fillRect/>
          </a:stretch>
        </p:blipFill>
        <p:spPr>
          <a:xfrm>
            <a:off x="974558" y="1203158"/>
            <a:ext cx="10106526" cy="5281863"/>
          </a:xfrm>
          <a:prstGeom prst="rect">
            <a:avLst/>
          </a:prstGeom>
        </p:spPr>
      </p:pic>
      <p:sp>
        <p:nvSpPr>
          <p:cNvPr id="3" name="Rechteck 2">
            <a:extLst>
              <a:ext uri="{FF2B5EF4-FFF2-40B4-BE49-F238E27FC236}">
                <a16:creationId xmlns:a16="http://schemas.microsoft.com/office/drawing/2014/main" id="{3697D4B8-47A8-3363-5BCE-8312FE535169}"/>
              </a:ext>
            </a:extLst>
          </p:cNvPr>
          <p:cNvSpPr/>
          <p:nvPr/>
        </p:nvSpPr>
        <p:spPr>
          <a:xfrm>
            <a:off x="1379621" y="1636295"/>
            <a:ext cx="4716379"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107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63109" y="113289"/>
            <a:ext cx="1066593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lang="de-DE" sz="2400" dirty="0">
                <a:solidFill>
                  <a:srgbClr val="0000FF"/>
                </a:solidFill>
                <a:latin typeface="Arial"/>
              </a:rPr>
              <a:t>F</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lang="de-DE" sz="2400" dirty="0">
                <a:solidFill>
                  <a:srgbClr val="0000FF"/>
                </a:solidFill>
                <a:latin typeface="Arial"/>
              </a:rPr>
              <a:t>D</a:t>
            </a:r>
            <a:r>
              <a:rPr kumimoji="0" lang="de-DE" sz="2400" b="1" i="0" u="none" strike="noStrike" kern="1200" cap="none" spc="0" normalizeH="0" baseline="0" noProof="0" dirty="0" err="1">
                <a:ln>
                  <a:noFill/>
                </a:ln>
                <a:solidFill>
                  <a:srgbClr val="0000FF"/>
                </a:solidFill>
                <a:effectLst/>
                <a:uLnTx/>
                <a:uFillTx/>
                <a:latin typeface="Arial"/>
                <a:ea typeface="+mn-ea"/>
                <a:cs typeface="+mn-cs"/>
              </a:rPr>
              <a:t>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6" name="Grafik 5">
            <a:extLst>
              <a:ext uri="{FF2B5EF4-FFF2-40B4-BE49-F238E27FC236}">
                <a16:creationId xmlns:a16="http://schemas.microsoft.com/office/drawing/2014/main" id="{0E79F8E3-1919-68DA-55F8-9190BDEECA04}"/>
              </a:ext>
            </a:extLst>
          </p:cNvPr>
          <p:cNvPicPr>
            <a:picLocks noChangeAspect="1"/>
          </p:cNvPicPr>
          <p:nvPr/>
        </p:nvPicPr>
        <p:blipFill>
          <a:blip r:embed="rId2"/>
          <a:stretch>
            <a:fillRect/>
          </a:stretch>
        </p:blipFill>
        <p:spPr>
          <a:xfrm>
            <a:off x="1953490" y="1233054"/>
            <a:ext cx="8000755" cy="4391891"/>
          </a:xfrm>
          <a:prstGeom prst="rect">
            <a:avLst/>
          </a:prstGeom>
        </p:spPr>
      </p:pic>
      <p:sp>
        <p:nvSpPr>
          <p:cNvPr id="3" name="Textfeld 2">
            <a:extLst>
              <a:ext uri="{FF2B5EF4-FFF2-40B4-BE49-F238E27FC236}">
                <a16:creationId xmlns:a16="http://schemas.microsoft.com/office/drawing/2014/main" id="{2F78AB53-BFB9-A782-353D-880DC3612072}"/>
              </a:ext>
            </a:extLst>
          </p:cNvPr>
          <p:cNvSpPr txBox="1"/>
          <p:nvPr/>
        </p:nvSpPr>
        <p:spPr>
          <a:xfrm>
            <a:off x="1745673" y="5652655"/>
            <a:ext cx="8055410" cy="461665"/>
          </a:xfrm>
          <a:prstGeom prst="rect">
            <a:avLst/>
          </a:prstGeom>
          <a:noFill/>
        </p:spPr>
        <p:txBody>
          <a:bodyPr wrap="none" rtlCol="0">
            <a:spAutoFit/>
          </a:bodyPr>
          <a:lstStyle/>
          <a:p>
            <a:r>
              <a:rPr lang="de-DE" sz="2400" dirty="0">
                <a:solidFill>
                  <a:srgbClr val="0000FF"/>
                </a:solidFill>
                <a:latin typeface="+mn-lt"/>
              </a:rPr>
              <a:t>Modal </a:t>
            </a:r>
            <a:r>
              <a:rPr lang="de-DE" sz="2400" dirty="0" err="1">
                <a:solidFill>
                  <a:srgbClr val="0000FF"/>
                </a:solidFill>
                <a:latin typeface="+mn-lt"/>
              </a:rPr>
              <a:t>Damping</a:t>
            </a:r>
            <a:r>
              <a:rPr lang="de-DE" sz="2400" dirty="0">
                <a:solidFill>
                  <a:srgbClr val="0000FF"/>
                </a:solidFill>
                <a:latin typeface="+mn-lt"/>
              </a:rPr>
              <a:t> in % </a:t>
            </a:r>
            <a:r>
              <a:rPr lang="de-DE" sz="2400" dirty="0" err="1">
                <a:latin typeface="+mn-lt"/>
              </a:rPr>
              <a:t>with</a:t>
            </a:r>
            <a:r>
              <a:rPr lang="de-DE" sz="2400" dirty="0">
                <a:latin typeface="+mn-lt"/>
              </a:rPr>
              <a:t> and </a:t>
            </a:r>
            <a:r>
              <a:rPr lang="de-DE" sz="2400" dirty="0" err="1">
                <a:latin typeface="+mn-lt"/>
              </a:rPr>
              <a:t>without</a:t>
            </a:r>
            <a:r>
              <a:rPr lang="de-DE" sz="2400" dirty="0">
                <a:latin typeface="+mn-lt"/>
              </a:rPr>
              <a:t> </a:t>
            </a:r>
            <a:r>
              <a:rPr lang="de-DE" sz="2400" dirty="0" err="1">
                <a:solidFill>
                  <a:srgbClr val="0000FF"/>
                </a:solidFill>
                <a:latin typeface="+mn-lt"/>
              </a:rPr>
              <a:t>Electrical</a:t>
            </a:r>
            <a:r>
              <a:rPr lang="de-DE" sz="2400" dirty="0">
                <a:solidFill>
                  <a:srgbClr val="0000FF"/>
                </a:solidFill>
                <a:latin typeface="+mn-lt"/>
              </a:rPr>
              <a:t> Load </a:t>
            </a:r>
          </a:p>
        </p:txBody>
      </p:sp>
    </p:spTree>
    <p:extLst>
      <p:ext uri="{BB962C8B-B14F-4D97-AF65-F5344CB8AC3E}">
        <p14:creationId xmlns:p14="http://schemas.microsoft.com/office/powerpoint/2010/main" val="180172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902773" y="1921850"/>
            <a:ext cx="10940032" cy="415498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Contribution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Turbine </a:t>
            </a:r>
            <a:r>
              <a:rPr lang="de-DE" sz="2400" dirty="0" err="1">
                <a:solidFill>
                  <a:srgbClr val="0000FF"/>
                </a:solidFill>
                <a:latin typeface="Arial"/>
              </a:rPr>
              <a:t>Shaft</a:t>
            </a:r>
            <a:r>
              <a:rPr lang="de-DE" sz="2400" dirty="0">
                <a:solidFill>
                  <a:srgbClr val="0000FF"/>
                </a:solidFill>
                <a:latin typeface="Arial"/>
              </a:rPr>
              <a:t> </a:t>
            </a:r>
            <a:r>
              <a:rPr kumimoji="0" lang="de-DE" sz="2400" b="0" i="0" u="none" strike="noStrike" kern="1200" cap="none" spc="0" normalizeH="0" baseline="0" noProof="0" dirty="0" err="1">
                <a:ln>
                  <a:noFill/>
                </a:ln>
                <a:effectLst/>
                <a:uLnTx/>
                <a:uFillTx/>
                <a:latin typeface="Arial"/>
                <a:ea typeface="+mn-ea"/>
                <a:cs typeface="+mn-cs"/>
              </a:rPr>
              <a:t>for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total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dirty="0">
              <a:solidFill>
                <a:srgbClr val="0000FF"/>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Modal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effectLst/>
                <a:uLnTx/>
                <a:uFillTx/>
                <a:latin typeface="Arial"/>
                <a:ea typeface="+mn-ea"/>
                <a:cs typeface="+mn-cs"/>
              </a:rPr>
              <a:t>increases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significantly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with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L</a:t>
            </a:r>
            <a:r>
              <a:rPr kumimoji="0" lang="de-DE" sz="2400" i="0" u="none" strike="noStrike" kern="1200" cap="none" spc="0" normalizeH="0" baseline="0" noProof="0" dirty="0" err="1">
                <a:ln>
                  <a:noFill/>
                </a:ln>
                <a:solidFill>
                  <a:srgbClr val="0000FF"/>
                </a:solidFill>
                <a:effectLst/>
                <a:uLnTx/>
                <a:uFillTx/>
                <a:latin typeface="Arial"/>
                <a:ea typeface="+mn-ea"/>
                <a:cs typeface="+mn-cs"/>
              </a:rPr>
              <a:t>oad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connected</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Most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significant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sources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02773" y="113288"/>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97797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946126"/>
            <a:ext cx="10940032" cy="378565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from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always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positive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caused</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accurate</a:t>
            </a:r>
            <a:r>
              <a:rPr kumimoji="0" lang="de-DE" sz="2400" i="0" u="none" strike="noStrike" kern="1200" cap="none" spc="0" normalizeH="0" baseline="0" noProof="0" dirty="0">
                <a:ln>
                  <a:noFill/>
                </a:ln>
                <a:solidFill>
                  <a:srgbClr val="000000"/>
                </a:solidFill>
                <a:effectLst/>
                <a:uLnTx/>
                <a:uFillTx/>
                <a:latin typeface="Arial"/>
                <a:ea typeface="+mn-ea"/>
                <a:cs typeface="+mn-cs"/>
              </a:rPr>
              <a:t> </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has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that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latin typeface="Arial"/>
              </a:rPr>
              <a:t>depend</a:t>
            </a:r>
            <a:r>
              <a:rPr lang="de-DE" sz="2400" b="0" dirty="0">
                <a:latin typeface="Arial"/>
              </a:rPr>
              <a:t> on </a:t>
            </a:r>
            <a:r>
              <a:rPr lang="de-DE" sz="2400" b="0" dirty="0" err="1">
                <a:latin typeface="Arial"/>
              </a:rPr>
              <a:t>the</a:t>
            </a:r>
            <a:r>
              <a:rPr lang="de-DE" sz="2400" b="0" dirty="0">
                <a:latin typeface="Arial"/>
              </a:rPr>
              <a:t> </a:t>
            </a:r>
            <a:r>
              <a:rPr lang="de-DE" sz="2400" dirty="0" err="1">
                <a:solidFill>
                  <a:srgbClr val="0000FF"/>
                </a:solidFill>
                <a:latin typeface="Arial"/>
              </a:rPr>
              <a:t>Electrical</a:t>
            </a:r>
            <a:r>
              <a:rPr lang="de-DE" sz="2400" dirty="0">
                <a:solidFill>
                  <a:srgbClr val="0000FF"/>
                </a:solidFill>
                <a:latin typeface="Arial"/>
              </a:rPr>
              <a:t> Load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95832" y="64736"/>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58256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FF"/>
                </a:solidFill>
                <a:latin typeface="Arial" charset="0"/>
              </a:rPr>
              <a:t>Methods </a:t>
            </a:r>
            <a:r>
              <a:rPr lang="de-DE" altLang="de-DE" sz="2400" dirty="0" err="1">
                <a:solidFill>
                  <a:srgbClr val="0000FF"/>
                </a:solidFill>
                <a:latin typeface="Arial" charset="0"/>
              </a:rPr>
              <a:t>to</a:t>
            </a:r>
            <a:r>
              <a:rPr lang="de-DE" altLang="de-DE" sz="2400" dirty="0">
                <a:solidFill>
                  <a:srgbClr val="0000FF"/>
                </a:solidFill>
                <a:latin typeface="Arial" charset="0"/>
              </a:rPr>
              <a:t> </a:t>
            </a:r>
            <a:r>
              <a:rPr lang="de-DE" altLang="de-DE" sz="2400" dirty="0" err="1">
                <a:solidFill>
                  <a:srgbClr val="0000FF"/>
                </a:solidFill>
                <a:latin typeface="Arial" charset="0"/>
              </a:rPr>
              <a:t>predict</a:t>
            </a:r>
            <a:r>
              <a:rPr lang="de-DE" altLang="de-DE" sz="2400" dirty="0">
                <a:solidFill>
                  <a:srgbClr val="0000FF"/>
                </a:solidFill>
                <a:latin typeface="Arial" charset="0"/>
              </a:rPr>
              <a:t> Sub </a:t>
            </a:r>
            <a:r>
              <a:rPr lang="de-DE" altLang="de-DE" sz="2400" dirty="0" err="1">
                <a:solidFill>
                  <a:srgbClr val="0000FF"/>
                </a:solidFill>
                <a:latin typeface="Arial" charset="0"/>
              </a:rPr>
              <a:t>Synchronous</a:t>
            </a:r>
            <a:r>
              <a:rPr lang="de-DE" altLang="de-DE" sz="2400" dirty="0">
                <a:solidFill>
                  <a:srgbClr val="0000FF"/>
                </a:solidFill>
                <a:latin typeface="Arial" charset="0"/>
              </a:rPr>
              <a:t> </a:t>
            </a:r>
            <a:r>
              <a:rPr lang="de-DE" altLang="de-DE" sz="2400" dirty="0" err="1">
                <a:solidFill>
                  <a:srgbClr val="0000FF"/>
                </a:solidFill>
                <a:latin typeface="Arial" charset="0"/>
              </a:rPr>
              <a:t>Resonance</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56420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14399" y="166962"/>
            <a:ext cx="746390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General </a:t>
            </a:r>
            <a:r>
              <a:rPr lang="de-DE" sz="2400" b="0" dirty="0" err="1">
                <a:latin typeface="Arial"/>
              </a:rPr>
              <a:t>Overview</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6BE4E29A-DC86-CE3D-1D3B-5E5693336A25}"/>
              </a:ext>
            </a:extLst>
          </p:cNvPr>
          <p:cNvSpPr txBox="1"/>
          <p:nvPr/>
        </p:nvSpPr>
        <p:spPr>
          <a:xfrm>
            <a:off x="989176" y="1309820"/>
            <a:ext cx="9445240" cy="4893647"/>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Different </a:t>
            </a:r>
            <a:r>
              <a:rPr lang="de-DE" sz="2400" dirty="0">
                <a:solidFill>
                  <a:srgbClr val="0000FF"/>
                </a:solidFill>
                <a:latin typeface="Arial"/>
              </a:rPr>
              <a:t>Methods</a:t>
            </a:r>
            <a:r>
              <a:rPr lang="de-DE" sz="2400" b="0" dirty="0">
                <a:solidFill>
                  <a:srgbClr val="000000"/>
                </a:solidFill>
                <a:latin typeface="Arial"/>
              </a:rPr>
              <a:t> </a:t>
            </a:r>
            <a:r>
              <a:rPr lang="de-DE" sz="2400" b="0" dirty="0" err="1">
                <a:solidFill>
                  <a:srgbClr val="000000"/>
                </a:solidFill>
                <a:latin typeface="Arial"/>
              </a:rPr>
              <a:t>exist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predict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occurence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Sub</a:t>
            </a:r>
            <a:r>
              <a:rPr lang="de-DE" sz="2400" b="0" dirty="0">
                <a:solidFill>
                  <a:srgbClr val="000000"/>
                </a:solidFill>
                <a:latin typeface="Arial"/>
              </a:rPr>
              <a:t>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most</a:t>
            </a:r>
            <a:r>
              <a:rPr lang="de-DE" sz="2400" b="0" dirty="0">
                <a:solidFill>
                  <a:srgbClr val="000000"/>
                </a:solidFill>
                <a:latin typeface="Arial"/>
              </a:rPr>
              <a:t> </a:t>
            </a:r>
            <a:r>
              <a:rPr lang="de-DE" sz="2400" b="0" dirty="0" err="1">
                <a:solidFill>
                  <a:srgbClr val="000000"/>
                </a:solidFill>
                <a:latin typeface="Arial"/>
              </a:rPr>
              <a:t>important</a:t>
            </a:r>
            <a:r>
              <a:rPr lang="de-DE" sz="2400" b="0" dirty="0">
                <a:solidFill>
                  <a:srgbClr val="000000"/>
                </a:solidFill>
                <a:latin typeface="Arial"/>
              </a:rPr>
              <a:t> </a:t>
            </a:r>
            <a:r>
              <a:rPr lang="de-DE" sz="2400" b="0" dirty="0" err="1">
                <a:solidFill>
                  <a:srgbClr val="000000"/>
                </a:solidFill>
                <a:latin typeface="Arial"/>
              </a:rPr>
              <a:t>ones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briefly</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following</a:t>
            </a: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Analysis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Passive </a:t>
            </a:r>
            <a:r>
              <a:rPr lang="de-DE" sz="2400" dirty="0" err="1">
                <a:solidFill>
                  <a:srgbClr val="0000FF"/>
                </a:solidFill>
                <a:latin typeface="Arial"/>
              </a:rPr>
              <a:t>frequency</a:t>
            </a:r>
            <a:r>
              <a:rPr lang="de-DE" sz="2400" dirty="0">
                <a:solidFill>
                  <a:srgbClr val="0000FF"/>
                </a:solidFill>
                <a:latin typeface="Arial"/>
              </a:rPr>
              <a:t> </a:t>
            </a:r>
            <a:r>
              <a:rPr lang="de-DE" sz="2400" dirty="0" err="1">
                <a:solidFill>
                  <a:srgbClr val="0000FF"/>
                </a:solidFill>
                <a:latin typeface="Arial"/>
              </a:rPr>
              <a:t>dependent</a:t>
            </a:r>
            <a:r>
              <a:rPr lang="de-DE" sz="2400" dirty="0">
                <a:solidFill>
                  <a:srgbClr val="0000FF"/>
                </a:solidFill>
                <a:latin typeface="Arial"/>
              </a:rPr>
              <a:t>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err="1">
                <a:solidFill>
                  <a:srgbClr val="000000"/>
                </a:solidFill>
                <a:latin typeface="Arial"/>
              </a:rPr>
              <a:t>Voltage</a:t>
            </a:r>
            <a:r>
              <a:rPr lang="de-DE" sz="2400" b="0" dirty="0">
                <a:solidFill>
                  <a:srgbClr val="000000"/>
                </a:solidFill>
                <a:latin typeface="Arial"/>
              </a:rPr>
              <a:t>/</a:t>
            </a:r>
            <a:r>
              <a:rPr lang="de-DE" sz="2400" b="0" dirty="0" err="1">
                <a:solidFill>
                  <a:srgbClr val="000000"/>
                </a:solidFill>
                <a:latin typeface="Arial"/>
              </a:rPr>
              <a:t>Current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Electrical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dirty="0" err="1">
                <a:solidFill>
                  <a:srgbClr val="0000FF"/>
                </a:solidFill>
                <a:latin typeface="Arial"/>
              </a:rPr>
              <a:t>f</a:t>
            </a:r>
            <a:r>
              <a:rPr lang="de-DE" sz="2400" baseline="-25000" dirty="0" err="1">
                <a:solidFill>
                  <a:srgbClr val="0000FF"/>
                </a:solidFill>
                <a:latin typeface="Arial"/>
              </a:rPr>
              <a:t>E</a:t>
            </a:r>
            <a:r>
              <a:rPr lang="de-DE" sz="2400" baseline="30000" dirty="0" err="1">
                <a:solidFill>
                  <a:srgbClr val="0000FF"/>
                </a:solidFill>
                <a:latin typeface="Arial"/>
              </a:rPr>
              <a:t>i</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Grid</a:t>
            </a:r>
            <a:r>
              <a:rPr lang="de-DE" sz="2400" dirty="0">
                <a:solidFill>
                  <a:srgbClr val="0000FF"/>
                </a:solidFill>
                <a:latin typeface="Arial"/>
              </a:rPr>
              <a:t> </a:t>
            </a:r>
            <a:r>
              <a:rPr lang="de-DE" sz="2400" b="0" dirty="0">
                <a:solidFill>
                  <a:srgbClr val="000000"/>
                </a:solidFill>
                <a:latin typeface="Arial"/>
              </a:rPr>
              <a:t>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part</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Evaluation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E</a:t>
            </a:r>
            <a:r>
              <a:rPr lang="de-DE" sz="2400" b="0" baseline="30000" dirty="0" err="1">
                <a:solidFill>
                  <a:srgbClr val="000000"/>
                </a:solidFill>
                <a:latin typeface="Arial"/>
              </a:rPr>
              <a:t>i</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M</a:t>
            </a:r>
            <a:r>
              <a:rPr lang="de-DE" sz="2400" b="0" baseline="30000" dirty="0" err="1">
                <a:solidFill>
                  <a:srgbClr val="000000"/>
                </a:solidFill>
                <a:latin typeface="Arial"/>
              </a:rPr>
              <a:t>j</a:t>
            </a:r>
            <a:r>
              <a:rPr lang="de-DE" sz="2400" b="0" dirty="0">
                <a:solidFill>
                  <a:srgbClr val="000000"/>
                </a:solidFill>
                <a:latin typeface="Arial"/>
              </a:rPr>
              <a:t>  and </a:t>
            </a:r>
            <a:r>
              <a:rPr lang="de-DE" sz="2400" b="0" dirty="0" err="1">
                <a:solidFill>
                  <a:srgbClr val="000000"/>
                </a:solidFill>
                <a:latin typeface="Arial"/>
              </a:rPr>
              <a:t>conclusions</a:t>
            </a:r>
            <a:r>
              <a:rPr lang="de-DE" sz="2400" b="0" dirty="0">
                <a:solidFill>
                  <a:srgbClr val="000000"/>
                </a:solidFill>
                <a:latin typeface="Arial"/>
              </a:rPr>
              <a:t> </a:t>
            </a:r>
            <a:r>
              <a:rPr lang="de-DE" sz="2400" b="0" dirty="0" err="1">
                <a:solidFill>
                  <a:srgbClr val="000000"/>
                </a:solidFill>
                <a:latin typeface="Arial"/>
              </a:rPr>
              <a:t>regarding</a:t>
            </a:r>
            <a:r>
              <a:rPr lang="de-DE" sz="2400" b="0" dirty="0">
                <a:solidFill>
                  <a:srgbClr val="000000"/>
                </a:solidFill>
                <a:latin typeface="Arial"/>
              </a:rPr>
              <a:t> </a:t>
            </a:r>
            <a:r>
              <a:rPr lang="de-DE" sz="2400" dirty="0">
                <a:solidFill>
                  <a:srgbClr val="0000FF"/>
                </a:solidFill>
                <a:latin typeface="Arial"/>
              </a:rPr>
              <a:t>Sub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p:txBody>
      </p:sp>
    </p:spTree>
    <p:extLst>
      <p:ext uri="{BB962C8B-B14F-4D97-AF65-F5344CB8AC3E}">
        <p14:creationId xmlns:p14="http://schemas.microsoft.com/office/powerpoint/2010/main" val="37359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9190016"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Nonlinear</a:t>
            </a:r>
            <a:r>
              <a:rPr lang="de-DE" sz="2400" b="0" dirty="0">
                <a:latin typeface="Arial"/>
              </a:rPr>
              <a:t> Time Domain Analysis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FF0D0D75-F371-0C00-AED0-BF595EDE8205}"/>
              </a:ext>
            </a:extLst>
          </p:cNvPr>
          <p:cNvSpPr txBox="1"/>
          <p:nvPr/>
        </p:nvSpPr>
        <p:spPr>
          <a:xfrm>
            <a:off x="816445" y="1634073"/>
            <a:ext cx="11099513" cy="412420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different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subsystems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FF0000"/>
                </a:solidFill>
                <a:latin typeface="Arial"/>
              </a:rPr>
              <a:t>E</a:t>
            </a:r>
            <a:r>
              <a:rPr kumimoji="0" lang="de-DE" sz="2400" i="0" u="none" strike="noStrike" kern="1200" cap="none" spc="0" normalizeH="0" baseline="0" noProof="0" dirty="0" err="1">
                <a:ln>
                  <a:noFill/>
                </a:ln>
                <a:solidFill>
                  <a:srgbClr val="FF0000"/>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Components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Resistances</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Reactances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phenomenon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perform a </a:t>
            </a: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figure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again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i="0" u="none" strike="noStrike" kern="1200" cap="none" spc="0" normalizeH="0" baseline="0" noProof="0" dirty="0">
                <a:ln>
                  <a:noFill/>
                </a:ln>
                <a:solidFill>
                  <a:srgbClr val="0000FF"/>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576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38452"/>
            <a:ext cx="10215938"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Non Linear Analysis in </a:t>
            </a:r>
            <a:r>
              <a:rPr lang="de-DE" sz="2400" b="0" dirty="0" err="1">
                <a:latin typeface="Arial"/>
              </a:rPr>
              <a:t>the</a:t>
            </a:r>
            <a:r>
              <a:rPr lang="de-DE" sz="2400" b="0" dirty="0">
                <a:latin typeface="Arial"/>
              </a:rPr>
              <a:t> Time Domain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2323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Methods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predict</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Non Linear Time Domain Analysis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complete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coupled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898117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Available</a:t>
            </a:r>
            <a:r>
              <a:rPr lang="de-DE" sz="2400" b="0" dirty="0">
                <a:latin typeface="Arial"/>
              </a:rPr>
              <a:t> Simulation </a:t>
            </a:r>
            <a:r>
              <a:rPr lang="de-DE" sz="2400" b="0" dirty="0" err="1">
                <a:latin typeface="Arial"/>
              </a:rPr>
              <a:t>Programs</a:t>
            </a:r>
            <a:r>
              <a:rPr lang="de-DE" sz="2400" b="0" dirty="0">
                <a:latin typeface="Arial"/>
              </a:rPr>
              <a:t> </a:t>
            </a:r>
            <a:r>
              <a:rPr lang="de-DE" sz="2400" b="0" dirty="0" err="1">
                <a:latin typeface="Arial"/>
              </a:rPr>
              <a:t>for</a:t>
            </a:r>
            <a:r>
              <a:rPr lang="de-DE" sz="2400" b="0" dirty="0">
                <a:latin typeface="Arial"/>
              </a:rPr>
              <a:t> Sub </a:t>
            </a:r>
            <a:r>
              <a:rPr lang="de-DE" sz="2400" b="0" dirty="0" err="1">
                <a:latin typeface="Arial"/>
              </a:rPr>
              <a:t>Synchronous</a:t>
            </a:r>
            <a:r>
              <a:rPr lang="de-DE" sz="2400" b="0" dirty="0">
                <a:latin typeface="Arial"/>
              </a:rPr>
              <a:t> </a:t>
            </a:r>
            <a:r>
              <a:rPr lang="de-DE" sz="2400" b="0" dirty="0" err="1">
                <a:latin typeface="Arial"/>
              </a:rPr>
              <a:t>Resonance</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86121D87-6CCB-5699-72B7-60C5CC58BB5E}"/>
              </a:ext>
            </a:extLst>
          </p:cNvPr>
          <p:cNvSpPr txBox="1"/>
          <p:nvPr/>
        </p:nvSpPr>
        <p:spPr>
          <a:xfrm>
            <a:off x="940037" y="1722976"/>
            <a:ext cx="10759156"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Simulation </a:t>
            </a:r>
            <a:r>
              <a:rPr lang="de-DE" sz="2400" dirty="0">
                <a:solidFill>
                  <a:srgbClr val="0000FF"/>
                </a:solidFill>
                <a:latin typeface="Arial"/>
              </a:rPr>
              <a:t>P</a:t>
            </a:r>
            <a:r>
              <a:rPr kumimoji="0" lang="de-DE" sz="2400" i="0" u="none" strike="noStrike" kern="1200" cap="none" spc="0" normalizeH="0" baseline="0" noProof="0" dirty="0" err="1">
                <a:ln>
                  <a:noFill/>
                </a:ln>
                <a:solidFill>
                  <a:srgbClr val="0000FF"/>
                </a:solidFill>
                <a:effectLst/>
                <a:uLnTx/>
                <a:uFillTx/>
                <a:latin typeface="Arial"/>
                <a:ea typeface="+mn-ea"/>
                <a:cs typeface="+mn-cs"/>
              </a:rPr>
              <a:t>rograms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available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fulfill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lang="de-DE" sz="2400" b="0" dirty="0">
                <a:solidFill>
                  <a:srgbClr val="000000"/>
                </a:solidFill>
                <a:latin typeface="Arial"/>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allow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nergy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xchange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b="0" dirty="0">
                <a:solidFill>
                  <a:srgbClr val="000000"/>
                </a:solidFill>
                <a:latin typeface="Arial"/>
              </a:rPr>
              <a:t>p</a:t>
            </a:r>
            <a:r>
              <a:rPr kumimoji="0" lang="de-DE" sz="2400" b="0" i="0" u="none" strike="noStrike" kern="1200" cap="none" spc="0" normalizeH="0" baseline="0" noProof="0" dirty="0" err="1">
                <a:ln>
                  <a:noFill/>
                </a:ln>
                <a:solidFill>
                  <a:srgbClr val="000000"/>
                </a:solidFill>
                <a:effectLst/>
                <a:uLnTx/>
                <a:uFillTx/>
                <a:latin typeface="Arial"/>
                <a:ea typeface="+mn-ea"/>
                <a:cs typeface="+mn-cs"/>
              </a:rPr>
              <a:t>rocesses</a:t>
            </a:r>
            <a:r>
              <a:rPr kumimoji="0" lang="de-DE" sz="2400" b="0" i="0" u="none" strike="noStrike" kern="1200" cap="none" spc="0" normalizeH="0" baseline="0" noProof="0" dirty="0">
                <a:ln>
                  <a:noFill/>
                </a:ln>
                <a:solidFill>
                  <a:srgbClr val="000000"/>
                </a:solidFill>
                <a:effectLst/>
                <a:uLnTx/>
                <a:uFillTx/>
                <a:latin typeface="Arial"/>
                <a:ea typeface="+mn-ea"/>
                <a:cs typeface="+mn-cs"/>
              </a:rPr>
              <a:t> in such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complicated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programs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Netomac</a:t>
            </a:r>
            <a:r>
              <a:rPr kumimoji="0" lang="de-DE" sz="2400" b="0" i="0" u="none" strike="noStrike" kern="1200" cap="none" spc="0" normalizeH="0" baseline="0" noProof="0" dirty="0">
                <a:ln>
                  <a:noFill/>
                </a:ln>
                <a:solidFill>
                  <a:srgbClr val="000000"/>
                </a:solidFill>
                <a:effectLst/>
                <a:uLnTx/>
                <a:uFillTx/>
                <a:latin typeface="Arial"/>
                <a:ea typeface="+mn-ea"/>
                <a:cs typeface="+mn-cs"/>
              </a:rPr>
              <a:t>, PSS/E,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DIgSilent</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a:ln>
                  <a:noFill/>
                </a:ln>
                <a:solidFill>
                  <a:srgbClr val="0000FF"/>
                </a:solidFill>
                <a:effectLst/>
                <a:uLnTx/>
                <a:uFillTx/>
                <a:latin typeface="Arial"/>
                <a:ea typeface="+mn-ea"/>
                <a:cs typeface="+mn-cs"/>
              </a:rPr>
              <a:t>EMPT</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a:ln>
                  <a:noFill/>
                </a:ln>
                <a:solidFill>
                  <a:srgbClr val="0000FF"/>
                </a:solidFill>
                <a:effectLst/>
                <a:uLnTx/>
                <a:uFillTx/>
                <a:latin typeface="Arial"/>
                <a:ea typeface="+mn-ea"/>
                <a:cs typeface="+mn-cs"/>
              </a:rPr>
              <a:t>Exchange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ime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F</a:t>
            </a:r>
            <a:r>
              <a:rPr kumimoji="0" lang="de-DE" sz="2400" i="0" u="none" strike="noStrike" kern="1200" cap="none" spc="0" normalizeH="0" baseline="0" noProof="0" dirty="0" err="1">
                <a:ln>
                  <a:noFill/>
                </a:ln>
                <a:solidFill>
                  <a:srgbClr val="0000FF"/>
                </a:solidFill>
                <a:effectLst/>
                <a:uLnTx/>
                <a:uFillTx/>
                <a:latin typeface="Arial"/>
                <a:ea typeface="+mn-ea"/>
                <a:cs typeface="+mn-cs"/>
              </a:rPr>
              <a:t>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happens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A</a:t>
            </a:r>
            <a:r>
              <a:rPr kumimoji="0" lang="de-DE" sz="2400" i="0" u="none" strike="noStrike" kern="1200" cap="none" spc="0" normalizeH="0" baseline="0" noProof="0" dirty="0" err="1">
                <a:ln>
                  <a:noFill/>
                </a:ln>
                <a:solidFill>
                  <a:srgbClr val="0000FF"/>
                </a:solidFill>
                <a:effectLst/>
                <a:uLnTx/>
                <a:uFillTx/>
                <a:latin typeface="Arial"/>
                <a:ea typeface="+mn-ea"/>
                <a:cs typeface="+mn-cs"/>
              </a:rPr>
              <a:t>ir</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G</a:t>
            </a:r>
            <a:r>
              <a:rPr kumimoji="0" lang="de-DE" sz="2400" i="0" u="none" strike="noStrike" kern="1200" cap="none" spc="0" normalizeH="0" baseline="0" noProof="0" dirty="0" err="1">
                <a:ln>
                  <a:noFill/>
                </a:ln>
                <a:solidFill>
                  <a:srgbClr val="0000FF"/>
                </a:solidFill>
                <a:effectLst/>
                <a:uLnTx/>
                <a:uFillTx/>
                <a:latin typeface="Arial"/>
                <a:ea typeface="+mn-ea"/>
                <a:cs typeface="+mn-cs"/>
              </a:rPr>
              <a:t>ap</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6402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166842"/>
            <a:ext cx="10940032" cy="452431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passive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suited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method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b="1" i="0" u="none" strike="noStrike" kern="1200" cap="none" spc="0" normalizeH="0" baseline="0" noProof="0" dirty="0">
                <a:ln>
                  <a:noFill/>
                </a:ln>
                <a:solidFill>
                  <a:srgbClr val="0000FF"/>
                </a:solidFill>
                <a:effectLst/>
                <a:uLnTx/>
                <a:uFillTx/>
                <a:latin typeface="Arial"/>
                <a:ea typeface="+mn-ea"/>
                <a:cs typeface="+mn-cs"/>
              </a:rPr>
              <a:t>SSR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Components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and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Amplitude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1" i="0" u="none" strike="noStrike" kern="1200" cap="none" spc="0" normalizeH="0" baseline="0" noProof="0" dirty="0">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typical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scan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Finish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shown</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err="1">
                <a:solidFill>
                  <a:srgbClr val="000000"/>
                </a:solidFill>
                <a:latin typeface="Arial"/>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defined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~15,5 Hz.</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7707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999476B-A2FC-4C4E-31DE-727281A54AD8}"/>
              </a:ext>
            </a:extLst>
          </p:cNvPr>
          <p:cNvSpPr/>
          <p:nvPr/>
        </p:nvSpPr>
        <p:spPr>
          <a:xfrm>
            <a:off x="2225040" y="5339689"/>
            <a:ext cx="8148320" cy="15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E855794-C086-4857-8DB4-4D2C159F527D}"/>
              </a:ext>
            </a:extLst>
          </p:cNvPr>
          <p:cNvSpPr/>
          <p:nvPr/>
        </p:nvSpPr>
        <p:spPr>
          <a:xfrm>
            <a:off x="2021840" y="1554479"/>
            <a:ext cx="203200" cy="378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D5E7DCC-E046-0342-209F-26B6AEC1F6FB}"/>
              </a:ext>
            </a:extLst>
          </p:cNvPr>
          <p:cNvSpPr/>
          <p:nvPr/>
        </p:nvSpPr>
        <p:spPr>
          <a:xfrm>
            <a:off x="7294880" y="1635760"/>
            <a:ext cx="287528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32A6EEAF-34B6-2130-B3FB-523C6330D90D}"/>
              </a:ext>
            </a:extLst>
          </p:cNvPr>
          <p:cNvSpPr txBox="1"/>
          <p:nvPr/>
        </p:nvSpPr>
        <p:spPr>
          <a:xfrm>
            <a:off x="925416" y="64512"/>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OL3 Turbogenerator</a:t>
            </a:r>
          </a:p>
        </p:txBody>
      </p:sp>
    </p:spTree>
    <p:extLst>
      <p:ext uri="{BB962C8B-B14F-4D97-AF65-F5344CB8AC3E}">
        <p14:creationId xmlns:p14="http://schemas.microsoft.com/office/powerpoint/2010/main" val="118010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225689"/>
            <a:ext cx="10940032"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parameters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known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even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nonlinear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characteristics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Model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used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behavior</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lang="de-DE" sz="2400" b="0" dirty="0">
                <a:solidFill>
                  <a:srgbClr val="000000"/>
                </a:solidFill>
                <a:latin typeface="Arial"/>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The </a:t>
            </a:r>
            <a:r>
              <a:rPr lang="de-DE" sz="2400" dirty="0" err="1">
                <a:solidFill>
                  <a:srgbClr val="0000FF"/>
                </a:solidFill>
                <a:latin typeface="Arial"/>
              </a:rPr>
              <a:t>vibration</a:t>
            </a:r>
            <a:r>
              <a:rPr lang="de-DE" sz="2400" dirty="0">
                <a:solidFill>
                  <a:srgbClr val="0000FF"/>
                </a:solidFill>
                <a:latin typeface="Arial"/>
              </a:rPr>
              <a:t> </a:t>
            </a:r>
            <a:r>
              <a:rPr lang="de-DE" sz="2400" dirty="0" err="1">
                <a:solidFill>
                  <a:srgbClr val="0000FF"/>
                </a:solidFill>
                <a:latin typeface="Arial"/>
              </a:rPr>
              <a:t>response</a:t>
            </a:r>
            <a:r>
              <a:rPr lang="de-DE" sz="2400" dirty="0">
                <a:solidFill>
                  <a:srgbClr val="0000FF"/>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Time Domain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Logaritmic</a:t>
            </a:r>
            <a:r>
              <a:rPr lang="de-DE" sz="2400" dirty="0">
                <a:solidFill>
                  <a:srgbClr val="0000FF"/>
                </a:solidFill>
                <a:latin typeface="Arial"/>
              </a:rPr>
              <a:t> </a:t>
            </a:r>
            <a:r>
              <a:rPr lang="de-DE" sz="2400" dirty="0" err="1">
                <a:solidFill>
                  <a:srgbClr val="0000FF"/>
                </a:solidFill>
                <a:latin typeface="Arial"/>
              </a:rPr>
              <a:t>dekrement</a:t>
            </a:r>
            <a:r>
              <a:rPr lang="de-DE" sz="2400" b="0" dirty="0">
                <a:latin typeface="Arial"/>
              </a:rPr>
              <a:t>, </a:t>
            </a:r>
            <a:r>
              <a:rPr lang="de-DE" sz="2400" b="0" dirty="0" err="1">
                <a:solidFill>
                  <a:srgbClr val="000000"/>
                </a:solidFill>
                <a:latin typeface="Arial"/>
              </a:rPr>
              <a:t>which</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for</a:t>
            </a:r>
            <a:r>
              <a:rPr lang="de-DE" sz="2400" b="0" dirty="0">
                <a:solidFill>
                  <a:srgbClr val="000000"/>
                </a:solidFill>
                <a:latin typeface="Arial"/>
              </a:rPr>
              <a:t> different time </a:t>
            </a:r>
            <a:r>
              <a:rPr lang="de-DE" sz="2400" b="0" dirty="0" err="1">
                <a:solidFill>
                  <a:srgbClr val="000000"/>
                </a:solidFill>
                <a:latin typeface="Arial"/>
              </a:rPr>
              <a:t>periods</a:t>
            </a:r>
            <a:r>
              <a:rPr lang="de-DE" sz="2400" b="0" dirty="0">
                <a:solidFill>
                  <a:srgbClr val="000000"/>
                </a:solidFill>
                <a:latin typeface="Arial"/>
              </a:rPr>
              <a:t>. Due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nonlinear</a:t>
            </a:r>
            <a:r>
              <a:rPr lang="de-DE" sz="2400" b="0" dirty="0">
                <a:solidFill>
                  <a:srgbClr val="000000"/>
                </a:solidFill>
                <a:latin typeface="Arial"/>
              </a:rPr>
              <a:t> </a:t>
            </a:r>
            <a:r>
              <a:rPr lang="de-DE" sz="2400" b="0" dirty="0" err="1">
                <a:solidFill>
                  <a:srgbClr val="000000"/>
                </a:solidFill>
                <a:latin typeface="Arial"/>
              </a:rPr>
              <a:t>effects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may</a:t>
            </a:r>
            <a:r>
              <a:rPr lang="de-DE" sz="2400" b="0" dirty="0">
                <a:solidFill>
                  <a:srgbClr val="000000"/>
                </a:solidFill>
                <a:latin typeface="Arial"/>
              </a:rPr>
              <a:t> </a:t>
            </a:r>
            <a:r>
              <a:rPr lang="de-DE" sz="2400" b="0" dirty="0" err="1">
                <a:solidFill>
                  <a:srgbClr val="000000"/>
                </a:solidFill>
                <a:latin typeface="Arial"/>
              </a:rPr>
              <a:t>vary</a:t>
            </a:r>
            <a:r>
              <a:rPr lang="de-DE" sz="2400" b="0" dirty="0">
                <a:solidFill>
                  <a:srgbClr val="000000"/>
                </a:solidFill>
                <a:latin typeface="Arial"/>
              </a:rPr>
              <a:t> versus </a:t>
            </a:r>
            <a:r>
              <a:rPr lang="de-DE" sz="2400" b="0" dirty="0" err="1">
                <a:solidFill>
                  <a:srgbClr val="000000"/>
                </a:solidFill>
                <a:latin typeface="Arial"/>
              </a:rPr>
              <a:t>the</a:t>
            </a:r>
            <a:r>
              <a:rPr lang="de-DE" sz="2400" b="0" dirty="0">
                <a:solidFill>
                  <a:srgbClr val="000000"/>
                </a:solidFill>
                <a:latin typeface="Arial"/>
              </a:rPr>
              <a:t> time due </a:t>
            </a:r>
            <a:r>
              <a:rPr lang="de-DE" sz="2400" b="0" dirty="0" err="1">
                <a:solidFill>
                  <a:srgbClr val="000000"/>
                </a:solidFill>
                <a:latin typeface="Arial"/>
              </a:rPr>
              <a:t>to</a:t>
            </a:r>
            <a:r>
              <a:rPr lang="de-DE" sz="2400" b="0" dirty="0">
                <a:solidFill>
                  <a:srgbClr val="000000"/>
                </a:solidFill>
                <a:latin typeface="Arial"/>
              </a:rPr>
              <a:t> different </a:t>
            </a:r>
            <a:r>
              <a:rPr lang="de-DE" sz="2400" dirty="0" err="1">
                <a:solidFill>
                  <a:srgbClr val="0000FF"/>
                </a:solidFill>
                <a:latin typeface="Arial"/>
              </a:rPr>
              <a:t>nonlinear</a:t>
            </a:r>
            <a:r>
              <a:rPr lang="de-DE" sz="2400" dirty="0">
                <a:solidFill>
                  <a:srgbClr val="0000FF"/>
                </a:solidFill>
                <a:latin typeface="Arial"/>
              </a:rPr>
              <a:t> </a:t>
            </a:r>
            <a:r>
              <a:rPr lang="de-DE" sz="2400" dirty="0" err="1">
                <a:solidFill>
                  <a:srgbClr val="0000FF"/>
                </a:solidFill>
                <a:latin typeface="Arial"/>
              </a:rPr>
              <a:t>effects</a:t>
            </a:r>
            <a:r>
              <a:rPr lang="de-DE" sz="2400" b="0" dirty="0">
                <a:solidFill>
                  <a:srgbClr val="000000"/>
                </a:solidFill>
                <a:latin typeface="Arial"/>
              </a:rPr>
              <a:t>, e.g. </a:t>
            </a:r>
            <a:r>
              <a:rPr lang="de-DE" sz="2400" b="0" dirty="0" err="1">
                <a:solidFill>
                  <a:srgbClr val="000000"/>
                </a:solidFill>
                <a:latin typeface="Arial"/>
              </a:rPr>
              <a:t>dependent</a:t>
            </a:r>
            <a:r>
              <a:rPr lang="de-DE" sz="2400" b="0" dirty="0">
                <a:solidFill>
                  <a:srgbClr val="000000"/>
                </a:solidFill>
                <a:latin typeface="Arial"/>
              </a:rPr>
              <a:t> on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load</a:t>
            </a:r>
            <a:r>
              <a:rPr lang="de-DE" sz="2400" b="0" dirty="0">
                <a:solidFill>
                  <a:srgbClr val="000000"/>
                </a:solidFill>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If</a:t>
            </a:r>
            <a:r>
              <a:rPr lang="de-DE" sz="2400" b="0" dirty="0">
                <a:solidFill>
                  <a:srgbClr val="000000"/>
                </a:solidFill>
                <a:latin typeface="Arial"/>
              </a:rPr>
              <a:t> possible,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should</a:t>
            </a:r>
            <a:r>
              <a:rPr lang="de-DE" sz="2400" b="0" dirty="0">
                <a:solidFill>
                  <a:srgbClr val="000000"/>
                </a:solidFill>
                <a:latin typeface="Arial"/>
              </a:rPr>
              <a:t> also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determined</a:t>
            </a:r>
            <a:r>
              <a:rPr lang="de-DE" sz="2400" b="0" dirty="0">
                <a:solidFill>
                  <a:srgbClr val="000000"/>
                </a:solidFill>
                <a:latin typeface="Arial"/>
              </a:rPr>
              <a:t> by </a:t>
            </a:r>
            <a:r>
              <a:rPr lang="de-DE" sz="2400" dirty="0" err="1">
                <a:solidFill>
                  <a:srgbClr val="0000FF"/>
                </a:solidFill>
                <a:latin typeface="Arial"/>
              </a:rPr>
              <a:t>measurements</a:t>
            </a:r>
            <a:r>
              <a:rPr lang="de-DE" sz="2400" b="0" dirty="0">
                <a:solidFill>
                  <a:srgbClr val="000000"/>
                </a:solidFill>
                <a:latin typeface="Arial"/>
              </a:rPr>
              <a:t>. The </a:t>
            </a:r>
            <a:r>
              <a:rPr lang="de-DE" sz="2400" b="0" dirty="0" err="1">
                <a:solidFill>
                  <a:srgbClr val="000000"/>
                </a:solidFill>
                <a:latin typeface="Arial"/>
              </a:rPr>
              <a:t>measured</a:t>
            </a:r>
            <a:r>
              <a:rPr lang="de-DE" sz="2400" b="0" dirty="0">
                <a:solidFill>
                  <a:srgbClr val="000000"/>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time </a:t>
            </a:r>
            <a:r>
              <a:rPr lang="de-DE" sz="2400" b="0" dirty="0" err="1">
                <a:solidFill>
                  <a:srgbClr val="000000"/>
                </a:solidFill>
                <a:latin typeface="Arial"/>
              </a:rPr>
              <a:t>domain</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again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Logarithmic</a:t>
            </a:r>
            <a:r>
              <a:rPr lang="de-DE" sz="2400" dirty="0">
                <a:solidFill>
                  <a:srgbClr val="0000FF"/>
                </a:solidFill>
                <a:latin typeface="Arial"/>
              </a:rPr>
              <a:t> </a:t>
            </a:r>
            <a:r>
              <a:rPr lang="de-DE" sz="2400" dirty="0" err="1">
                <a:solidFill>
                  <a:srgbClr val="0000FF"/>
                </a:solidFill>
                <a:latin typeface="Arial"/>
              </a:rPr>
              <a:t>Decrement</a:t>
            </a:r>
            <a:r>
              <a:rPr lang="de-DE" sz="2400" dirty="0">
                <a:solidFill>
                  <a:srgbClr val="0000FF"/>
                </a:solidFill>
                <a:latin typeface="Arial"/>
              </a:rPr>
              <a:t>, </a:t>
            </a:r>
            <a:r>
              <a:rPr lang="de-DE" sz="2400" b="0" dirty="0" err="1">
                <a:latin typeface="Arial"/>
              </a:rPr>
              <a:t>as</a:t>
            </a:r>
            <a:r>
              <a:rPr lang="de-DE" sz="2400" b="0" dirty="0">
                <a:latin typeface="Arial"/>
              </a:rPr>
              <a:t> </a:t>
            </a:r>
            <a:r>
              <a:rPr lang="de-DE" sz="2400" b="0" dirty="0" err="1">
                <a:latin typeface="Arial"/>
              </a:rPr>
              <a:t>shown</a:t>
            </a:r>
            <a:r>
              <a:rPr lang="de-DE" sz="2400" b="0" dirty="0">
                <a:latin typeface="Arial"/>
              </a:rPr>
              <a:t> </a:t>
            </a:r>
            <a:r>
              <a:rPr lang="de-DE" sz="2400" b="0" dirty="0" err="1">
                <a:latin typeface="Arial"/>
              </a:rPr>
              <a:t>before</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by </a:t>
            </a:r>
            <a:r>
              <a:rPr lang="de-DE" sz="2400" b="0" dirty="0" err="1">
                <a:latin typeface="Arial"/>
              </a:rPr>
              <a:t>calculations</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464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FF"/>
                </a:solidFill>
                <a:latin typeface="Arial" charset="0"/>
              </a:rPr>
              <a:t>Monitoring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a:t>
            </a:r>
            <a:r>
              <a:rPr lang="de-DE" altLang="de-DE" sz="2400" dirty="0" err="1">
                <a:solidFill>
                  <a:srgbClr val="0000FF"/>
                </a:solidFill>
                <a:latin typeface="Arial" charset="0"/>
              </a:rPr>
              <a:t>Vibrations</a:t>
            </a:r>
            <a:r>
              <a:rPr lang="de-DE" altLang="de-DE" sz="2400" dirty="0">
                <a:solidFill>
                  <a:srgbClr val="0000FF"/>
                </a:solidFill>
                <a:latin typeface="Arial" charset="0"/>
              </a:rPr>
              <a:t> and SSR – </a:t>
            </a:r>
            <a:r>
              <a:rPr lang="de-DE" altLang="de-DE" sz="2400" dirty="0" err="1">
                <a:solidFill>
                  <a:srgbClr val="0000FF"/>
                </a:solidFill>
                <a:latin typeface="Arial" charset="0"/>
              </a:rPr>
              <a:t>Incidents</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635629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719898" y="1353360"/>
            <a:ext cx="10752203" cy="2990205"/>
          </a:xfrm>
          <a:prstGeom prst="rect">
            <a:avLst/>
          </a:prstGeom>
        </p:spPr>
      </p:pic>
      <p:sp>
        <p:nvSpPr>
          <p:cNvPr id="7" name="Textfeld 6">
            <a:extLst>
              <a:ext uri="{FF2B5EF4-FFF2-40B4-BE49-F238E27FC236}">
                <a16:creationId xmlns:a16="http://schemas.microsoft.com/office/drawing/2014/main" id="{6FC398EA-0CC6-8B3A-E763-86558DBADDF3}"/>
              </a:ext>
            </a:extLst>
          </p:cNvPr>
          <p:cNvSpPr txBox="1"/>
          <p:nvPr/>
        </p:nvSpPr>
        <p:spPr>
          <a:xfrm>
            <a:off x="960001" y="159858"/>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45906"/>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C2FFFF0-3B38-72FA-B178-03F139D1A8BE}"/>
              </a:ext>
            </a:extLst>
          </p:cNvPr>
          <p:cNvSpPr txBox="1"/>
          <p:nvPr/>
        </p:nvSpPr>
        <p:spPr>
          <a:xfrm>
            <a:off x="719898" y="4800274"/>
            <a:ext cx="10964102" cy="1938992"/>
          </a:xfrm>
          <a:prstGeom prst="rect">
            <a:avLst/>
          </a:prstGeom>
          <a:noFill/>
        </p:spPr>
        <p:txBody>
          <a:bodyPr wrap="square" rtlCol="0">
            <a:spAutoFit/>
          </a:bodyPr>
          <a:lstStyle/>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00B050"/>
                </a:solidFill>
                <a:latin typeface="+mn-lt"/>
              </a:rPr>
              <a:t>touchless</a:t>
            </a:r>
            <a:r>
              <a:rPr lang="de-DE" sz="2400" dirty="0">
                <a:solidFill>
                  <a:srgbClr val="00B050"/>
                </a:solidFill>
                <a:latin typeface="+mn-lt"/>
              </a:rPr>
              <a:t> Sensors SSR (Siemens): Locations 3, 5, 8</a:t>
            </a:r>
          </a:p>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FF0000"/>
                </a:solidFill>
                <a:latin typeface="+mn-lt"/>
              </a:rPr>
              <a:t>Strain</a:t>
            </a:r>
            <a:r>
              <a:rPr lang="de-DE" sz="2400" dirty="0">
                <a:solidFill>
                  <a:srgbClr val="FF0000"/>
                </a:solidFill>
                <a:latin typeface="+mn-lt"/>
              </a:rPr>
              <a:t> </a:t>
            </a:r>
            <a:r>
              <a:rPr lang="de-DE" sz="2400" dirty="0" err="1">
                <a:solidFill>
                  <a:srgbClr val="FF0000"/>
                </a:solidFill>
                <a:latin typeface="+mn-lt"/>
              </a:rPr>
              <a:t>Gauges</a:t>
            </a:r>
            <a:r>
              <a:rPr lang="de-DE" sz="2400" dirty="0">
                <a:solidFill>
                  <a:srgbClr val="FF0000"/>
                </a:solidFill>
                <a:latin typeface="+mn-lt"/>
              </a:rPr>
              <a:t> SG (VTT) : Locations 4, 6, 8</a:t>
            </a:r>
          </a:p>
          <a:p>
            <a:endParaRPr lang="de-DE" sz="2400" dirty="0">
              <a:solidFill>
                <a:srgbClr val="FF0000"/>
              </a:solidFill>
              <a:latin typeface="+mn-lt"/>
            </a:endParaRPr>
          </a:p>
          <a:p>
            <a:r>
              <a:rPr lang="de-DE" sz="2400" b="0" dirty="0">
                <a:latin typeface="+mn-lt"/>
              </a:rPr>
              <a:t>Both Sensor </a:t>
            </a:r>
            <a:r>
              <a:rPr lang="de-DE" sz="2400" b="0" dirty="0" err="1">
                <a:latin typeface="+mn-lt"/>
              </a:rPr>
              <a:t>types</a:t>
            </a:r>
            <a:r>
              <a:rPr lang="de-DE" sz="2400" b="0" dirty="0">
                <a:latin typeface="+mn-lt"/>
              </a:rPr>
              <a:t> </a:t>
            </a:r>
            <a:r>
              <a:rPr lang="de-DE" sz="2400" b="0" dirty="0" err="1">
                <a:latin typeface="+mn-lt"/>
              </a:rPr>
              <a:t>measure</a:t>
            </a:r>
            <a:r>
              <a:rPr lang="de-DE" sz="2400" b="0" dirty="0">
                <a:latin typeface="+mn-lt"/>
              </a:rPr>
              <a:t> </a:t>
            </a:r>
            <a:r>
              <a:rPr lang="de-DE" sz="2400" dirty="0" err="1">
                <a:latin typeface="+mn-lt"/>
              </a:rPr>
              <a:t>stresses</a:t>
            </a:r>
            <a:r>
              <a:rPr lang="de-DE" sz="2400" dirty="0">
                <a:latin typeface="+mn-lt"/>
              </a:rPr>
              <a:t> </a:t>
            </a:r>
            <a:r>
              <a:rPr lang="de-DE" sz="2400" b="0" dirty="0">
                <a:latin typeface="+mn-lt"/>
              </a:rPr>
              <a:t>(</a:t>
            </a:r>
            <a:r>
              <a:rPr lang="de-DE" sz="2400" b="0" dirty="0" err="1">
                <a:latin typeface="+mn-lt"/>
              </a:rPr>
              <a:t>Mpa</a:t>
            </a:r>
            <a:r>
              <a:rPr lang="de-DE" sz="2400" b="0" dirty="0">
                <a:latin typeface="+mn-lt"/>
              </a:rPr>
              <a:t>) </a:t>
            </a:r>
            <a:r>
              <a:rPr lang="de-DE" sz="2400" b="0" dirty="0" err="1">
                <a:latin typeface="+mn-lt"/>
              </a:rPr>
              <a:t>or</a:t>
            </a:r>
            <a:r>
              <a:rPr lang="de-DE" sz="2400" dirty="0">
                <a:latin typeface="+mn-lt"/>
              </a:rPr>
              <a:t> </a:t>
            </a:r>
            <a:r>
              <a:rPr lang="de-DE" sz="2400" dirty="0" err="1">
                <a:latin typeface="+mn-lt"/>
              </a:rPr>
              <a:t>torques</a:t>
            </a:r>
            <a:r>
              <a:rPr lang="de-DE" sz="2400" dirty="0">
                <a:latin typeface="+mn-lt"/>
              </a:rPr>
              <a:t> </a:t>
            </a:r>
            <a:r>
              <a:rPr lang="de-DE" sz="2400" b="0" dirty="0">
                <a:latin typeface="+mn-lt"/>
              </a:rPr>
              <a:t>(</a:t>
            </a:r>
            <a:r>
              <a:rPr lang="de-DE" sz="2400" b="0" dirty="0" err="1">
                <a:latin typeface="+mn-lt"/>
              </a:rPr>
              <a:t>Nm</a:t>
            </a:r>
            <a:r>
              <a:rPr lang="de-DE" sz="2400" b="0" dirty="0">
                <a:latin typeface="+mn-lt"/>
              </a:rPr>
              <a:t>)</a:t>
            </a:r>
          </a:p>
          <a:p>
            <a:endParaRPr lang="de-DE" sz="2400" dirty="0">
              <a:latin typeface="+mn-lt"/>
            </a:endParaRPr>
          </a:p>
        </p:txBody>
      </p:sp>
    </p:spTree>
    <p:extLst>
      <p:ext uri="{BB962C8B-B14F-4D97-AF65-F5344CB8AC3E}">
        <p14:creationId xmlns:p14="http://schemas.microsoft.com/office/powerpoint/2010/main" val="31804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822777" y="1277160"/>
            <a:ext cx="10752203" cy="2990205"/>
          </a:xfrm>
          <a:prstGeom prst="rect">
            <a:avLst/>
          </a:prstGeom>
        </p:spPr>
      </p:pic>
      <p:pic>
        <p:nvPicPr>
          <p:cNvPr id="8" name="Picture 7"/>
          <p:cNvPicPr>
            <a:picLocks noChangeAspect="1"/>
          </p:cNvPicPr>
          <p:nvPr/>
        </p:nvPicPr>
        <p:blipFill>
          <a:blip r:embed="rId3"/>
          <a:stretch>
            <a:fillRect/>
          </a:stretch>
        </p:blipFill>
        <p:spPr>
          <a:xfrm>
            <a:off x="4032758" y="4493557"/>
            <a:ext cx="2913948" cy="1876857"/>
          </a:xfrm>
          <a:prstGeom prst="rect">
            <a:avLst/>
          </a:prstGeom>
          <a:ln w="57150">
            <a:solidFill>
              <a:srgbClr val="00B050"/>
            </a:solidFill>
          </a:ln>
        </p:spPr>
      </p:pic>
      <p:pic>
        <p:nvPicPr>
          <p:cNvPr id="10" name="Picture 9"/>
          <p:cNvPicPr>
            <a:picLocks noChangeAspect="1"/>
          </p:cNvPicPr>
          <p:nvPr/>
        </p:nvPicPr>
        <p:blipFill>
          <a:blip r:embed="rId4"/>
          <a:stretch>
            <a:fillRect/>
          </a:stretch>
        </p:blipFill>
        <p:spPr>
          <a:xfrm>
            <a:off x="10020613" y="4022711"/>
            <a:ext cx="1822844" cy="2555380"/>
          </a:xfrm>
          <a:prstGeom prst="rect">
            <a:avLst/>
          </a:prstGeom>
          <a:ln w="57150">
            <a:solidFill>
              <a:srgbClr val="FF0000"/>
            </a:solidFill>
          </a:ln>
        </p:spPr>
      </p:pic>
      <p:sp>
        <p:nvSpPr>
          <p:cNvPr id="11" name="TextBox 10"/>
          <p:cNvSpPr txBox="1"/>
          <p:nvPr/>
        </p:nvSpPr>
        <p:spPr>
          <a:xfrm>
            <a:off x="1601946" y="5244424"/>
            <a:ext cx="2362200" cy="830997"/>
          </a:xfrm>
          <a:prstGeom prst="rect">
            <a:avLst/>
          </a:prstGeom>
          <a:noFill/>
        </p:spPr>
        <p:txBody>
          <a:bodyPr wrap="square" rtlCol="0">
            <a:spAutoFit/>
          </a:bodyPr>
          <a:lstStyle/>
          <a:p>
            <a:r>
              <a:rPr lang="fi-FI" sz="2400" dirty="0">
                <a:solidFill>
                  <a:srgbClr val="00B050"/>
                </a:solidFill>
                <a:latin typeface="+mn-lt"/>
              </a:rPr>
              <a:t>Sensors SSR</a:t>
            </a:r>
          </a:p>
          <a:p>
            <a:r>
              <a:rPr lang="fi-FI" sz="2400" b="0" dirty="0">
                <a:solidFill>
                  <a:srgbClr val="00B050"/>
                </a:solidFill>
                <a:latin typeface="+mn-lt"/>
              </a:rPr>
              <a:t>(Siemens)</a:t>
            </a:r>
          </a:p>
        </p:txBody>
      </p:sp>
      <p:sp>
        <p:nvSpPr>
          <p:cNvPr id="22" name="TextBox 21"/>
          <p:cNvSpPr txBox="1"/>
          <p:nvPr/>
        </p:nvSpPr>
        <p:spPr>
          <a:xfrm>
            <a:off x="7105515" y="5280044"/>
            <a:ext cx="2913948" cy="830997"/>
          </a:xfrm>
          <a:prstGeom prst="rect">
            <a:avLst/>
          </a:prstGeom>
          <a:noFill/>
        </p:spPr>
        <p:txBody>
          <a:bodyPr wrap="square" rtlCol="0">
            <a:spAutoFit/>
          </a:bodyPr>
          <a:lstStyle/>
          <a:p>
            <a:r>
              <a:rPr lang="fi-FI" sz="2400" dirty="0">
                <a:solidFill>
                  <a:srgbClr val="FF0000"/>
                </a:solidFill>
                <a:latin typeface="+mn-lt"/>
              </a:rPr>
              <a:t>Strain gauges SG </a:t>
            </a:r>
          </a:p>
          <a:p>
            <a:r>
              <a:rPr lang="fi-FI" sz="2400" b="0" dirty="0">
                <a:solidFill>
                  <a:srgbClr val="FF0000"/>
                </a:solidFill>
                <a:latin typeface="+mn-lt"/>
              </a:rPr>
              <a:t>(VTT</a:t>
            </a:r>
            <a:r>
              <a:rPr lang="fi-FI" b="0" dirty="0">
                <a:solidFill>
                  <a:srgbClr val="FF0000"/>
                </a:solidFill>
              </a:rPr>
              <a:t>)</a:t>
            </a:r>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68581"/>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Contactless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36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err="1">
                <a:solidFill>
                  <a:srgbClr val="0000FF"/>
                </a:solidFill>
              </a:rPr>
              <a:t>Mechanical</a:t>
            </a:r>
            <a:r>
              <a:rPr lang="de-DE" altLang="de-DE" sz="2400" dirty="0">
                <a:solidFill>
                  <a:srgbClr val="0000FF"/>
                </a:solidFill>
              </a:rPr>
              <a:t> Model </a:t>
            </a:r>
            <a:r>
              <a:rPr lang="de-DE" altLang="de-DE" sz="2400" dirty="0" err="1">
                <a:solidFill>
                  <a:srgbClr val="0000FF"/>
                </a:solidFill>
              </a:rPr>
              <a:t>for</a:t>
            </a:r>
            <a:r>
              <a:rPr lang="de-DE" altLang="de-DE" sz="2400" dirty="0">
                <a:solidFill>
                  <a:srgbClr val="0000FF"/>
                </a:solidFill>
              </a:rPr>
              <a:t> </a:t>
            </a:r>
            <a:r>
              <a:rPr lang="de-DE" altLang="de-DE" sz="2400" dirty="0" err="1">
                <a:solidFill>
                  <a:srgbClr val="0000FF"/>
                </a:solidFill>
              </a:rPr>
              <a:t>Torsional</a:t>
            </a:r>
            <a:r>
              <a:rPr lang="de-DE" altLang="de-DE" sz="2400" dirty="0">
                <a:solidFill>
                  <a:srgbClr val="0000FF"/>
                </a:solidFill>
              </a:rPr>
              <a:t> </a:t>
            </a:r>
            <a:r>
              <a:rPr lang="de-DE" altLang="de-DE" sz="2400" dirty="0" err="1">
                <a:solidFill>
                  <a:srgbClr val="0000FF"/>
                </a:solidFill>
              </a:rPr>
              <a:t>Vibrations</a:t>
            </a:r>
            <a:r>
              <a:rPr lang="de-DE" altLang="de-DE" sz="2400" dirty="0">
                <a:solidFill>
                  <a:srgbClr val="0000FF"/>
                </a:solidFill>
              </a:rPr>
              <a:t> </a:t>
            </a:r>
            <a:r>
              <a:rPr lang="de-DE" altLang="de-DE" sz="2400" dirty="0" err="1">
                <a:solidFill>
                  <a:srgbClr val="0000FF"/>
                </a:solidFill>
              </a:rPr>
              <a:t>of</a:t>
            </a:r>
            <a:r>
              <a:rPr lang="de-DE" altLang="de-DE" sz="2400" dirty="0">
                <a:solidFill>
                  <a:srgbClr val="0000FF"/>
                </a:solidFill>
              </a:rPr>
              <a:t> a </a:t>
            </a:r>
            <a:r>
              <a:rPr lang="de-DE" altLang="de-DE" sz="2400" dirty="0" err="1">
                <a:solidFill>
                  <a:srgbClr val="0000FF"/>
                </a:solidFill>
              </a:rPr>
              <a:t>Turbogenrator</a:t>
            </a:r>
            <a:endParaRPr lang="de-DE" altLang="de-DE" sz="2400" dirty="0">
              <a:solidFill>
                <a:srgbClr val="0000FF"/>
              </a:solidFill>
            </a:endParaRP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822777" y="1277160"/>
            <a:ext cx="10752203" cy="2990205"/>
          </a:xfrm>
          <a:prstGeom prst="rect">
            <a:avLst/>
          </a:prstGeom>
        </p:spPr>
      </p:pic>
      <p:pic>
        <p:nvPicPr>
          <p:cNvPr id="8" name="Picture 7"/>
          <p:cNvPicPr>
            <a:picLocks noChangeAspect="1"/>
          </p:cNvPicPr>
          <p:nvPr/>
        </p:nvPicPr>
        <p:blipFill>
          <a:blip r:embed="rId3"/>
          <a:stretch>
            <a:fillRect/>
          </a:stretch>
        </p:blipFill>
        <p:spPr>
          <a:xfrm>
            <a:off x="4032758" y="4493557"/>
            <a:ext cx="2913948" cy="1876857"/>
          </a:xfrm>
          <a:prstGeom prst="rect">
            <a:avLst/>
          </a:prstGeom>
          <a:ln w="57150">
            <a:solidFill>
              <a:srgbClr val="00B050"/>
            </a:solidFill>
          </a:ln>
        </p:spPr>
      </p:pic>
      <p:pic>
        <p:nvPicPr>
          <p:cNvPr id="10" name="Picture 9"/>
          <p:cNvPicPr>
            <a:picLocks noChangeAspect="1"/>
          </p:cNvPicPr>
          <p:nvPr/>
        </p:nvPicPr>
        <p:blipFill>
          <a:blip r:embed="rId4"/>
          <a:stretch>
            <a:fillRect/>
          </a:stretch>
        </p:blipFill>
        <p:spPr>
          <a:xfrm>
            <a:off x="10020613" y="4022711"/>
            <a:ext cx="1822844" cy="2555380"/>
          </a:xfrm>
          <a:prstGeom prst="rect">
            <a:avLst/>
          </a:prstGeom>
          <a:ln w="57150">
            <a:solidFill>
              <a:srgbClr val="FF0000"/>
            </a:solidFill>
          </a:ln>
        </p:spPr>
      </p:pic>
      <p:sp>
        <p:nvSpPr>
          <p:cNvPr id="11" name="TextBox 10"/>
          <p:cNvSpPr txBox="1"/>
          <p:nvPr/>
        </p:nvSpPr>
        <p:spPr>
          <a:xfrm>
            <a:off x="1601946" y="5244424"/>
            <a:ext cx="2362200" cy="830997"/>
          </a:xfrm>
          <a:prstGeom prst="rect">
            <a:avLst/>
          </a:prstGeom>
          <a:noFill/>
        </p:spPr>
        <p:txBody>
          <a:bodyPr wrap="square" rtlCol="0">
            <a:spAutoFit/>
          </a:bodyPr>
          <a:lstStyle/>
          <a:p>
            <a:r>
              <a:rPr lang="fi-FI" sz="2400" dirty="0">
                <a:solidFill>
                  <a:srgbClr val="00B050"/>
                </a:solidFill>
                <a:latin typeface="+mn-lt"/>
              </a:rPr>
              <a:t>Sensors SSR</a:t>
            </a:r>
          </a:p>
          <a:p>
            <a:r>
              <a:rPr lang="fi-FI" sz="2400" b="0" dirty="0">
                <a:solidFill>
                  <a:srgbClr val="00B050"/>
                </a:solidFill>
                <a:latin typeface="+mn-lt"/>
              </a:rPr>
              <a:t>(Siemens)</a:t>
            </a:r>
          </a:p>
        </p:txBody>
      </p:sp>
      <p:sp>
        <p:nvSpPr>
          <p:cNvPr id="22" name="TextBox 21"/>
          <p:cNvSpPr txBox="1"/>
          <p:nvPr/>
        </p:nvSpPr>
        <p:spPr>
          <a:xfrm>
            <a:off x="7105515" y="5280044"/>
            <a:ext cx="2913948" cy="830997"/>
          </a:xfrm>
          <a:prstGeom prst="rect">
            <a:avLst/>
          </a:prstGeom>
          <a:noFill/>
        </p:spPr>
        <p:txBody>
          <a:bodyPr wrap="square" rtlCol="0">
            <a:spAutoFit/>
          </a:bodyPr>
          <a:lstStyle/>
          <a:p>
            <a:r>
              <a:rPr lang="fi-FI" sz="2400" dirty="0">
                <a:solidFill>
                  <a:srgbClr val="FF0000"/>
                </a:solidFill>
                <a:latin typeface="+mn-lt"/>
              </a:rPr>
              <a:t>Strain gauges SG </a:t>
            </a:r>
          </a:p>
          <a:p>
            <a:r>
              <a:rPr lang="fi-FI" sz="2400" b="0" dirty="0">
                <a:solidFill>
                  <a:srgbClr val="FF0000"/>
                </a:solidFill>
                <a:latin typeface="+mn-lt"/>
              </a:rPr>
              <a:t>(VTT</a:t>
            </a:r>
            <a:r>
              <a:rPr lang="fi-FI" b="0" dirty="0">
                <a:solidFill>
                  <a:srgbClr val="FF0000"/>
                </a:solidFill>
              </a:rPr>
              <a:t>)</a:t>
            </a: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EC2B28-46C9-3AA1-66F3-918558C67D33}"/>
              </a:ext>
            </a:extLst>
          </p:cNvPr>
          <p:cNvSpPr/>
          <p:nvPr/>
        </p:nvSpPr>
        <p:spPr>
          <a:xfrm>
            <a:off x="436970" y="0"/>
            <a:ext cx="11547334" cy="1128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5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1020118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Siemens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Torque Sensor </a:t>
            </a:r>
          </a:p>
        </p:txBody>
      </p:sp>
      <p:pic>
        <p:nvPicPr>
          <p:cNvPr id="3" name="Grafik 2">
            <a:extLst>
              <a:ext uri="{FF2B5EF4-FFF2-40B4-BE49-F238E27FC236}">
                <a16:creationId xmlns:a16="http://schemas.microsoft.com/office/drawing/2014/main" id="{55354950-2E17-C44B-ED9E-417E9B786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81100"/>
            <a:ext cx="85598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2">
            <a:extLst>
              <a:ext uri="{FF2B5EF4-FFF2-40B4-BE49-F238E27FC236}">
                <a16:creationId xmlns:a16="http://schemas.microsoft.com/office/drawing/2014/main" id="{513E3260-0181-9D5B-A0EE-BEFED7B33600}"/>
              </a:ext>
            </a:extLst>
          </p:cNvPr>
          <p:cNvSpPr txBox="1">
            <a:spLocks noChangeArrowheads="1"/>
          </p:cNvSpPr>
          <p:nvPr/>
        </p:nvSpPr>
        <p:spPr bwMode="auto">
          <a:xfrm>
            <a:off x="9383503" y="1806391"/>
            <a:ext cx="21226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Stresses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to</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1000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Mpa</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Frequency</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range</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0-200 Hz</a:t>
            </a:r>
          </a:p>
        </p:txBody>
      </p:sp>
      <p:sp>
        <p:nvSpPr>
          <p:cNvPr id="8" name="Textfeld 7">
            <a:extLst>
              <a:ext uri="{FF2B5EF4-FFF2-40B4-BE49-F238E27FC236}">
                <a16:creationId xmlns:a16="http://schemas.microsoft.com/office/drawing/2014/main" id="{5EAEC7BE-0681-F0C9-5091-20491EF2D8FB}"/>
              </a:ext>
            </a:extLst>
          </p:cNvPr>
          <p:cNvSpPr txBox="1"/>
          <p:nvPr/>
        </p:nvSpPr>
        <p:spPr>
          <a:xfrm>
            <a:off x="544556" y="5119011"/>
            <a:ext cx="11277907"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a:t>
            </a:r>
            <a:r>
              <a:rPr lang="de-DE" altLang="de-DE" sz="2400" dirty="0">
                <a:solidFill>
                  <a:srgbClr val="0000FF"/>
                </a:solidFill>
                <a:latin typeface="+mn-lt"/>
              </a:rPr>
              <a:t>T</a:t>
            </a:r>
            <a:r>
              <a:rPr kumimoji="0" lang="de-DE" altLang="de-DE" sz="2400" i="0" u="none" strike="noStrike" kern="1200" cap="none" spc="0" normalizeH="0" baseline="0" noProof="0" dirty="0" err="1">
                <a:ln>
                  <a:noFill/>
                </a:ln>
                <a:solidFill>
                  <a:srgbClr val="0000FF"/>
                </a:solidFill>
                <a:effectLst/>
                <a:uLnTx/>
                <a:uFillTx/>
                <a:latin typeface="+mn-lt"/>
                <a:ea typeface="+mn-ea"/>
                <a:cs typeface="+mn-cs"/>
              </a:rPr>
              <a:t>ouchless</a:t>
            </a:r>
            <a:r>
              <a:rPr kumimoji="0" lang="de-DE" altLang="de-DE" sz="2400"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Torque Sensor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static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dynamic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stresses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rotating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turbogenerator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based</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influence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stresses</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magnetic</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permeability</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ferromagnetic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materials</a:t>
            </a:r>
            <a:r>
              <a:rPr kumimoji="0" lang="de-DE" altLang="de-DE" sz="2400" b="0" i="0" u="none" strike="noStrike" kern="1200" cap="none" spc="0" normalizeH="0" baseline="0" noProof="0" dirty="0">
                <a:ln>
                  <a:noFill/>
                </a:ln>
                <a:solidFill>
                  <a:srgbClr val="000000"/>
                </a:solidFill>
                <a:effectLst/>
                <a:uLnTx/>
                <a:uFillTx/>
                <a:latin typeface="Frutiger LT Com 55 Roman"/>
                <a:ea typeface="+mn-ea"/>
                <a:cs typeface="+mn-cs"/>
              </a:rPr>
              <a:t>.</a:t>
            </a:r>
          </a:p>
        </p:txBody>
      </p:sp>
    </p:spTree>
    <p:extLst>
      <p:ext uri="{BB962C8B-B14F-4D97-AF65-F5344CB8AC3E}">
        <p14:creationId xmlns:p14="http://schemas.microsoft.com/office/powerpoint/2010/main" val="3328893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073638" y="47962"/>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Measured Torsional Natural Frequencies of OL3 (</a:t>
            </a:r>
            <a:r>
              <a:rPr lang="en-GB" altLang="de-DE" sz="2400" b="0" dirty="0" err="1">
                <a:latin typeface="Arial" panose="020B0604020202020204" pitchFamily="34" charset="0"/>
              </a:rPr>
              <a:t>Monitorig</a:t>
            </a:r>
            <a:r>
              <a:rPr lang="en-GB" altLang="de-DE" sz="2400" b="0" dirty="0">
                <a:latin typeface="Arial" panose="020B0604020202020204" pitchFamily="34" charset="0"/>
              </a:rPr>
              <a:t>)</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415931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3"/>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00C893B-D7CF-D6D8-461A-289224CC7CE0}"/>
              </a:ext>
            </a:extLst>
          </p:cNvPr>
          <p:cNvSpPr/>
          <p:nvPr/>
        </p:nvSpPr>
        <p:spPr>
          <a:xfrm>
            <a:off x="2458720" y="2275840"/>
            <a:ext cx="264160" cy="3810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D41EFED-AE8F-F825-477D-80359667E7F3}"/>
              </a:ext>
            </a:extLst>
          </p:cNvPr>
          <p:cNvSpPr/>
          <p:nvPr/>
        </p:nvSpPr>
        <p:spPr>
          <a:xfrm>
            <a:off x="2722880" y="6085840"/>
            <a:ext cx="3068320" cy="255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C71D3D44-785E-DD7D-8DE9-40AF59214019}"/>
              </a:ext>
            </a:extLst>
          </p:cNvPr>
          <p:cNvSpPr txBox="1"/>
          <p:nvPr/>
        </p:nvSpPr>
        <p:spPr>
          <a:xfrm>
            <a:off x="762000" y="133893"/>
            <a:ext cx="1027176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2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5AB1A47C-1A16-3178-83A2-E510EE46537F}"/>
              </a:ext>
            </a:extLst>
          </p:cNvPr>
          <p:cNvSpPr/>
          <p:nvPr/>
        </p:nvSpPr>
        <p:spPr>
          <a:xfrm>
            <a:off x="1391478" y="5537199"/>
            <a:ext cx="3810442" cy="1930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D1840B8-42BF-D1FF-D5C9-CB71566ABC2D}"/>
              </a:ext>
            </a:extLst>
          </p:cNvPr>
          <p:cNvSpPr/>
          <p:nvPr/>
        </p:nvSpPr>
        <p:spPr>
          <a:xfrm>
            <a:off x="7021934" y="2109380"/>
            <a:ext cx="191666" cy="14364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D0FD5A1-0D49-1297-5FD1-797060CC0D01}"/>
              </a:ext>
            </a:extLst>
          </p:cNvPr>
          <p:cNvSpPr/>
          <p:nvPr/>
        </p:nvSpPr>
        <p:spPr>
          <a:xfrm rot="20721865">
            <a:off x="8372796" y="5134384"/>
            <a:ext cx="3042470" cy="3000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A48F7111-144A-65B3-9B19-94B0570CEF64}"/>
              </a:ext>
            </a:extLst>
          </p:cNvPr>
          <p:cNvSpPr/>
          <p:nvPr/>
        </p:nvSpPr>
        <p:spPr>
          <a:xfrm>
            <a:off x="5118859" y="2005915"/>
            <a:ext cx="245621" cy="3464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154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2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1">
            <a:extLst>
              <a:ext uri="{FF2B5EF4-FFF2-40B4-BE49-F238E27FC236}">
                <a16:creationId xmlns:a16="http://schemas.microsoft.com/office/drawing/2014/main" id="{1B1668FA-6649-2137-1B19-6355531ED9F9}"/>
              </a:ext>
            </a:extLst>
          </p:cNvPr>
          <p:cNvPicPr>
            <a:picLocks noChangeAspect="1"/>
          </p:cNvPicPr>
          <p:nvPr/>
        </p:nvPicPr>
        <p:blipFill>
          <a:blip r:embed="rId2"/>
          <a:stretch>
            <a:fillRect/>
          </a:stretch>
        </p:blipFill>
        <p:spPr>
          <a:xfrm>
            <a:off x="960001" y="1660980"/>
            <a:ext cx="4659565" cy="4440403"/>
          </a:xfrm>
          <a:prstGeom prst="rect">
            <a:avLst/>
          </a:prstGeom>
        </p:spPr>
      </p:pic>
      <p:pic>
        <p:nvPicPr>
          <p:cNvPr id="6" name="Picture 6">
            <a:extLst>
              <a:ext uri="{FF2B5EF4-FFF2-40B4-BE49-F238E27FC236}">
                <a16:creationId xmlns:a16="http://schemas.microsoft.com/office/drawing/2014/main" id="{06C59D60-7B84-5FE5-4F72-F1570A36B9A9}"/>
              </a:ext>
            </a:extLst>
          </p:cNvPr>
          <p:cNvPicPr>
            <a:picLocks noChangeAspect="1"/>
          </p:cNvPicPr>
          <p:nvPr/>
        </p:nvPicPr>
        <p:blipFill>
          <a:blip r:embed="rId3"/>
          <a:stretch>
            <a:fillRect/>
          </a:stretch>
        </p:blipFill>
        <p:spPr>
          <a:xfrm>
            <a:off x="6278737" y="1737165"/>
            <a:ext cx="4674300" cy="4189044"/>
          </a:xfrm>
          <a:prstGeom prst="rect">
            <a:avLst/>
          </a:prstGeom>
        </p:spPr>
      </p:pic>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sp>
        <p:nvSpPr>
          <p:cNvPr id="14" name="Rechteck 13">
            <a:extLst>
              <a:ext uri="{FF2B5EF4-FFF2-40B4-BE49-F238E27FC236}">
                <a16:creationId xmlns:a16="http://schemas.microsoft.com/office/drawing/2014/main" id="{FA282D4F-440C-B310-40A4-4FC29EC89049}"/>
              </a:ext>
            </a:extLst>
          </p:cNvPr>
          <p:cNvSpPr/>
          <p:nvPr/>
        </p:nvSpPr>
        <p:spPr>
          <a:xfrm>
            <a:off x="1473200" y="5805649"/>
            <a:ext cx="3769360" cy="1474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946C5ED8-603F-F73F-7C08-6520DDADD8C4}"/>
              </a:ext>
            </a:extLst>
          </p:cNvPr>
          <p:cNvSpPr/>
          <p:nvPr/>
        </p:nvSpPr>
        <p:spPr>
          <a:xfrm>
            <a:off x="6908800" y="2540000"/>
            <a:ext cx="198787" cy="11057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7EFA324E-E41F-AAD2-3DA8-A9660793400E}"/>
              </a:ext>
            </a:extLst>
          </p:cNvPr>
          <p:cNvSpPr/>
          <p:nvPr/>
        </p:nvSpPr>
        <p:spPr>
          <a:xfrm rot="20627716">
            <a:off x="8270240" y="5232400"/>
            <a:ext cx="2702560" cy="2039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128EFC6-C042-F9E1-4DC1-C83CC41E2022}"/>
              </a:ext>
            </a:extLst>
          </p:cNvPr>
          <p:cNvSpPr/>
          <p:nvPr/>
        </p:nvSpPr>
        <p:spPr>
          <a:xfrm>
            <a:off x="5127714" y="2225039"/>
            <a:ext cx="114846" cy="3432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422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solidFill>
                  <a:srgbClr val="0000FF"/>
                </a:solidFill>
                <a:latin typeface="Arial" charset="0"/>
              </a:rPr>
              <a:t>Numerical</a:t>
            </a:r>
            <a:r>
              <a:rPr lang="de-DE" altLang="de-DE" sz="2400" dirty="0">
                <a:solidFill>
                  <a:srgbClr val="0000FF"/>
                </a:solidFill>
                <a:latin typeface="Arial" charset="0"/>
              </a:rPr>
              <a:t> </a:t>
            </a:r>
            <a:r>
              <a:rPr lang="de-DE" altLang="de-DE" sz="2400" dirty="0" err="1">
                <a:solidFill>
                  <a:srgbClr val="0000FF"/>
                </a:solidFill>
                <a:latin typeface="Arial" charset="0"/>
              </a:rPr>
              <a:t>Estimation</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81998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44454"/>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3"/>
          <a:stretch>
            <a:fillRect/>
          </a:stretch>
        </p:blipFill>
        <p:spPr>
          <a:xfrm>
            <a:off x="3556502" y="1013078"/>
            <a:ext cx="6467476" cy="1377977"/>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086099" y="2256692"/>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21123" y="1561763"/>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56BB7675-BEC5-C3D7-465E-DFE8A442A7B9}"/>
                  </a:ext>
                </a:extLst>
              </p:cNvPr>
              <p:cNvSpPr txBox="1"/>
              <p:nvPr/>
            </p:nvSpPr>
            <p:spPr>
              <a:xfrm>
                <a:off x="602181" y="2726399"/>
                <a:ext cx="11589819" cy="3436069"/>
              </a:xfrm>
              <a:prstGeom prst="rect">
                <a:avLst/>
              </a:prstGeom>
              <a:noFill/>
            </p:spPr>
            <p:txBody>
              <a:bodyPr wrap="square" rtlCol="0">
                <a:spAutoFit/>
              </a:bodyPr>
              <a:lstStyle/>
              <a:p>
                <a:r>
                  <a:rPr lang="de-DE" sz="2400" b="0" dirty="0">
                    <a:latin typeface="+mn-lt"/>
                  </a:rPr>
                  <a:t>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FE-Model</a:t>
                </a:r>
                <a:r>
                  <a:rPr lang="de-DE" sz="2400" b="0" dirty="0">
                    <a:latin typeface="+mn-lt"/>
                  </a:rPr>
                  <a:t> </a:t>
                </a:r>
                <a:r>
                  <a:rPr lang="de-DE" sz="2400" b="0" dirty="0" err="1">
                    <a:latin typeface="+mn-lt"/>
                  </a:rPr>
                  <a:t>the</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Turbogenerator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a:t>
                </a:r>
              </a:p>
              <a:p>
                <a:endParaRPr lang="de-DE" sz="2400" b="0" dirty="0">
                  <a:latin typeface="+mn-lt"/>
                </a:endParaRPr>
              </a:p>
              <a:p>
                <a:r>
                  <a:rPr lang="de-DE" sz="2400" b="0" dirty="0">
                    <a:latin typeface="+mn-lt"/>
                  </a:rPr>
                  <a:t>By </a:t>
                </a:r>
                <a:r>
                  <a:rPr lang="de-DE" sz="2400" b="0" dirty="0" err="1">
                    <a:latin typeface="+mn-lt"/>
                  </a:rPr>
                  <a:t>applying</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dirty="0">
                    <a:solidFill>
                      <a:srgbClr val="0000FF"/>
                    </a:solidFill>
                    <a:latin typeface="+mn-lt"/>
                  </a:rPr>
                  <a:t>Air Gap Torque </a:t>
                </a:r>
                <a:r>
                  <a:rPr lang="de-DE" sz="2400" b="0" dirty="0">
                    <a:solidFill>
                      <a:srgbClr val="FF0000"/>
                    </a:solidFill>
                    <a:latin typeface="+mn-lt"/>
                  </a:rPr>
                  <a:t>M</a:t>
                </a:r>
                <a:r>
                  <a:rPr lang="de-DE" sz="2400" b="0" baseline="-25000" dirty="0">
                    <a:solidFill>
                      <a:srgbClr val="FF0000"/>
                    </a:solidFill>
                    <a:latin typeface="+mn-lt"/>
                  </a:rPr>
                  <a:t>el </a:t>
                </a:r>
                <a:r>
                  <a:rPr lang="de-DE" sz="2400" b="0" dirty="0">
                    <a:solidFill>
                      <a:srgbClr val="FF0000"/>
                    </a:solidFill>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r>
                      <a:rPr lang="de-DE" sz="2400" b="0" i="0" smtClean="0">
                        <a:solidFill>
                          <a:srgbClr val="FF0000"/>
                        </a:solidFill>
                        <a:latin typeface="Cambria Math" panose="02040503050406030204" pitchFamily="18" charset="0"/>
                      </a:rPr>
                      <m:t> </m:t>
                    </m:r>
                  </m:oMath>
                </a14:m>
                <a:r>
                  <a:rPr lang="de-DE" sz="2400" b="0" baseline="-25000" dirty="0">
                    <a:solidFill>
                      <a:srgbClr val="FF0000"/>
                    </a:solidFill>
                    <a:latin typeface="+mn-lt"/>
                  </a:rPr>
                  <a:t>el</a:t>
                </a:r>
                <a:r>
                  <a:rPr lang="de-DE" sz="2400" b="0" dirty="0">
                    <a:solidFill>
                      <a:srgbClr val="FF0000"/>
                    </a:solidFill>
                    <a:latin typeface="+mn-lt"/>
                  </a:rPr>
                  <a:t> sin Ωt  </a:t>
                </a:r>
                <a:r>
                  <a:rPr lang="de-DE" sz="2400" b="0" dirty="0" err="1">
                    <a:latin typeface="+mn-lt"/>
                  </a:rPr>
                  <a:t>with</a:t>
                </a:r>
                <a:r>
                  <a:rPr lang="de-DE" sz="2400" b="0" dirty="0">
                    <a:latin typeface="+mn-lt"/>
                  </a:rPr>
                  <a:t> a </a:t>
                </a:r>
                <a:r>
                  <a:rPr lang="de-DE" sz="2400" b="0" dirty="0" err="1">
                    <a:latin typeface="+mn-lt"/>
                  </a:rPr>
                  <a:t>unit</a:t>
                </a:r>
                <a:r>
                  <a:rPr lang="de-DE" sz="2400" b="0" dirty="0">
                    <a:latin typeface="+mn-lt"/>
                  </a:rPr>
                  <a:t> </a:t>
                </a:r>
                <a:r>
                  <a:rPr lang="de-DE" sz="2400" b="0" dirty="0" err="1">
                    <a:latin typeface="+mn-lt"/>
                  </a:rPr>
                  <a:t>amplitude</a:t>
                </a:r>
                <a:r>
                  <a:rPr lang="de-DE" sz="2400" dirty="0">
                    <a:latin typeface="+mn-lt"/>
                  </a:rPr>
                  <a:t> </a:t>
                </a:r>
                <a:r>
                  <a:rPr lang="de-DE" sz="2400" b="0" dirty="0" err="1">
                    <a:latin typeface="+mn-lt"/>
                  </a:rPr>
                  <a:t>of</a:t>
                </a:r>
                <a:endParaRPr lang="de-DE" sz="2400" b="0" dirty="0">
                  <a:latin typeface="+mn-lt"/>
                </a:endParaRPr>
              </a:p>
              <a:p>
                <a:r>
                  <a:rPr lang="de-DE" sz="2400" b="0" dirty="0">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oMath>
                </a14:m>
                <a:r>
                  <a:rPr lang="de-DE" sz="2400" b="0" dirty="0">
                    <a:solidFill>
                      <a:srgbClr val="FF0000"/>
                    </a:solidFill>
                    <a:latin typeface="+mn-lt"/>
                  </a:rPr>
                  <a:t> =1 </a:t>
                </a:r>
                <a:r>
                  <a:rPr lang="de-DE" sz="2400" b="0" dirty="0" err="1">
                    <a:solidFill>
                      <a:srgbClr val="FF0000"/>
                    </a:solidFill>
                    <a:latin typeface="+mn-lt"/>
                  </a:rPr>
                  <a:t>Nm</a:t>
                </a:r>
                <a:r>
                  <a:rPr lang="de-DE" sz="2400" b="0" dirty="0">
                    <a:solidFill>
                      <a:srgbClr val="FF0000"/>
                    </a:solidFill>
                    <a:latin typeface="+mn-lt"/>
                  </a:rPr>
                  <a:t> </a:t>
                </a:r>
                <a:r>
                  <a:rPr lang="de-DE" sz="2400" b="0" dirty="0" err="1">
                    <a:latin typeface="+mn-lt"/>
                  </a:rPr>
                  <a:t>normalized</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Torques </a:t>
                </a:r>
                <a:r>
                  <a:rPr lang="de-DE" sz="2400" b="0" dirty="0">
                    <a:latin typeface="+mn-lt"/>
                  </a:rPr>
                  <a:t>and</a:t>
                </a:r>
                <a:r>
                  <a:rPr lang="de-DE" sz="2400" dirty="0">
                    <a:latin typeface="+mn-lt"/>
                  </a:rPr>
                  <a:t> </a:t>
                </a:r>
                <a:r>
                  <a:rPr lang="de-DE" sz="2400" dirty="0">
                    <a:solidFill>
                      <a:srgbClr val="0000FF"/>
                    </a:solidFill>
                    <a:latin typeface="+mn-lt"/>
                  </a:rPr>
                  <a:t>Shear Stresses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dirty="0">
                    <a:solidFill>
                      <a:srgbClr val="0000FF"/>
                    </a:solidFill>
                    <a:latin typeface="+mn-lt"/>
                  </a:rPr>
                  <a:t>Ω</a:t>
                </a:r>
                <a:r>
                  <a:rPr lang="de-DE" sz="2400" dirty="0">
                    <a:solidFill>
                      <a:srgbClr val="0000FF"/>
                    </a:solidFill>
                    <a:latin typeface="+mn-lt"/>
                  </a:rPr>
                  <a:t> </a:t>
                </a:r>
                <a:r>
                  <a:rPr lang="de-DE" sz="2400" b="0" dirty="0">
                    <a:latin typeface="+mn-lt"/>
                  </a:rPr>
                  <a:t>and </a:t>
                </a:r>
                <a:r>
                  <a:rPr lang="de-DE" sz="2400" dirty="0" err="1">
                    <a:solidFill>
                      <a:srgbClr val="0000FF"/>
                    </a:solidFill>
                    <a:latin typeface="+mn-lt"/>
                  </a:rPr>
                  <a:t>each</a:t>
                </a:r>
                <a:r>
                  <a:rPr lang="de-DE" sz="2400" dirty="0">
                    <a:solidFill>
                      <a:srgbClr val="0000FF"/>
                    </a:solidFill>
                    <a:latin typeface="+mn-lt"/>
                  </a:rPr>
                  <a:t> </a:t>
                </a:r>
                <a:r>
                  <a:rPr lang="de-DE" sz="2400" dirty="0" err="1">
                    <a:solidFill>
                      <a:srgbClr val="0000FF"/>
                    </a:solidFill>
                    <a:latin typeface="+mn-lt"/>
                  </a:rPr>
                  <a:t>location</a:t>
                </a:r>
                <a:r>
                  <a:rPr lang="de-DE" sz="2400" dirty="0">
                    <a:solidFill>
                      <a:srgbClr val="0000FF"/>
                    </a:solidFill>
                    <a:latin typeface="+mn-lt"/>
                  </a:rPr>
                  <a:t>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a:t>
                </a:r>
                <a:r>
                  <a:rPr lang="de-DE" sz="2400" b="0" dirty="0">
                    <a:latin typeface="+mn-lt"/>
                  </a:rPr>
                  <a:t>.</a:t>
                </a:r>
              </a:p>
              <a:p>
                <a:endParaRPr lang="de-DE" sz="2400" b="0" dirty="0">
                  <a:latin typeface="+mn-lt"/>
                </a:endParaRPr>
              </a:p>
              <a:p>
                <a:r>
                  <a:rPr lang="de-DE" sz="2400" b="0" dirty="0">
                    <a:latin typeface="+mn-lt"/>
                  </a:rPr>
                  <a:t>As a </a:t>
                </a:r>
                <a:r>
                  <a:rPr lang="de-DE" sz="2400" b="0" dirty="0" err="1">
                    <a:latin typeface="+mn-lt"/>
                  </a:rPr>
                  <a:t>result</a:t>
                </a:r>
                <a:r>
                  <a:rPr lang="de-DE" sz="2400" b="0" dirty="0">
                    <a:latin typeface="+mn-lt"/>
                  </a:rPr>
                  <a:t> </a:t>
                </a:r>
                <a:r>
                  <a:rPr lang="de-DE" sz="2400" dirty="0" err="1">
                    <a:solidFill>
                      <a:srgbClr val="0000FF"/>
                    </a:solidFill>
                    <a:latin typeface="+mn-lt"/>
                  </a:rPr>
                  <a:t>Utilization</a:t>
                </a:r>
                <a:r>
                  <a:rPr lang="de-DE" sz="2400" dirty="0">
                    <a:solidFill>
                      <a:srgbClr val="0000FF"/>
                    </a:solidFill>
                    <a:latin typeface="+mn-lt"/>
                  </a:rPr>
                  <a:t> </a:t>
                </a:r>
                <a:r>
                  <a:rPr lang="de-DE" sz="2400" dirty="0" err="1">
                    <a:solidFill>
                      <a:srgbClr val="0000FF"/>
                    </a:solidFill>
                    <a:latin typeface="+mn-lt"/>
                  </a:rPr>
                  <a:t>factors</a:t>
                </a:r>
                <a:r>
                  <a:rPr lang="de-DE" sz="2400" dirty="0">
                    <a:solidFill>
                      <a:srgbClr val="0000FF"/>
                    </a:solidFill>
                    <a:latin typeface="+mn-lt"/>
                  </a:rPr>
                  <a:t> </a:t>
                </a:r>
                <a:r>
                  <a:rPr lang="de-DE" sz="2400" b="0" dirty="0" err="1">
                    <a:latin typeface="+mn-lt"/>
                  </a:rPr>
                  <a:t>for</a:t>
                </a:r>
                <a:r>
                  <a:rPr lang="de-DE" sz="2400" b="0" dirty="0">
                    <a:latin typeface="+mn-lt"/>
                  </a:rPr>
                  <a:t> all </a:t>
                </a:r>
                <a:r>
                  <a:rPr lang="de-DE" sz="2400" b="0" dirty="0" err="1">
                    <a:latin typeface="+mn-lt"/>
                  </a:rPr>
                  <a:t>locations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 The </a:t>
                </a:r>
                <a:r>
                  <a:rPr lang="de-DE" sz="2400" dirty="0" err="1">
                    <a:solidFill>
                      <a:srgbClr val="0000FF"/>
                    </a:solidFill>
                    <a:latin typeface="+mn-lt"/>
                  </a:rPr>
                  <a:t>Allowable</a:t>
                </a:r>
                <a:r>
                  <a:rPr lang="de-DE" sz="2400" dirty="0">
                    <a:solidFill>
                      <a:srgbClr val="0000FF"/>
                    </a:solidFill>
                    <a:latin typeface="+mn-lt"/>
                  </a:rPr>
                  <a:t> Air Gap Torque </a:t>
                </a:r>
                <a:r>
                  <a:rPr lang="de-DE" sz="2400" b="0" dirty="0" err="1">
                    <a:latin typeface="+mn-lt"/>
                  </a:rPr>
                  <a:t>is</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when</a:t>
                </a:r>
                <a:r>
                  <a:rPr lang="de-DE" sz="2400" b="0" dirty="0">
                    <a:latin typeface="+mn-lt"/>
                  </a:rPr>
                  <a:t> </a:t>
                </a:r>
                <a:r>
                  <a:rPr lang="de-DE" sz="2400" dirty="0">
                    <a:solidFill>
                      <a:srgbClr val="0000FF"/>
                    </a:solidFill>
                    <a:latin typeface="+mn-lt"/>
                  </a:rPr>
                  <a:t>100% </a:t>
                </a:r>
                <a:r>
                  <a:rPr lang="de-DE" sz="2400" dirty="0" err="1">
                    <a:solidFill>
                      <a:srgbClr val="0000FF"/>
                    </a:solidFill>
                    <a:latin typeface="+mn-lt"/>
                  </a:rPr>
                  <a:t>Utilization</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reached</a:t>
                </a:r>
                <a:r>
                  <a:rPr lang="de-DE" sz="2400" b="0" dirty="0">
                    <a:latin typeface="+mn-lt"/>
                  </a:rPr>
                  <a:t>.</a:t>
                </a:r>
              </a:p>
            </p:txBody>
          </p:sp>
        </mc:Choice>
        <mc:Fallback xmlns="">
          <p:sp>
            <p:nvSpPr>
              <p:cNvPr id="9" name="Textfeld 8">
                <a:extLst>
                  <a:ext uri="{FF2B5EF4-FFF2-40B4-BE49-F238E27FC236}">
                    <a16:creationId xmlns:a16="http://schemas.microsoft.com/office/drawing/2014/main" id="{56BB7675-BEC5-C3D7-465E-DFE8A442A7B9}"/>
                  </a:ext>
                </a:extLst>
              </p:cNvPr>
              <p:cNvSpPr txBox="1">
                <a:spLocks noRot="1" noChangeAspect="1" noMove="1" noResize="1" noEditPoints="1" noAdjustHandles="1" noChangeArrowheads="1" noChangeShapeType="1" noTextEdit="1"/>
              </p:cNvSpPr>
              <p:nvPr/>
            </p:nvSpPr>
            <p:spPr>
              <a:xfrm>
                <a:off x="602181" y="2726399"/>
                <a:ext cx="11589819" cy="3436069"/>
              </a:xfrm>
              <a:prstGeom prst="rect">
                <a:avLst/>
              </a:prstGeom>
              <a:blipFill>
                <a:blip r:embed="rId4"/>
                <a:stretch>
                  <a:fillRect l="-842" t="-1241" b="-3191"/>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spTree>
    <p:extLst>
      <p:ext uri="{BB962C8B-B14F-4D97-AF65-F5344CB8AC3E}">
        <p14:creationId xmlns:p14="http://schemas.microsoft.com/office/powerpoint/2010/main" val="399649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6752" name="Group 48">
            <a:extLst>
              <a:ext uri="{FF2B5EF4-FFF2-40B4-BE49-F238E27FC236}">
                <a16:creationId xmlns:a16="http://schemas.microsoft.com/office/drawing/2014/main" id="{9139EA37-DEAD-5B52-7368-50B5525BE0FD}"/>
              </a:ext>
            </a:extLst>
          </p:cNvPr>
          <p:cNvGrpSpPr>
            <a:grpSpLocks/>
          </p:cNvGrpSpPr>
          <p:nvPr/>
        </p:nvGrpSpPr>
        <p:grpSpPr bwMode="auto">
          <a:xfrm>
            <a:off x="4673445" y="4635509"/>
            <a:ext cx="3946292" cy="881064"/>
            <a:chOff x="1971" y="2920"/>
            <a:chExt cx="1830" cy="555"/>
          </a:xfrm>
        </p:grpSpPr>
        <p:sp>
          <p:nvSpPr>
            <p:cNvPr id="456748" name="AutoShape 44">
              <a:extLst>
                <a:ext uri="{FF2B5EF4-FFF2-40B4-BE49-F238E27FC236}">
                  <a16:creationId xmlns:a16="http://schemas.microsoft.com/office/drawing/2014/main" id="{A436782F-F977-174D-521F-AF7A5A068F95}"/>
                </a:ext>
              </a:extLst>
            </p:cNvPr>
            <p:cNvSpPr>
              <a:spLocks noChangeArrowheads="1"/>
            </p:cNvSpPr>
            <p:nvPr/>
          </p:nvSpPr>
          <p:spPr bwMode="auto">
            <a:xfrm>
              <a:off x="3360" y="2920"/>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nvGrpSpPr>
            <p:cNvPr id="456729" name="Group 25">
              <a:extLst>
                <a:ext uri="{FF2B5EF4-FFF2-40B4-BE49-F238E27FC236}">
                  <a16:creationId xmlns:a16="http://schemas.microsoft.com/office/drawing/2014/main" id="{6B37C8B6-C0CA-2D35-C6B2-92D8430A0FEA}"/>
                </a:ext>
              </a:extLst>
            </p:cNvPr>
            <p:cNvGrpSpPr>
              <a:grpSpLocks/>
            </p:cNvGrpSpPr>
            <p:nvPr/>
          </p:nvGrpSpPr>
          <p:grpSpPr bwMode="auto">
            <a:xfrm>
              <a:off x="1971" y="3057"/>
              <a:ext cx="1830" cy="418"/>
              <a:chOff x="1457" y="2886"/>
              <a:chExt cx="1830" cy="418"/>
            </a:xfrm>
          </p:grpSpPr>
          <p:sp>
            <p:nvSpPr>
              <p:cNvPr id="456718" name="Text Box 14">
                <a:extLst>
                  <a:ext uri="{FF2B5EF4-FFF2-40B4-BE49-F238E27FC236}">
                    <a16:creationId xmlns:a16="http://schemas.microsoft.com/office/drawing/2014/main" id="{5290F1C7-E439-FA49-B6CC-455E049A942A}"/>
                  </a:ext>
                </a:extLst>
              </p:cNvPr>
              <p:cNvSpPr txBox="1">
                <a:spLocks noChangeArrowheads="1"/>
              </p:cNvSpPr>
              <p:nvPr/>
            </p:nvSpPr>
            <p:spPr bwMode="auto">
              <a:xfrm>
                <a:off x="1457" y="2938"/>
                <a:ext cx="1830"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Utilization factor</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    </a:t>
                </a:r>
              </a:p>
            </p:txBody>
          </p:sp>
          <p:graphicFrame>
            <p:nvGraphicFramePr>
              <p:cNvPr id="456719" name="Object 15">
                <a:extLst>
                  <a:ext uri="{FF2B5EF4-FFF2-40B4-BE49-F238E27FC236}">
                    <a16:creationId xmlns:a16="http://schemas.microsoft.com/office/drawing/2014/main" id="{762AC600-4F64-3C80-93F1-0FA99DEE8F2C}"/>
                  </a:ext>
                </a:extLst>
              </p:cNvPr>
              <p:cNvGraphicFramePr>
                <a:graphicFrameLocks noChangeAspect="1"/>
              </p:cNvGraphicFramePr>
              <p:nvPr/>
            </p:nvGraphicFramePr>
            <p:xfrm>
              <a:off x="2584" y="2886"/>
              <a:ext cx="671" cy="378"/>
            </p:xfrm>
            <a:graphic>
              <a:graphicData uri="http://schemas.openxmlformats.org/presentationml/2006/ole">
                <mc:AlternateContent xmlns:mc="http://schemas.openxmlformats.org/markup-compatibility/2006">
                  <mc:Choice xmlns:v="urn:schemas-microsoft-com:vml" Requires="v">
                    <p:oleObj name="Equation" r:id="rId2" imgW="761760" imgH="431640" progId="Equation.3">
                      <p:embed/>
                    </p:oleObj>
                  </mc:Choice>
                  <mc:Fallback>
                    <p:oleObj name="Equation" r:id="rId2" imgW="761760" imgH="431640" progId="Equation.3">
                      <p:embed/>
                      <p:pic>
                        <p:nvPicPr>
                          <p:cNvPr id="456719" name="Object 15">
                            <a:extLst>
                              <a:ext uri="{FF2B5EF4-FFF2-40B4-BE49-F238E27FC236}">
                                <a16:creationId xmlns:a16="http://schemas.microsoft.com/office/drawing/2014/main" id="{762AC600-4F64-3C80-93F1-0FA99DEE8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 y="2886"/>
                            <a:ext cx="671" cy="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56751" name="Group 47">
            <a:extLst>
              <a:ext uri="{FF2B5EF4-FFF2-40B4-BE49-F238E27FC236}">
                <a16:creationId xmlns:a16="http://schemas.microsoft.com/office/drawing/2014/main" id="{AED46D9A-9BE6-CBE0-0CF9-4B8C781E82E1}"/>
              </a:ext>
            </a:extLst>
          </p:cNvPr>
          <p:cNvGrpSpPr>
            <a:grpSpLocks/>
          </p:cNvGrpSpPr>
          <p:nvPr/>
        </p:nvGrpSpPr>
        <p:grpSpPr bwMode="auto">
          <a:xfrm>
            <a:off x="1675217" y="4059241"/>
            <a:ext cx="8688274" cy="855663"/>
            <a:chOff x="97" y="2557"/>
            <a:chExt cx="5277" cy="539"/>
          </a:xfrm>
        </p:grpSpPr>
        <p:sp>
          <p:nvSpPr>
            <p:cNvPr id="456747" name="AutoShape 43">
              <a:extLst>
                <a:ext uri="{FF2B5EF4-FFF2-40B4-BE49-F238E27FC236}">
                  <a16:creationId xmlns:a16="http://schemas.microsoft.com/office/drawing/2014/main" id="{E74CA1ED-CCDE-590B-C636-FE43A6314AD9}"/>
                </a:ext>
              </a:extLst>
            </p:cNvPr>
            <p:cNvSpPr>
              <a:spLocks noChangeArrowheads="1"/>
            </p:cNvSpPr>
            <p:nvPr/>
          </p:nvSpPr>
          <p:spPr bwMode="auto">
            <a:xfrm>
              <a:off x="3360" y="2557"/>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6" name="Text Box 12">
              <a:extLst>
                <a:ext uri="{FF2B5EF4-FFF2-40B4-BE49-F238E27FC236}">
                  <a16:creationId xmlns:a16="http://schemas.microsoft.com/office/drawing/2014/main" id="{04AA65F0-CADA-C302-0A3A-83C7D80DB8F4}"/>
                </a:ext>
              </a:extLst>
            </p:cNvPr>
            <p:cNvSpPr txBox="1">
              <a:spLocks noChangeArrowheads="1"/>
            </p:cNvSpPr>
            <p:nvPr/>
          </p:nvSpPr>
          <p:spPr bwMode="auto">
            <a:xfrm>
              <a:off x="2112" y="2700"/>
              <a:ext cx="3262"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Compare with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allowable tors.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Allowable</a:t>
              </a:r>
              <a:r>
                <a:rPr kumimoji="0" lang="en-US" altLang="de-DE" sz="1600" b="1" i="0" u="none" strike="noStrike" kern="1200" cap="none" spc="0" normalizeH="0" baseline="0" noProof="0">
                  <a:ln>
                    <a:noFill/>
                  </a:ln>
                  <a:solidFill>
                    <a:srgbClr val="000000"/>
                  </a:solidFill>
                  <a:effectLst/>
                  <a:uLnTx/>
                  <a:uFillTx/>
                  <a:latin typeface="Wingdings" panose="05000000000000000000" pitchFamily="2" charset="2"/>
                  <a:ea typeface="+mn-ea"/>
                  <a:cs typeface="+mn-cs"/>
                </a:rPr>
                <a:t> </a:t>
              </a:r>
            </a:p>
          </p:txBody>
        </p:sp>
        <p:sp>
          <p:nvSpPr>
            <p:cNvPr id="456738" name="Text Box 34">
              <a:extLst>
                <a:ext uri="{FF2B5EF4-FFF2-40B4-BE49-F238E27FC236}">
                  <a16:creationId xmlns:a16="http://schemas.microsoft.com/office/drawing/2014/main" id="{16F707D7-F76F-9DA3-E44C-F4665293EDFE}"/>
                </a:ext>
              </a:extLst>
            </p:cNvPr>
            <p:cNvSpPr txBox="1">
              <a:spLocks noChangeArrowheads="1"/>
            </p:cNvSpPr>
            <p:nvPr/>
          </p:nvSpPr>
          <p:spPr bwMode="auto">
            <a:xfrm>
              <a:off x="97" y="2730"/>
              <a:ext cx="1631"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Component Limits </a:t>
              </a:r>
              <a:b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br>
              <a:r>
                <a:rPr lang="en-US" altLang="de-DE" sz="1600" dirty="0">
                  <a:solidFill>
                    <a:srgbClr val="1B5CA5"/>
                  </a:solidFill>
                </a:rPr>
                <a:t>LPT3</a:t>
              </a: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 IS, GEN</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1" name="AutoShape 37">
              <a:extLst>
                <a:ext uri="{FF2B5EF4-FFF2-40B4-BE49-F238E27FC236}">
                  <a16:creationId xmlns:a16="http://schemas.microsoft.com/office/drawing/2014/main" id="{79FB355A-FF27-80F0-AE3D-2F8FE0DE911B}"/>
                </a:ext>
              </a:extLst>
            </p:cNvPr>
            <p:cNvSpPr>
              <a:spLocks noChangeArrowheads="1"/>
            </p:cNvSpPr>
            <p:nvPr/>
          </p:nvSpPr>
          <p:spPr bwMode="auto">
            <a:xfrm rot="-5400000">
              <a:off x="1862" y="2675"/>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0" name="Group 46">
            <a:extLst>
              <a:ext uri="{FF2B5EF4-FFF2-40B4-BE49-F238E27FC236}">
                <a16:creationId xmlns:a16="http://schemas.microsoft.com/office/drawing/2014/main" id="{58323196-3C6B-F5A9-D5C7-C9482BD270EC}"/>
              </a:ext>
            </a:extLst>
          </p:cNvPr>
          <p:cNvGrpSpPr>
            <a:grpSpLocks/>
          </p:cNvGrpSpPr>
          <p:nvPr/>
        </p:nvGrpSpPr>
        <p:grpSpPr bwMode="auto">
          <a:xfrm>
            <a:off x="1667833" y="3505202"/>
            <a:ext cx="7971467" cy="800101"/>
            <a:chOff x="94" y="2208"/>
            <a:chExt cx="4702" cy="504"/>
          </a:xfrm>
        </p:grpSpPr>
        <p:sp>
          <p:nvSpPr>
            <p:cNvPr id="456717" name="AutoShape 13">
              <a:extLst>
                <a:ext uri="{FF2B5EF4-FFF2-40B4-BE49-F238E27FC236}">
                  <a16:creationId xmlns:a16="http://schemas.microsoft.com/office/drawing/2014/main" id="{D91BB90D-7844-521A-1761-6F136C4A0942}"/>
                </a:ext>
              </a:extLst>
            </p:cNvPr>
            <p:cNvSpPr>
              <a:spLocks noChangeArrowheads="1"/>
            </p:cNvSpPr>
            <p:nvPr/>
          </p:nvSpPr>
          <p:spPr bwMode="auto">
            <a:xfrm>
              <a:off x="3360" y="2208"/>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6" name="Text Box 22">
              <a:extLst>
                <a:ext uri="{FF2B5EF4-FFF2-40B4-BE49-F238E27FC236}">
                  <a16:creationId xmlns:a16="http://schemas.microsoft.com/office/drawing/2014/main" id="{4CE669F3-14F6-0C6C-D4F8-3D840F40A122}"/>
                </a:ext>
              </a:extLst>
            </p:cNvPr>
            <p:cNvSpPr txBox="1">
              <a:spLocks noChangeArrowheads="1"/>
            </p:cNvSpPr>
            <p:nvPr/>
          </p:nvSpPr>
          <p:spPr bwMode="auto">
            <a:xfrm>
              <a:off x="2120" y="2352"/>
              <a:ext cx="2676"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dyn. torsional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Harmonic</a:t>
              </a:r>
            </a:p>
          </p:txBody>
        </p:sp>
        <p:sp>
          <p:nvSpPr>
            <p:cNvPr id="456727" name="Text Box 23">
              <a:extLst>
                <a:ext uri="{FF2B5EF4-FFF2-40B4-BE49-F238E27FC236}">
                  <a16:creationId xmlns:a16="http://schemas.microsoft.com/office/drawing/2014/main" id="{C482C7C7-E235-6E69-50FF-0451E94F87A5}"/>
                </a:ext>
              </a:extLst>
            </p:cNvPr>
            <p:cNvSpPr txBox="1">
              <a:spLocks noChangeArrowheads="1"/>
            </p:cNvSpPr>
            <p:nvPr/>
          </p:nvSpPr>
          <p:spPr bwMode="auto">
            <a:xfrm>
              <a:off x="94" y="2344"/>
              <a:ext cx="1584" cy="36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Include </a:t>
              </a:r>
              <a:r>
                <a:rPr kumimoji="0" lang="en-US" altLang="de-DE" sz="1600" b="1" i="0" u="none" strike="noStrike" kern="1200" cap="none" spc="0" normalizeH="0" baseline="0" noProof="0" dirty="0" err="1">
                  <a:ln>
                    <a:noFill/>
                  </a:ln>
                  <a:solidFill>
                    <a:srgbClr val="1B5CA5"/>
                  </a:solidFill>
                  <a:effectLst/>
                  <a:uLnTx/>
                  <a:uFillTx/>
                  <a:latin typeface="Verdana" panose="020B0604030504040204" pitchFamily="34" charset="0"/>
                  <a:ea typeface="+mn-ea"/>
                  <a:cs typeface="+mn-cs"/>
                </a:rPr>
                <a:t>Notchfactors</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0" name="AutoShape 36">
              <a:extLst>
                <a:ext uri="{FF2B5EF4-FFF2-40B4-BE49-F238E27FC236}">
                  <a16:creationId xmlns:a16="http://schemas.microsoft.com/office/drawing/2014/main" id="{EC60264E-0756-99C2-F2E7-A74F255A9D91}"/>
                </a:ext>
              </a:extLst>
            </p:cNvPr>
            <p:cNvSpPr>
              <a:spLocks noChangeArrowheads="1"/>
            </p:cNvSpPr>
            <p:nvPr/>
          </p:nvSpPr>
          <p:spPr bwMode="auto">
            <a:xfrm rot="16200000">
              <a:off x="1812" y="2332"/>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3" name="Group 49">
            <a:extLst>
              <a:ext uri="{FF2B5EF4-FFF2-40B4-BE49-F238E27FC236}">
                <a16:creationId xmlns:a16="http://schemas.microsoft.com/office/drawing/2014/main" id="{99D8416C-0668-E749-19BC-CD3F9867B33B}"/>
              </a:ext>
            </a:extLst>
          </p:cNvPr>
          <p:cNvGrpSpPr>
            <a:grpSpLocks/>
          </p:cNvGrpSpPr>
          <p:nvPr/>
        </p:nvGrpSpPr>
        <p:grpSpPr bwMode="auto">
          <a:xfrm>
            <a:off x="2474442" y="5422915"/>
            <a:ext cx="8699500" cy="944563"/>
            <a:chOff x="757" y="3360"/>
            <a:chExt cx="5240" cy="595"/>
          </a:xfrm>
        </p:grpSpPr>
        <p:sp>
          <p:nvSpPr>
            <p:cNvPr id="456749" name="AutoShape 45">
              <a:extLst>
                <a:ext uri="{FF2B5EF4-FFF2-40B4-BE49-F238E27FC236}">
                  <a16:creationId xmlns:a16="http://schemas.microsoft.com/office/drawing/2014/main" id="{ECBC7419-AC78-3F14-5AA6-2C26BAB5908A}"/>
                </a:ext>
              </a:extLst>
            </p:cNvPr>
            <p:cNvSpPr>
              <a:spLocks noChangeArrowheads="1"/>
            </p:cNvSpPr>
            <p:nvPr/>
          </p:nvSpPr>
          <p:spPr bwMode="auto">
            <a:xfrm>
              <a:off x="3360" y="3360"/>
              <a:ext cx="405" cy="179"/>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4" name="Text Box 20">
              <a:extLst>
                <a:ext uri="{FF2B5EF4-FFF2-40B4-BE49-F238E27FC236}">
                  <a16:creationId xmlns:a16="http://schemas.microsoft.com/office/drawing/2014/main" id="{3F6124E5-7BD9-5257-136C-FA6A7BE5001E}"/>
                </a:ext>
              </a:extLst>
            </p:cNvPr>
            <p:cNvSpPr txBox="1">
              <a:spLocks noChangeArrowheads="1"/>
            </p:cNvSpPr>
            <p:nvPr/>
          </p:nvSpPr>
          <p:spPr bwMode="auto">
            <a:xfrm>
              <a:off x="757" y="3577"/>
              <a:ext cx="5240" cy="37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lang="en-US" altLang="de-DE" sz="1600" dirty="0">
                  <a:solidFill>
                    <a:srgbClr val="000000"/>
                  </a:solidFill>
                </a:rPr>
                <a:t>Rec</a:t>
              </a:r>
              <a:r>
                <a:rPr kumimoji="0" lang="en-US" altLang="de-DE" sz="16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alculate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Excitation Torque that produces  an utilization factor of 100% </a:t>
              </a:r>
            </a:p>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Result: Allowable Excitation Air Gap Torque </a:t>
              </a:r>
            </a:p>
          </p:txBody>
        </p:sp>
      </p:grpSp>
      <p:grpSp>
        <p:nvGrpSpPr>
          <p:cNvPr id="456744" name="Group 40">
            <a:extLst>
              <a:ext uri="{FF2B5EF4-FFF2-40B4-BE49-F238E27FC236}">
                <a16:creationId xmlns:a16="http://schemas.microsoft.com/office/drawing/2014/main" id="{D255AF36-E182-FB34-DFD4-81A5E4211C86}"/>
              </a:ext>
            </a:extLst>
          </p:cNvPr>
          <p:cNvGrpSpPr>
            <a:grpSpLocks/>
          </p:cNvGrpSpPr>
          <p:nvPr/>
        </p:nvGrpSpPr>
        <p:grpSpPr bwMode="auto">
          <a:xfrm>
            <a:off x="3751264" y="2819401"/>
            <a:ext cx="6307137" cy="719138"/>
            <a:chOff x="1403" y="1776"/>
            <a:chExt cx="3973" cy="453"/>
          </a:xfrm>
        </p:grpSpPr>
        <p:sp>
          <p:nvSpPr>
            <p:cNvPr id="456712" name="AutoShape 8">
              <a:extLst>
                <a:ext uri="{FF2B5EF4-FFF2-40B4-BE49-F238E27FC236}">
                  <a16:creationId xmlns:a16="http://schemas.microsoft.com/office/drawing/2014/main" id="{FA0F99C9-3014-248F-E714-A321A37A9CE9}"/>
                </a:ext>
              </a:extLst>
            </p:cNvPr>
            <p:cNvSpPr>
              <a:spLocks/>
            </p:cNvSpPr>
            <p:nvPr/>
          </p:nvSpPr>
          <p:spPr bwMode="auto">
            <a:xfrm rot="-5400000">
              <a:off x="3131" y="48"/>
              <a:ext cx="192" cy="3648"/>
            </a:xfrm>
            <a:prstGeom prst="leftBrace">
              <a:avLst>
                <a:gd name="adj1" fmla="val 158333"/>
                <a:gd name="adj2" fmla="val 585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4" name="Text Box 10">
              <a:extLst>
                <a:ext uri="{FF2B5EF4-FFF2-40B4-BE49-F238E27FC236}">
                  <a16:creationId xmlns:a16="http://schemas.microsoft.com/office/drawing/2014/main" id="{7EB4EAC3-BEBB-FE49-1E9F-D5AE008DC13E}"/>
                </a:ext>
              </a:extLst>
            </p:cNvPr>
            <p:cNvSpPr txBox="1">
              <a:spLocks noChangeArrowheads="1"/>
            </p:cNvSpPr>
            <p:nvPr/>
          </p:nvSpPr>
          <p:spPr bwMode="auto">
            <a:xfrm>
              <a:off x="1728" y="2016"/>
              <a:ext cx="3648" cy="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dirty="0" err="1">
                  <a:ln>
                    <a:noFill/>
                  </a:ln>
                  <a:solidFill>
                    <a:srgbClr val="0000CC"/>
                  </a:solidFill>
                  <a:effectLst/>
                  <a:uLnTx/>
                  <a:uFillTx/>
                  <a:latin typeface="Verdana" panose="020B0604030504040204" pitchFamily="34" charset="0"/>
                  <a:ea typeface="+mn-ea"/>
                  <a:cs typeface="+mn-cs"/>
                </a:rPr>
                <a:t>dyn</a:t>
              </a: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 torque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for every element</a:t>
              </a:r>
              <a:endParaRPr kumimoji="0" lang="en-US" altLang="de-DE" sz="1800" b="1" i="1" u="none" strike="noStrike" kern="1200" cap="none" spc="0" normalizeH="0" baseline="-25000" noProof="0" dirty="0">
                <a:ln>
                  <a:noFill/>
                </a:ln>
                <a:solidFill>
                  <a:srgbClr val="FF0000"/>
                </a:solidFill>
                <a:effectLst/>
                <a:uLnTx/>
                <a:uFillTx/>
                <a:latin typeface="Arial Unicode MS" panose="020B0604020202020204" pitchFamily="34" charset="-128"/>
                <a:ea typeface="+mn-ea"/>
                <a:cs typeface="+mn-cs"/>
              </a:endParaRPr>
            </a:p>
          </p:txBody>
        </p:sp>
      </p:grpSp>
      <p:sp>
        <p:nvSpPr>
          <p:cNvPr id="3" name="Textfeld 2">
            <a:extLst>
              <a:ext uri="{FF2B5EF4-FFF2-40B4-BE49-F238E27FC236}">
                <a16:creationId xmlns:a16="http://schemas.microsoft.com/office/drawing/2014/main" id="{69B9492E-5CB7-D487-5E13-DD0C2FE27F74}"/>
              </a:ext>
            </a:extLst>
          </p:cNvPr>
          <p:cNvSpPr txBox="1"/>
          <p:nvPr/>
        </p:nvSpPr>
        <p:spPr>
          <a:xfrm>
            <a:off x="685800" y="38100"/>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4EBF64D1-F54B-6700-B46D-2E89B26BBEBE}"/>
              </a:ext>
            </a:extLst>
          </p:cNvPr>
          <p:cNvSpPr txBox="1"/>
          <p:nvPr/>
        </p:nvSpPr>
        <p:spPr>
          <a:xfrm>
            <a:off x="1193800" y="1341428"/>
            <a:ext cx="10140950" cy="400110"/>
          </a:xfrm>
          <a:prstGeom prst="rect">
            <a:avLst/>
          </a:prstGeom>
          <a:solidFill>
            <a:schemeClr val="bg2">
              <a:lumMod val="40000"/>
              <a:lumOff val="6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Input </a:t>
            </a:r>
            <a:r>
              <a:rPr kumimoji="0" lang="de-DE" sz="2000" b="0" i="0" u="none" strike="noStrike" kern="1200" cap="none" spc="0" normalizeH="0" baseline="0" noProof="0" dirty="0" err="1">
                <a:ln>
                  <a:noFill/>
                </a:ln>
                <a:effectLst/>
                <a:uLnTx/>
                <a:uFillTx/>
                <a:latin typeface="Arial"/>
                <a:ea typeface="+mn-ea"/>
                <a:cs typeface="+mn-cs"/>
              </a:rPr>
              <a:t>of</a:t>
            </a:r>
            <a:r>
              <a:rPr kumimoji="0" lang="de-DE" sz="2000" b="0" i="0" u="none" strike="noStrike" kern="1200" cap="none" spc="0" normalizeH="0" baseline="0" noProof="0" dirty="0">
                <a:ln>
                  <a:noFill/>
                </a:ln>
                <a:effectLst/>
                <a:uLnTx/>
                <a:uFillTx/>
                <a:latin typeface="Arial"/>
                <a:ea typeface="+mn-ea"/>
                <a:cs typeface="+mn-cs"/>
              </a:rPr>
              <a:t> a </a:t>
            </a:r>
            <a:r>
              <a:rPr kumimoji="0" lang="de-DE" sz="2000" b="1" i="0" u="none" strike="noStrike" kern="1200" cap="none" spc="0" normalizeH="0" baseline="0" noProof="0" dirty="0">
                <a:ln>
                  <a:noFill/>
                </a:ln>
                <a:solidFill>
                  <a:srgbClr val="000000"/>
                </a:solidFill>
                <a:effectLst/>
                <a:uLnTx/>
                <a:uFillTx/>
                <a:latin typeface="Arial"/>
                <a:ea typeface="+mn-ea"/>
                <a:cs typeface="+mn-cs"/>
              </a:rPr>
              <a:t>Harmonic Torque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lang="de-DE" sz="2000" dirty="0">
                <a:solidFill>
                  <a:srgbClr val="000000"/>
                </a:solidFill>
                <a:latin typeface="Arial"/>
              </a:rPr>
              <a:t>U</a:t>
            </a:r>
            <a:r>
              <a:rPr kumimoji="0" lang="de-DE" sz="2000" b="1" i="0" u="none" strike="noStrike" kern="1200" cap="none" spc="0" normalizeH="0" baseline="0" noProof="0" dirty="0" err="1">
                <a:ln>
                  <a:noFill/>
                </a:ln>
                <a:solidFill>
                  <a:srgbClr val="000000"/>
                </a:solidFill>
                <a:effectLst/>
                <a:uLnTx/>
                <a:uFillTx/>
                <a:latin typeface="Arial"/>
                <a:ea typeface="+mn-ea"/>
                <a:cs typeface="+mn-cs"/>
              </a:rPr>
              <a:t>nit</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amplitude</a:t>
            </a:r>
            <a:r>
              <a:rPr kumimoji="0" lang="de-DE" sz="2000" b="1" i="0" u="none" strike="noStrike" kern="1200" cap="none" spc="0" normalizeH="0" baseline="0" noProof="0" dirty="0">
                <a:ln>
                  <a:noFill/>
                </a:ln>
                <a:solidFill>
                  <a:srgbClr val="000000"/>
                </a:solidFill>
                <a:effectLst/>
                <a:uLnTx/>
                <a:uFillTx/>
                <a:latin typeface="Arial"/>
                <a:ea typeface="+mn-ea"/>
                <a:cs typeface="+mn-cs"/>
              </a:rPr>
              <a:t> 1 </a:t>
            </a:r>
            <a:r>
              <a:rPr kumimoji="0" lang="de-DE" sz="2000" b="1" i="0" u="none" strike="noStrike" kern="1200" cap="none" spc="0" normalizeH="0" baseline="0" noProof="0" dirty="0" err="1">
                <a:ln>
                  <a:noFill/>
                </a:ln>
                <a:solidFill>
                  <a:srgbClr val="000000"/>
                </a:solidFill>
                <a:effectLst/>
                <a:uLnTx/>
                <a:uFillTx/>
                <a:latin typeface="Arial"/>
                <a:ea typeface="+mn-ea"/>
                <a:cs typeface="+mn-cs"/>
              </a:rPr>
              <a:t>Nm</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from</a:t>
            </a:r>
            <a:r>
              <a:rPr kumimoji="0" lang="de-DE" sz="2000" b="1" i="0" u="none" strike="noStrike" kern="1200" cap="none" spc="0" normalizeH="0" baseline="0" noProof="0" dirty="0">
                <a:ln>
                  <a:noFill/>
                </a:ln>
                <a:solidFill>
                  <a:srgbClr val="000000"/>
                </a:solidFill>
                <a:effectLst/>
                <a:uLnTx/>
                <a:uFillTx/>
                <a:latin typeface="Arial"/>
                <a:ea typeface="+mn-ea"/>
                <a:cs typeface="+mn-cs"/>
              </a:rPr>
              <a:t> 0 </a:t>
            </a:r>
            <a:r>
              <a:rPr kumimoji="0" lang="de-DE" sz="2000" b="1" i="0" u="none" strike="noStrike" kern="1200" cap="none" spc="0" normalizeH="0" baseline="0" noProof="0" dirty="0" err="1">
                <a:ln>
                  <a:noFill/>
                </a:ln>
                <a:solidFill>
                  <a:srgbClr val="000000"/>
                </a:solidFill>
                <a:effectLst/>
                <a:uLnTx/>
                <a:uFillTx/>
                <a:latin typeface="Arial"/>
                <a:ea typeface="+mn-ea"/>
                <a:cs typeface="+mn-cs"/>
              </a:rPr>
              <a:t>to</a:t>
            </a:r>
            <a:r>
              <a:rPr kumimoji="0" lang="de-DE" sz="2000" b="1" i="0" u="none" strike="noStrike" kern="1200" cap="none" spc="0" normalizeH="0" baseline="0" noProof="0" dirty="0">
                <a:ln>
                  <a:noFill/>
                </a:ln>
                <a:solidFill>
                  <a:srgbClr val="000000"/>
                </a:solidFill>
                <a:effectLst/>
                <a:uLnTx/>
                <a:uFillTx/>
                <a:latin typeface="Arial"/>
                <a:ea typeface="+mn-ea"/>
                <a:cs typeface="+mn-cs"/>
              </a:rPr>
              <a:t> 50 Hz</a:t>
            </a:r>
          </a:p>
        </p:txBody>
      </p:sp>
      <p:pic>
        <p:nvPicPr>
          <p:cNvPr id="5" name="Grafik 4">
            <a:extLst>
              <a:ext uri="{FF2B5EF4-FFF2-40B4-BE49-F238E27FC236}">
                <a16:creationId xmlns:a16="http://schemas.microsoft.com/office/drawing/2014/main" id="{ADDC5B23-2D91-3549-18E2-040E8006184B}"/>
              </a:ext>
            </a:extLst>
          </p:cNvPr>
          <p:cNvPicPr>
            <a:picLocks noChangeAspect="1"/>
          </p:cNvPicPr>
          <p:nvPr/>
        </p:nvPicPr>
        <p:blipFill>
          <a:blip r:embed="rId4"/>
          <a:stretch>
            <a:fillRect/>
          </a:stretch>
        </p:blipFill>
        <p:spPr>
          <a:xfrm>
            <a:off x="3589984" y="1808153"/>
            <a:ext cx="6468417" cy="957299"/>
          </a:xfrm>
          <a:prstGeom prst="rect">
            <a:avLst/>
          </a:prstGeom>
        </p:spPr>
      </p:pic>
      <p:sp>
        <p:nvSpPr>
          <p:cNvPr id="7" name="Rechteck 6">
            <a:extLst>
              <a:ext uri="{FF2B5EF4-FFF2-40B4-BE49-F238E27FC236}">
                <a16:creationId xmlns:a16="http://schemas.microsoft.com/office/drawing/2014/main" id="{0A3456D4-A5FE-0063-0825-28A692396181}"/>
              </a:ext>
            </a:extLst>
          </p:cNvPr>
          <p:cNvSpPr/>
          <p:nvPr/>
        </p:nvSpPr>
        <p:spPr>
          <a:xfrm>
            <a:off x="8305800" y="2222500"/>
            <a:ext cx="736600" cy="2301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C04E43A-61E3-DCBB-BBB2-D3A8D2C8FAA7}"/>
              </a:ext>
            </a:extLst>
          </p:cNvPr>
          <p:cNvPicPr>
            <a:picLocks noChangeAspect="1"/>
          </p:cNvPicPr>
          <p:nvPr/>
        </p:nvPicPr>
        <p:blipFill>
          <a:blip r:embed="rId5"/>
          <a:stretch>
            <a:fillRect/>
          </a:stretch>
        </p:blipFill>
        <p:spPr>
          <a:xfrm>
            <a:off x="3119490" y="2628666"/>
            <a:ext cx="6754953" cy="432854"/>
          </a:xfrm>
          <a:prstGeom prst="rect">
            <a:avLst/>
          </a:prstGeom>
        </p:spPr>
      </p:pic>
      <p:sp>
        <p:nvSpPr>
          <p:cNvPr id="9" name="Textfeld 8">
            <a:extLst>
              <a:ext uri="{FF2B5EF4-FFF2-40B4-BE49-F238E27FC236}">
                <a16:creationId xmlns:a16="http://schemas.microsoft.com/office/drawing/2014/main" id="{EE1C1BB6-0135-68D8-3EF4-853934D2379F}"/>
              </a:ext>
            </a:extLst>
          </p:cNvPr>
          <p:cNvSpPr txBox="1"/>
          <p:nvPr/>
        </p:nvSpPr>
        <p:spPr>
          <a:xfrm>
            <a:off x="7712499" y="2628666"/>
            <a:ext cx="439544" cy="369332"/>
          </a:xfrm>
          <a:prstGeom prst="rect">
            <a:avLst/>
          </a:prstGeom>
          <a:noFill/>
        </p:spPr>
        <p:txBody>
          <a:bodyPr wrap="none" rtlCol="0">
            <a:spAutoFit/>
          </a:bodyPr>
          <a:lstStyle/>
          <a:p>
            <a:r>
              <a:rPr lang="de-DE" b="0" dirty="0"/>
              <a:t>IS</a:t>
            </a:r>
          </a:p>
        </p:txBody>
      </p:sp>
      <p:sp>
        <p:nvSpPr>
          <p:cNvPr id="6" name="Textfeld 5">
            <a:extLst>
              <a:ext uri="{FF2B5EF4-FFF2-40B4-BE49-F238E27FC236}">
                <a16:creationId xmlns:a16="http://schemas.microsoft.com/office/drawing/2014/main" id="{CCB2CAF8-0242-A86C-B594-3484B4C831F7}"/>
              </a:ext>
            </a:extLst>
          </p:cNvPr>
          <p:cNvSpPr txBox="1"/>
          <p:nvPr/>
        </p:nvSpPr>
        <p:spPr>
          <a:xfrm>
            <a:off x="8399024" y="1751063"/>
            <a:ext cx="550151" cy="461665"/>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a:t>
            </a:r>
            <a:r>
              <a:rPr lang="de-DE" sz="2400" b="0" baseline="-25000" dirty="0">
                <a:solidFill>
                  <a:srgbClr val="FF0000"/>
                </a:solidFill>
                <a:latin typeface="+mn-lt"/>
              </a:rPr>
              <a:t>l</a:t>
            </a:r>
            <a:endParaRPr lang="de-DE" sz="2400" b="0" dirty="0">
              <a:solidFill>
                <a:srgbClr val="FF0000"/>
              </a:solidFill>
              <a:latin typeface="+mn-lt"/>
            </a:endParaRPr>
          </a:p>
        </p:txBody>
      </p:sp>
    </p:spTree>
    <p:extLst>
      <p:ext uri="{BB962C8B-B14F-4D97-AF65-F5344CB8AC3E}">
        <p14:creationId xmlns:p14="http://schemas.microsoft.com/office/powerpoint/2010/main" val="44461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67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6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67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67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56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44454"/>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2"/>
          <a:stretch>
            <a:fillRect/>
          </a:stretch>
        </p:blipFill>
        <p:spPr>
          <a:xfrm>
            <a:off x="3580778" y="956988"/>
            <a:ext cx="6467476" cy="1377977"/>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086099" y="2256692"/>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21123" y="1561763"/>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6BB7675-BEC5-C3D7-465E-DFE8A442A7B9}"/>
              </a:ext>
            </a:extLst>
          </p:cNvPr>
          <p:cNvSpPr txBox="1"/>
          <p:nvPr/>
        </p:nvSpPr>
        <p:spPr>
          <a:xfrm>
            <a:off x="677708" y="3657974"/>
            <a:ext cx="11236030" cy="2677656"/>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Allowable</a:t>
            </a:r>
            <a:r>
              <a:rPr lang="de-DE" sz="2400" dirty="0">
                <a:solidFill>
                  <a:srgbClr val="0000FF"/>
                </a:solidFill>
                <a:latin typeface="+mn-lt"/>
              </a:rPr>
              <a:t> </a:t>
            </a:r>
            <a:r>
              <a:rPr lang="de-DE" sz="2400" dirty="0" err="1">
                <a:solidFill>
                  <a:srgbClr val="0000FF"/>
                </a:solidFill>
                <a:latin typeface="+mn-lt"/>
              </a:rPr>
              <a:t>Excitation</a:t>
            </a:r>
            <a:r>
              <a:rPr lang="de-DE" sz="2400" dirty="0">
                <a:solidFill>
                  <a:srgbClr val="0000FF"/>
                </a:solidFill>
                <a:latin typeface="+mn-lt"/>
              </a:rPr>
              <a:t> Torque </a:t>
            </a:r>
            <a:r>
              <a:rPr lang="de-DE" sz="2400" dirty="0">
                <a:solidFill>
                  <a:srgbClr val="FF0000"/>
                </a:solidFill>
                <a:latin typeface="+mn-lt"/>
              </a:rPr>
              <a:t>M</a:t>
            </a:r>
            <a:r>
              <a:rPr lang="de-DE" sz="2400" baseline="-25000" dirty="0">
                <a:solidFill>
                  <a:srgbClr val="FF0000"/>
                </a:solidFill>
                <a:latin typeface="+mn-lt"/>
              </a:rPr>
              <a:t>el</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dirty="0">
                <a:solidFill>
                  <a:srgbClr val="0000FF"/>
                </a:solidFill>
                <a:latin typeface="+mn-lt"/>
              </a:rPr>
              <a:t>Air Gap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OL3 Turbogenerator </a:t>
            </a:r>
          </a:p>
          <a:p>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corresponding</a:t>
            </a:r>
            <a:r>
              <a:rPr lang="de-DE" sz="2400" b="0" dirty="0">
                <a:latin typeface="+mn-lt"/>
              </a:rPr>
              <a:t> </a:t>
            </a:r>
            <a:r>
              <a:rPr lang="de-DE" sz="2400" dirty="0">
                <a:solidFill>
                  <a:srgbClr val="0000FF"/>
                </a:solidFill>
                <a:latin typeface="+mn-lt"/>
              </a:rPr>
              <a:t>Shear Stress Distribution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also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Frequency</a:t>
            </a:r>
            <a:r>
              <a:rPr lang="de-DE" sz="2400" dirty="0">
                <a:solidFill>
                  <a:srgbClr val="0000FF"/>
                </a:solidFill>
                <a:latin typeface="+mn-lt"/>
              </a:rPr>
              <a:t>.</a:t>
            </a:r>
          </a:p>
          <a:p>
            <a:endParaRPr lang="de-DE" sz="2400" b="0" dirty="0">
              <a:latin typeface="+mn-lt"/>
            </a:endParaRPr>
          </a:p>
          <a:p>
            <a:r>
              <a:rPr lang="de-DE" sz="2400" b="0" dirty="0">
                <a:latin typeface="+mn-lt"/>
              </a:rPr>
              <a:t>The OL3-Turbogenerator Mode Shape </a:t>
            </a:r>
            <a:r>
              <a:rPr lang="de-DE" sz="2400" b="0" dirty="0" err="1">
                <a:latin typeface="+mn-lt"/>
              </a:rPr>
              <a:t>with</a:t>
            </a:r>
            <a:r>
              <a:rPr lang="de-DE" sz="2400" b="0" dirty="0">
                <a:latin typeface="+mn-lt"/>
              </a:rPr>
              <a:t> </a:t>
            </a:r>
            <a:r>
              <a:rPr lang="de-DE" sz="2400" dirty="0">
                <a:solidFill>
                  <a:srgbClr val="0000FF"/>
                </a:solidFill>
                <a:latin typeface="+mn-lt"/>
              </a:rPr>
              <a:t>Natural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14,4 Hz </a:t>
            </a:r>
            <a:r>
              <a:rPr lang="de-DE" sz="2400" b="0" dirty="0" err="1">
                <a:latin typeface="+mn-lt"/>
              </a:rPr>
              <a:t>is</a:t>
            </a:r>
            <a:r>
              <a:rPr lang="de-DE" sz="2400" b="0" dirty="0">
                <a:latin typeface="+mn-lt"/>
              </a:rPr>
              <a:t> </a:t>
            </a:r>
          </a:p>
          <a:p>
            <a:r>
              <a:rPr lang="de-DE" sz="2400" b="0" dirty="0">
                <a:latin typeface="+mn-lt"/>
              </a:rPr>
              <a:t>a </a:t>
            </a:r>
            <a:r>
              <a:rPr lang="de-DE" sz="2400" b="0" dirty="0" err="1">
                <a:latin typeface="+mn-lt"/>
              </a:rPr>
              <a:t>critical</a:t>
            </a:r>
            <a:r>
              <a:rPr lang="de-DE" sz="2400" b="0" dirty="0">
                <a:latin typeface="+mn-lt"/>
              </a:rPr>
              <a:t> </a:t>
            </a:r>
            <a:r>
              <a:rPr lang="de-DE" sz="2400" b="0" dirty="0" err="1">
                <a:latin typeface="+mn-lt"/>
              </a:rPr>
              <a:t>mode</a:t>
            </a:r>
            <a:r>
              <a:rPr lang="de-DE" sz="2400" b="0" dirty="0">
                <a:latin typeface="+mn-lt"/>
              </a:rPr>
              <a:t> </a:t>
            </a:r>
            <a:r>
              <a:rPr lang="de-DE" sz="2400" b="0" dirty="0" err="1">
                <a:latin typeface="+mn-lt"/>
              </a:rPr>
              <a:t>regarding</a:t>
            </a:r>
            <a:r>
              <a:rPr lang="de-DE" sz="2400" b="0" dirty="0">
                <a:latin typeface="+mn-lt"/>
              </a:rPr>
              <a:t> </a:t>
            </a:r>
            <a:r>
              <a:rPr lang="de-DE" sz="2400" dirty="0">
                <a:solidFill>
                  <a:srgbClr val="0000FF"/>
                </a:solidFill>
                <a:latin typeface="+mn-lt"/>
              </a:rPr>
              <a:t>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b="0" dirty="0">
                <a:latin typeface="+mn-lt"/>
              </a:rPr>
              <a:t>. </a:t>
            </a:r>
            <a:r>
              <a:rPr lang="de-DE" sz="2400" dirty="0">
                <a:solidFill>
                  <a:srgbClr val="0000FF"/>
                </a:solidFill>
                <a:latin typeface="+mn-lt"/>
              </a:rPr>
              <a:t>The </a:t>
            </a:r>
            <a:r>
              <a:rPr lang="de-DE" sz="2400" dirty="0" err="1">
                <a:solidFill>
                  <a:srgbClr val="0000FF"/>
                </a:solidFill>
                <a:latin typeface="+mn-lt"/>
              </a:rPr>
              <a:t>most</a:t>
            </a:r>
            <a:r>
              <a:rPr lang="de-DE" sz="2400" dirty="0">
                <a:solidFill>
                  <a:srgbClr val="0000FF"/>
                </a:solidFill>
                <a:latin typeface="+mn-lt"/>
              </a:rPr>
              <a:t> </a:t>
            </a:r>
            <a:r>
              <a:rPr lang="de-DE" sz="2400" dirty="0" err="1">
                <a:solidFill>
                  <a:srgbClr val="0000FF"/>
                </a:solidFill>
                <a:latin typeface="+mn-lt"/>
              </a:rPr>
              <a:t>loaded</a:t>
            </a:r>
            <a:r>
              <a:rPr lang="de-DE" sz="2400" dirty="0">
                <a:solidFill>
                  <a:srgbClr val="0000FF"/>
                </a:solidFill>
                <a:latin typeface="+mn-lt"/>
              </a:rPr>
              <a:t>  </a:t>
            </a:r>
            <a:r>
              <a:rPr lang="de-DE" sz="2400" dirty="0" err="1">
                <a:solidFill>
                  <a:srgbClr val="0000FF"/>
                </a:solidFill>
                <a:latin typeface="+mn-lt"/>
              </a:rPr>
              <a:t>area</a:t>
            </a:r>
            <a:r>
              <a:rPr lang="de-DE" sz="2400" dirty="0">
                <a:solidFill>
                  <a:srgbClr val="0000FF"/>
                </a:solidFill>
                <a:latin typeface="+mn-lt"/>
              </a:rPr>
              <a:t> </a:t>
            </a:r>
            <a:r>
              <a:rPr lang="de-DE" sz="2400" b="0" dirty="0" err="1">
                <a:latin typeface="+mn-lt"/>
              </a:rPr>
              <a:t>with</a:t>
            </a:r>
            <a:r>
              <a:rPr lang="de-DE" sz="2400" b="0" dirty="0">
                <a:latin typeface="+mn-lt"/>
              </a:rPr>
              <a:t> high </a:t>
            </a:r>
            <a:r>
              <a:rPr lang="de-DE" sz="2400" b="0" dirty="0" err="1">
                <a:latin typeface="+mn-lt"/>
              </a:rPr>
              <a:t>stresses</a:t>
            </a:r>
            <a:r>
              <a:rPr lang="de-DE" sz="2400" b="0" dirty="0">
                <a:latin typeface="+mn-lt"/>
              </a:rPr>
              <a:t> </a:t>
            </a:r>
            <a:r>
              <a:rPr lang="de-DE" sz="2400" b="0" dirty="0" err="1">
                <a:latin typeface="+mn-lt"/>
              </a:rPr>
              <a:t>is</a:t>
            </a:r>
            <a:r>
              <a:rPr lang="de-DE" sz="2400" b="0" dirty="0">
                <a:latin typeface="+mn-lt"/>
              </a:rPr>
              <a:t> in </a:t>
            </a:r>
            <a:r>
              <a:rPr lang="de-DE" sz="2400" b="0" dirty="0" err="1">
                <a:latin typeface="+mn-lt"/>
              </a:rPr>
              <a:t>the</a:t>
            </a:r>
            <a:r>
              <a:rPr lang="de-DE" sz="2400" b="0" dirty="0">
                <a:latin typeface="+mn-lt"/>
              </a:rPr>
              <a:t> </a:t>
            </a:r>
            <a:r>
              <a:rPr lang="de-DE" sz="2400" dirty="0">
                <a:solidFill>
                  <a:srgbClr val="0000FF"/>
                </a:solidFill>
                <a:latin typeface="+mn-lt"/>
              </a:rPr>
              <a:t>Intermediate </a:t>
            </a:r>
            <a:r>
              <a:rPr lang="de-DE" sz="2400" dirty="0" err="1">
                <a:solidFill>
                  <a:srgbClr val="0000FF"/>
                </a:solidFill>
                <a:latin typeface="+mn-lt"/>
              </a:rPr>
              <a:t>Shaft</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LPT3</a:t>
            </a:r>
            <a:r>
              <a:rPr lang="de-DE" sz="2400" b="0" dirty="0">
                <a:latin typeface="+mn-lt"/>
              </a:rPr>
              <a:t> and </a:t>
            </a:r>
            <a:r>
              <a:rPr lang="de-DE" sz="2400" dirty="0">
                <a:solidFill>
                  <a:srgbClr val="0000FF"/>
                </a:solidFill>
                <a:latin typeface="+mn-lt"/>
              </a:rPr>
              <a:t>GEN</a:t>
            </a:r>
            <a:r>
              <a:rPr lang="de-DE" sz="2400" b="0" dirty="0">
                <a:solidFill>
                  <a:srgbClr val="0000FF"/>
                </a:solidFill>
                <a:latin typeface="+mn-lt"/>
              </a:rPr>
              <a:t>.</a:t>
            </a:r>
            <a:endParaRPr lang="de-DE" sz="2400" b="0" dirty="0">
              <a:latin typeface="+mn-lt"/>
            </a:endParaRPr>
          </a:p>
        </p:txBody>
      </p:sp>
      <p:pic>
        <p:nvPicPr>
          <p:cNvPr id="10" name="Grafik 9">
            <a:extLst>
              <a:ext uri="{FF2B5EF4-FFF2-40B4-BE49-F238E27FC236}">
                <a16:creationId xmlns:a16="http://schemas.microsoft.com/office/drawing/2014/main" id="{321A01A5-788A-D1F0-626B-4BDCBF544F31}"/>
              </a:ext>
            </a:extLst>
          </p:cNvPr>
          <p:cNvPicPr>
            <a:picLocks noChangeAspect="1"/>
          </p:cNvPicPr>
          <p:nvPr/>
        </p:nvPicPr>
        <p:blipFill>
          <a:blip r:embed="rId3"/>
          <a:stretch>
            <a:fillRect/>
          </a:stretch>
        </p:blipFill>
        <p:spPr>
          <a:xfrm>
            <a:off x="3789707" y="2594899"/>
            <a:ext cx="6049618" cy="960655"/>
          </a:xfrm>
          <a:prstGeom prst="rect">
            <a:avLst/>
          </a:prstGeom>
        </p:spPr>
      </p:pic>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spTree>
    <p:extLst>
      <p:ext uri="{BB962C8B-B14F-4D97-AF65-F5344CB8AC3E}">
        <p14:creationId xmlns:p14="http://schemas.microsoft.com/office/powerpoint/2010/main" val="111555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24E7267D-188A-B598-AE4C-B5F92393E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952" y="1149159"/>
            <a:ext cx="7335512"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59" name="Textfeld 1">
            <a:extLst>
              <a:ext uri="{FF2B5EF4-FFF2-40B4-BE49-F238E27FC236}">
                <a16:creationId xmlns:a16="http://schemas.microsoft.com/office/drawing/2014/main" id="{D3826371-F7E2-6C53-D54F-BBC80BDCA02A}"/>
              </a:ext>
            </a:extLst>
          </p:cNvPr>
          <p:cNvSpPr txBox="1">
            <a:spLocks noChangeArrowheads="1"/>
          </p:cNvSpPr>
          <p:nvPr/>
        </p:nvSpPr>
        <p:spPr bwMode="auto">
          <a:xfrm>
            <a:off x="1014202" y="68688"/>
            <a:ext cx="10685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Distribution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along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Train (</a:t>
            </a:r>
            <a:r>
              <a:rPr lang="de-DE" altLang="de-DE" sz="2400" b="0" dirty="0">
                <a:solidFill>
                  <a:srgbClr val="000000"/>
                </a:solidFill>
                <a:latin typeface="Arial" panose="020B0604020202020204" pitchFamily="34" charset="0"/>
              </a:rPr>
              <a:t>F</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Elements)</a:t>
            </a:r>
          </a:p>
        </p:txBody>
      </p:sp>
      <p:sp>
        <p:nvSpPr>
          <p:cNvPr id="70660" name="Textfeld 3">
            <a:extLst>
              <a:ext uri="{FF2B5EF4-FFF2-40B4-BE49-F238E27FC236}">
                <a16:creationId xmlns:a16="http://schemas.microsoft.com/office/drawing/2014/main" id="{F81CFAB3-319E-6EF5-45C3-10763EA601C5}"/>
              </a:ext>
            </a:extLst>
          </p:cNvPr>
          <p:cNvSpPr txBox="1">
            <a:spLocks noChangeArrowheads="1"/>
          </p:cNvSpPr>
          <p:nvPr/>
        </p:nvSpPr>
        <p:spPr bwMode="auto">
          <a:xfrm>
            <a:off x="9782161" y="5208108"/>
            <a:ext cx="2027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Shaft</a:t>
            </a: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Finite Element</a:t>
            </a:r>
          </a:p>
        </p:txBody>
      </p:sp>
      <p:sp>
        <p:nvSpPr>
          <p:cNvPr id="2" name="Textfeld 1">
            <a:extLst>
              <a:ext uri="{FF2B5EF4-FFF2-40B4-BE49-F238E27FC236}">
                <a16:creationId xmlns:a16="http://schemas.microsoft.com/office/drawing/2014/main" id="{924D0FF5-1B67-B7AD-8832-5D8AD07E5508}"/>
              </a:ext>
            </a:extLst>
          </p:cNvPr>
          <p:cNvSpPr txBox="1"/>
          <p:nvPr/>
        </p:nvSpPr>
        <p:spPr>
          <a:xfrm>
            <a:off x="1014202" y="2002548"/>
            <a:ext cx="3934326" cy="4431983"/>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Mechanical</a:t>
            </a:r>
            <a:r>
              <a:rPr lang="de-DE" sz="2400" dirty="0">
                <a:solidFill>
                  <a:srgbClr val="0000FF"/>
                </a:solidFill>
                <a:latin typeface="+mn-lt"/>
              </a:rPr>
              <a:t> Model </a:t>
            </a:r>
            <a:r>
              <a:rPr lang="de-DE" sz="2400" b="0" dirty="0" err="1">
                <a:latin typeface="+mn-lt"/>
              </a:rPr>
              <a:t>of</a:t>
            </a:r>
            <a:endParaRPr lang="de-DE" sz="2400" b="0" dirty="0">
              <a:latin typeface="+mn-lt"/>
            </a:endParaRPr>
          </a:p>
          <a:p>
            <a:r>
              <a:rPr lang="de-DE" sz="2400" b="0" dirty="0">
                <a:latin typeface="+mn-lt"/>
              </a:rPr>
              <a:t>a </a:t>
            </a:r>
            <a:r>
              <a:rPr lang="de-DE" sz="2400" b="0" dirty="0" err="1">
                <a:latin typeface="+mn-lt"/>
              </a:rPr>
              <a:t>general</a:t>
            </a:r>
            <a:r>
              <a:rPr lang="de-DE" sz="2400" b="0" dirty="0">
                <a:latin typeface="+mn-lt"/>
              </a:rPr>
              <a:t> </a:t>
            </a:r>
            <a:r>
              <a:rPr lang="de-DE" sz="2400" dirty="0">
                <a:solidFill>
                  <a:srgbClr val="0000FF"/>
                </a:solidFill>
                <a:latin typeface="+mn-lt"/>
              </a:rPr>
              <a:t>Turbogenerator</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built</a:t>
            </a:r>
            <a:r>
              <a:rPr lang="de-DE" sz="2400" b="0" dirty="0">
                <a:latin typeface="+mn-lt"/>
              </a:rPr>
              <a:t> </a:t>
            </a:r>
            <a:r>
              <a:rPr lang="de-DE" sz="2400" b="0" dirty="0" err="1">
                <a:latin typeface="+mn-lt"/>
              </a:rPr>
              <a:t>up</a:t>
            </a:r>
            <a:r>
              <a:rPr lang="de-DE" sz="2400" b="0" dirty="0">
                <a:latin typeface="+mn-lt"/>
              </a:rPr>
              <a:t> 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p>
          <a:p>
            <a:r>
              <a:rPr lang="de-DE" sz="2400" dirty="0">
                <a:solidFill>
                  <a:srgbClr val="0000FF"/>
                </a:solidFill>
                <a:latin typeface="+mn-lt"/>
              </a:rPr>
              <a:t>Finite Element Method.</a:t>
            </a:r>
          </a:p>
          <a:p>
            <a:endParaRPr lang="de-DE" sz="2400" b="0" dirty="0">
              <a:latin typeface="+mn-lt"/>
            </a:endParaRPr>
          </a:p>
          <a:p>
            <a:r>
              <a:rPr lang="de-DE" sz="2400" b="0" dirty="0" err="1">
                <a:latin typeface="+mn-lt"/>
              </a:rPr>
              <a:t>Each</a:t>
            </a:r>
            <a:r>
              <a:rPr lang="de-DE" sz="2400" b="0" dirty="0">
                <a:latin typeface="+mn-lt"/>
              </a:rPr>
              <a:t> Finite Element will </a:t>
            </a:r>
            <a:r>
              <a:rPr lang="de-DE" sz="2400" b="0" dirty="0" err="1">
                <a:latin typeface="+mn-lt"/>
              </a:rPr>
              <a:t>be</a:t>
            </a:r>
            <a:endParaRPr lang="de-DE" sz="2400" b="0" dirty="0">
              <a:latin typeface="+mn-lt"/>
            </a:endParaRPr>
          </a:p>
          <a:p>
            <a:r>
              <a:rPr lang="de-DE" sz="2400" b="0" dirty="0" err="1">
                <a:latin typeface="+mn-lt"/>
              </a:rPr>
              <a:t>described</a:t>
            </a:r>
            <a:r>
              <a:rPr lang="de-DE" sz="2400" b="0" dirty="0">
                <a:latin typeface="+mn-lt"/>
              </a:rPr>
              <a:t> by </a:t>
            </a:r>
            <a:r>
              <a:rPr lang="de-DE" sz="2400" b="0" dirty="0" err="1">
                <a:latin typeface="+mn-lt"/>
              </a:rPr>
              <a:t>its</a:t>
            </a:r>
            <a:r>
              <a:rPr lang="de-DE" sz="2400" b="0" dirty="0">
                <a:latin typeface="+mn-lt"/>
              </a:rPr>
              <a:t> </a:t>
            </a:r>
            <a:r>
              <a:rPr lang="de-DE" sz="2400" dirty="0" err="1">
                <a:solidFill>
                  <a:srgbClr val="0000FF"/>
                </a:solidFill>
                <a:latin typeface="+mn-lt"/>
              </a:rPr>
              <a:t>length</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moment</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inertia</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stiffness</a:t>
            </a:r>
            <a:r>
              <a:rPr lang="de-DE" sz="2400" dirty="0">
                <a:solidFill>
                  <a:srgbClr val="0000FF"/>
                </a:solidFill>
                <a:latin typeface="+mn-lt"/>
              </a:rPr>
              <a:t>.</a:t>
            </a:r>
          </a:p>
          <a:p>
            <a:endParaRPr lang="de-DE" sz="2400" b="0" dirty="0">
              <a:latin typeface="+mn-lt"/>
            </a:endParaRPr>
          </a:p>
          <a:p>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latin typeface="Arial" charset="0"/>
              </a:rPr>
              <a:t>Numerical</a:t>
            </a:r>
            <a:r>
              <a:rPr lang="de-DE" altLang="de-DE" sz="2400" dirty="0">
                <a:latin typeface="Arial" charset="0"/>
              </a:rPr>
              <a:t> </a:t>
            </a:r>
            <a:r>
              <a:rPr lang="de-DE" altLang="de-DE" sz="2400" dirty="0" err="1">
                <a:latin typeface="Arial" charset="0"/>
              </a:rPr>
              <a:t>Estimation</a:t>
            </a:r>
            <a:r>
              <a:rPr lang="de-DE" altLang="de-DE" sz="2400" dirty="0">
                <a:latin typeface="Arial" charset="0"/>
              </a:rPr>
              <a:t> </a:t>
            </a:r>
            <a:r>
              <a:rPr lang="de-DE" altLang="de-DE" sz="2400" dirty="0" err="1">
                <a:latin typeface="Arial" charset="0"/>
              </a:rPr>
              <a:t>of</a:t>
            </a:r>
            <a:r>
              <a:rPr lang="de-DE" altLang="de-DE" sz="2400" dirty="0">
                <a:latin typeface="Arial" charset="0"/>
              </a:rPr>
              <a:t> </a:t>
            </a:r>
            <a:r>
              <a:rPr lang="de-DE" altLang="de-DE" sz="2400" dirty="0" err="1">
                <a:latin typeface="Arial" charset="0"/>
              </a:rPr>
              <a:t>Torsional</a:t>
            </a:r>
            <a:r>
              <a:rPr lang="de-DE" altLang="de-DE" sz="2400" dirty="0">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236762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lvl="0" eaLnBrk="1" hangingPunct="1">
              <a:defRPr/>
            </a:pPr>
            <a:r>
              <a:rPr lang="de-DE" altLang="de-DE" sz="2400" kern="0" dirty="0" err="1">
                <a:solidFill>
                  <a:srgbClr val="0000FF"/>
                </a:solidFill>
                <a:latin typeface="Arial" panose="020B0604020202020204" pitchFamily="34" charset="0"/>
                <a:ea typeface="+mj-ea"/>
                <a:cs typeface="+mj-cs"/>
              </a:rPr>
              <a:t>Countermeasures</a:t>
            </a:r>
            <a:r>
              <a:rPr lang="de-DE" altLang="de-DE" sz="2400" kern="0" dirty="0">
                <a:solidFill>
                  <a:srgbClr val="0000FF"/>
                </a:solidFill>
                <a:latin typeface="Arial" panose="020B0604020202020204" pitchFamily="34" charset="0"/>
                <a:ea typeface="+mj-ea"/>
                <a:cs typeface="+mj-cs"/>
              </a:rPr>
              <a:t> </a:t>
            </a:r>
            <a:r>
              <a:rPr lang="de-DE" altLang="de-DE" sz="2400" kern="0" dirty="0" err="1">
                <a:solidFill>
                  <a:srgbClr val="0000FF"/>
                </a:solidFill>
                <a:latin typeface="Arial" panose="020B0604020202020204" pitchFamily="34" charset="0"/>
                <a:ea typeface="+mj-ea"/>
                <a:cs typeface="+mj-cs"/>
              </a:rPr>
              <a:t>to</a:t>
            </a:r>
            <a:r>
              <a:rPr lang="de-DE" altLang="de-DE" sz="2400" kern="0" dirty="0">
                <a:solidFill>
                  <a:srgbClr val="0000FF"/>
                </a:solidFill>
                <a:latin typeface="Arial" panose="020B0604020202020204" pitchFamily="34" charset="0"/>
                <a:ea typeface="+mj-ea"/>
                <a:cs typeface="+mj-cs"/>
              </a:rPr>
              <a:t> Control SSR-Problems</a:t>
            </a:r>
            <a:endParaRPr lang="de-DE" altLang="de-DE" sz="2400" dirty="0">
              <a:solidFill>
                <a:srgbClr val="0000FF"/>
              </a:solidFill>
              <a:latin typeface="Arial" panose="020B0604020202020204" pitchFamily="34" charset="0"/>
              <a:ea typeface="+mj-ea"/>
              <a:cs typeface="+mj-cs"/>
            </a:endParaRPr>
          </a:p>
          <a:p>
            <a:pPr lvl="0" eaLnBrk="1" hangingPunct="1">
              <a:defRPr/>
            </a:pPr>
            <a:r>
              <a:rPr lang="de-DE" altLang="de-DE" sz="2400" b="0" dirty="0">
                <a:solidFill>
                  <a:srgbClr val="000000"/>
                </a:solidFill>
                <a:latin typeface="Arial" panose="020B0604020202020204" pitchFamily="34" charset="0"/>
                <a:ea typeface="+mj-ea"/>
                <a:cs typeface="+mj-cs"/>
              </a:rPr>
              <a:t>General </a:t>
            </a:r>
            <a:r>
              <a:rPr lang="de-DE" altLang="de-DE" sz="2400" b="0" dirty="0" err="1">
                <a:solidFill>
                  <a:srgbClr val="000000"/>
                </a:solidFill>
                <a:latin typeface="Arial" panose="020B0604020202020204" pitchFamily="34" charset="0"/>
                <a:ea typeface="+mj-ea"/>
                <a:cs typeface="+mj-cs"/>
              </a:rPr>
              <a:t>Overview</a:t>
            </a:r>
            <a:endParaRPr kumimoji="0" lang="de-DE" alt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188157" cy="5262979"/>
          </a:xfrm>
          <a:prstGeom prst="rect">
            <a:avLst/>
          </a:prstGeom>
          <a:noFill/>
        </p:spPr>
        <p:txBody>
          <a:bodyPr wrap="square" rtlCol="0">
            <a:spAutoFit/>
          </a:bodyPr>
          <a:lstStyle/>
          <a:p>
            <a:r>
              <a:rPr lang="de-DE" sz="2400" dirty="0" err="1">
                <a:solidFill>
                  <a:srgbClr val="0000FF"/>
                </a:solidFill>
                <a:latin typeface="+mn-lt"/>
              </a:rPr>
              <a:t>Countermeasures</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Control 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dirty="0">
                <a:solidFill>
                  <a:srgbClr val="0000FF"/>
                </a:solidFill>
                <a:latin typeface="+mn-lt"/>
              </a:rPr>
              <a:t> Problems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subdivided</a:t>
            </a:r>
            <a:r>
              <a:rPr lang="de-DE" sz="2400" b="0" dirty="0">
                <a:latin typeface="+mn-lt"/>
              </a:rPr>
              <a:t> </a:t>
            </a:r>
            <a:r>
              <a:rPr lang="de-DE" sz="2400" b="0" dirty="0" err="1">
                <a:latin typeface="+mn-lt"/>
              </a:rPr>
              <a:t>into</a:t>
            </a:r>
            <a:r>
              <a:rPr lang="de-DE" sz="2400" b="0" dirty="0">
                <a:latin typeface="+mn-lt"/>
              </a:rPr>
              <a:t>:</a:t>
            </a:r>
          </a:p>
          <a:p>
            <a:endParaRPr lang="de-DE" sz="2400" b="0" dirty="0">
              <a:latin typeface="+mn-lt"/>
            </a:endParaRPr>
          </a:p>
          <a:p>
            <a:pPr marL="342900" indent="-342900">
              <a:buFont typeface="Wingdings" panose="05000000000000000000" pitchFamily="2" charset="2"/>
              <a:buChar char="§"/>
            </a:pPr>
            <a:r>
              <a:rPr lang="de-DE" sz="2400" b="0" dirty="0" err="1">
                <a:solidFill>
                  <a:srgbClr val="0000FF"/>
                </a:solidFill>
                <a:latin typeface="+mn-lt"/>
              </a:rPr>
              <a:t>Protection</a:t>
            </a:r>
            <a:r>
              <a:rPr lang="de-DE" sz="2400" b="0" dirty="0">
                <a:solidFill>
                  <a:srgbClr val="0000FF"/>
                </a:solidFill>
                <a:latin typeface="+mn-lt"/>
              </a:rPr>
              <a:t> Systems outside </a:t>
            </a:r>
            <a:r>
              <a:rPr lang="de-DE" sz="2400" b="0" dirty="0" err="1">
                <a:solidFill>
                  <a:srgbClr val="0000FF"/>
                </a:solidFill>
                <a:latin typeface="+mn-lt"/>
              </a:rPr>
              <a:t>the</a:t>
            </a:r>
            <a:r>
              <a:rPr lang="de-DE" sz="2400" b="0" dirty="0">
                <a:solidFill>
                  <a:srgbClr val="0000FF"/>
                </a:solidFill>
                <a:latin typeface="+mn-lt"/>
              </a:rPr>
              <a:t> Power Plant </a:t>
            </a:r>
            <a:r>
              <a:rPr lang="de-DE" sz="2400" b="0" dirty="0">
                <a:latin typeface="+mn-lt"/>
              </a:rPr>
              <a:t>- in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System</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dirty="0" err="1">
                <a:solidFill>
                  <a:srgbClr val="0000FF"/>
                </a:solidFill>
                <a:latin typeface="+mn-lt"/>
              </a:rPr>
              <a:t>Protection</a:t>
            </a:r>
            <a:r>
              <a:rPr lang="de-DE" sz="2400" dirty="0">
                <a:solidFill>
                  <a:srgbClr val="0000FF"/>
                </a:solidFill>
                <a:latin typeface="+mn-lt"/>
              </a:rPr>
              <a:t> Systems </a:t>
            </a:r>
            <a:r>
              <a:rPr lang="de-DE" sz="2400" dirty="0" err="1">
                <a:solidFill>
                  <a:srgbClr val="0000FF"/>
                </a:solidFill>
                <a:latin typeface="+mn-lt"/>
              </a:rPr>
              <a:t>inside</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Power Plant </a:t>
            </a:r>
          </a:p>
          <a:p>
            <a:pPr marL="342900" indent="-342900">
              <a:buFont typeface="Wingdings" panose="05000000000000000000" pitchFamily="2" charset="2"/>
              <a:buChar char="§"/>
            </a:pPr>
            <a:endParaRPr lang="de-DE" sz="2400" b="0" dirty="0">
              <a:latin typeface="+mn-lt"/>
            </a:endParaRPr>
          </a:p>
          <a:p>
            <a:r>
              <a:rPr lang="de-DE" sz="2400" b="0" dirty="0">
                <a:latin typeface="+mn-lt"/>
              </a:rPr>
              <a:t>     - </a:t>
            </a:r>
            <a:r>
              <a:rPr lang="de-DE" sz="2400" dirty="0" err="1">
                <a:solidFill>
                  <a:srgbClr val="0000FF"/>
                </a:solidFill>
                <a:latin typeface="+mn-lt"/>
              </a:rPr>
              <a:t>Grid</a:t>
            </a:r>
            <a:r>
              <a:rPr lang="de-DE" sz="2400" dirty="0">
                <a:solidFill>
                  <a:srgbClr val="0000FF"/>
                </a:solidFill>
                <a:latin typeface="+mn-lt"/>
              </a:rPr>
              <a:t> </a:t>
            </a:r>
            <a:r>
              <a:rPr lang="de-DE" sz="2400" dirty="0" err="1">
                <a:solidFill>
                  <a:srgbClr val="0000FF"/>
                </a:solidFill>
                <a:latin typeface="+mn-lt"/>
              </a:rPr>
              <a:t>Disconnection</a:t>
            </a:r>
            <a:endParaRPr lang="de-DE" sz="2400" dirty="0">
              <a:solidFill>
                <a:srgbClr val="0000FF"/>
              </a:solidFill>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this</a:t>
            </a:r>
            <a:r>
              <a:rPr lang="de-DE" sz="2400" b="0" dirty="0">
                <a:latin typeface="+mn-lt"/>
              </a:rPr>
              <a:t> </a:t>
            </a:r>
            <a:r>
              <a:rPr lang="de-DE" sz="2400" b="0" dirty="0" err="1">
                <a:latin typeface="+mn-lt"/>
              </a:rPr>
              <a:t>Overview</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consider</a:t>
            </a:r>
            <a:r>
              <a:rPr lang="de-DE" sz="2400" b="0" dirty="0">
                <a:latin typeface="+mn-lt"/>
              </a:rPr>
              <a:t> </a:t>
            </a:r>
            <a:r>
              <a:rPr lang="de-DE" sz="2400" b="0" dirty="0" err="1">
                <a:latin typeface="+mn-lt"/>
              </a:rPr>
              <a:t>mainly</a:t>
            </a:r>
            <a:r>
              <a:rPr lang="de-DE" sz="2400" b="0" dirty="0">
                <a:latin typeface="+mn-lt"/>
              </a:rPr>
              <a:t> </a:t>
            </a:r>
            <a:r>
              <a:rPr lang="de-DE" sz="2400" dirty="0" err="1">
                <a:solidFill>
                  <a:srgbClr val="0000FF"/>
                </a:solidFill>
                <a:latin typeface="+mn-lt"/>
              </a:rPr>
              <a:t>Protection</a:t>
            </a:r>
            <a:r>
              <a:rPr lang="de-DE" sz="2400" dirty="0">
                <a:solidFill>
                  <a:srgbClr val="0000FF"/>
                </a:solidFill>
                <a:latin typeface="+mn-lt"/>
              </a:rPr>
              <a:t> Systems </a:t>
            </a:r>
            <a:r>
              <a:rPr lang="de-DE" sz="2400" b="0" dirty="0" err="1">
                <a:latin typeface="+mn-lt"/>
              </a:rPr>
              <a:t>inside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Power</a:t>
            </a:r>
            <a:r>
              <a:rPr lang="de-DE" sz="2400" b="0" dirty="0">
                <a:latin typeface="+mn-lt"/>
              </a:rPr>
              <a:t> </a:t>
            </a:r>
            <a:r>
              <a:rPr lang="de-DE" sz="2400" dirty="0">
                <a:solidFill>
                  <a:srgbClr val="0000FF"/>
                </a:solidFill>
                <a:latin typeface="+mn-lt"/>
              </a:rPr>
              <a:t>Plant</a:t>
            </a:r>
          </a:p>
        </p:txBody>
      </p:sp>
    </p:spTree>
    <p:extLst>
      <p:ext uri="{BB962C8B-B14F-4D97-AF65-F5344CB8AC3E}">
        <p14:creationId xmlns:p14="http://schemas.microsoft.com/office/powerpoint/2010/main" val="2131787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10717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outside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092453"/>
            <a:ext cx="11188157"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possibilities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outside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Power Plant</a:t>
            </a:r>
            <a:r>
              <a:rPr kumimoji="0" 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lang="de-DE" sz="2400" dirty="0">
                <a:solidFill>
                  <a:srgbClr val="0000FF"/>
                </a:solidFill>
                <a:latin typeface="Arial"/>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lang="de-DE" sz="2400" dirty="0">
                <a:solidFill>
                  <a:srgbClr val="0000FF"/>
                </a:solidFill>
                <a:latin typeface="Arial"/>
              </a:rPr>
              <a:t> 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Static Blocking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Bypass </a:t>
            </a:r>
            <a:r>
              <a:rPr lang="de-DE" sz="2400" b="0" dirty="0" err="1">
                <a:solidFill>
                  <a:srgbClr val="000000"/>
                </a:solidFill>
                <a:latin typeface="Arial"/>
              </a:rPr>
              <a:t>Damping</a:t>
            </a:r>
            <a:r>
              <a:rPr lang="de-DE" sz="2400" b="0" dirty="0">
                <a:solidFill>
                  <a:srgbClr val="000000"/>
                </a:solidFill>
                <a:latin typeface="Arial"/>
              </a:rPr>
              <a:t>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Dynamic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Change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grade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compensation</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Thyristor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controlled</a:t>
            </a:r>
            <a:r>
              <a:rPr kumimoji="0" lang="de-DE" sz="2400" b="0" i="0" u="none" strike="noStrike" kern="1200" cap="none" spc="0" normalizeH="0" baseline="0" noProof="0" dirty="0">
                <a:ln>
                  <a:noFill/>
                </a:ln>
                <a:solidFill>
                  <a:srgbClr val="000000"/>
                </a:solidFill>
                <a:effectLst/>
                <a:uLnTx/>
                <a:uFillTx/>
                <a:latin typeface="Arial"/>
                <a:ea typeface="+mn-ea"/>
                <a:cs typeface="+mn-cs"/>
              </a:rPr>
              <a:t> in Series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compensation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presentation</a:t>
            </a:r>
            <a:r>
              <a:rPr kumimoji="0" lang="de-DE" sz="2400" b="0" i="0" u="none" strike="noStrike" kern="1200" cap="none" spc="0" normalizeH="0" baseline="0" noProof="0" dirty="0">
                <a:ln>
                  <a:noFill/>
                </a:ln>
                <a:solidFill>
                  <a:srgbClr val="000000"/>
                </a:solidFill>
                <a:effectLst/>
                <a:uLnTx/>
                <a:uFillTx/>
                <a:latin typeface="Arial"/>
                <a:ea typeface="+mn-ea"/>
                <a:cs typeface="+mn-cs"/>
              </a:rPr>
              <a:t>. More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information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publication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a:t>
            </a:r>
            <a:r>
              <a:rPr lang="de-DE" sz="2400" b="0" dirty="0" err="1">
                <a:solidFill>
                  <a:srgbClr val="0000FF"/>
                </a:solidFill>
                <a:latin typeface="Arial"/>
              </a:rPr>
              <a:t>Subsynchronous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Problems“</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FF"/>
                </a:solidFill>
                <a:effectLst/>
                <a:uLnTx/>
                <a:uFillTx/>
                <a:latin typeface="Arial"/>
                <a:ea typeface="+mn-ea"/>
                <a:cs typeface="+mn-cs"/>
              </a:rPr>
              <a:t>    IEEE Transactions on Power </a:t>
            </a:r>
            <a:r>
              <a:rPr kumimoji="0" lang="de-DE" sz="2400" b="0" i="0" u="none" strike="noStrike" kern="1200" cap="none" spc="0" normalizeH="0" baseline="0" noProof="0" dirty="0" err="1">
                <a:ln>
                  <a:noFill/>
                </a:ln>
                <a:solidFill>
                  <a:srgbClr val="0000FF"/>
                </a:solidFill>
                <a:effectLst/>
                <a:uLnTx/>
                <a:uFillTx/>
                <a:latin typeface="Arial"/>
                <a:ea typeface="+mn-ea"/>
                <a:cs typeface="+mn-cs"/>
              </a:rPr>
              <a:t>Apparatus</a:t>
            </a:r>
            <a:r>
              <a:rPr kumimoji="0" lang="de-DE" sz="2400" b="0" i="0" u="none" strike="noStrike" kern="1200" cap="none" spc="0" normalizeH="0" baseline="0" noProof="0" dirty="0">
                <a:ln>
                  <a:noFill/>
                </a:ln>
                <a:solidFill>
                  <a:srgbClr val="0000FF"/>
                </a:solidFill>
                <a:effectLst/>
                <a:uLnTx/>
                <a:uFillTx/>
                <a:latin typeface="Arial"/>
                <a:ea typeface="+mn-ea"/>
                <a:cs typeface="+mn-cs"/>
              </a:rPr>
              <a:t> and Systems, Vol. PAS-99, No.5, </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FF"/>
                </a:solidFill>
                <a:latin typeface="Arial"/>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  Sept./</a:t>
            </a:r>
            <a:r>
              <a:rPr kumimoji="0" lang="de-DE" sz="2400" b="0" i="0" u="none" strike="noStrike" kern="1200" cap="none" spc="0" normalizeH="0" baseline="0" noProof="0" dirty="0" err="1">
                <a:ln>
                  <a:noFill/>
                </a:ln>
                <a:solidFill>
                  <a:srgbClr val="0000FF"/>
                </a:solidFill>
                <a:effectLst/>
                <a:uLnTx/>
                <a:uFillTx/>
                <a:latin typeface="Arial"/>
                <a:ea typeface="+mn-ea"/>
                <a:cs typeface="+mn-cs"/>
              </a:rPr>
              <a:t>Oct</a:t>
            </a:r>
            <a:r>
              <a:rPr kumimoji="0" lang="de-DE" sz="2400" b="0" i="0" u="none" strike="noStrike" kern="1200" cap="none" spc="0" normalizeH="0" baseline="0" noProof="0" dirty="0">
                <a:ln>
                  <a:noFill/>
                </a:ln>
                <a:solidFill>
                  <a:srgbClr val="0000FF"/>
                </a:solidFill>
                <a:effectLst/>
                <a:uLnTx/>
                <a:uFillTx/>
                <a:latin typeface="Arial"/>
                <a:ea typeface="+mn-ea"/>
                <a:cs typeface="+mn-cs"/>
              </a:rPr>
              <a:t>. 1980 </a:t>
            </a:r>
          </a:p>
        </p:txBody>
      </p:sp>
    </p:spTree>
    <p:extLst>
      <p:ext uri="{BB962C8B-B14F-4D97-AF65-F5344CB8AC3E}">
        <p14:creationId xmlns:p14="http://schemas.microsoft.com/office/powerpoint/2010/main" val="1914441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Disconnection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353258"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Systems in</a:t>
            </a:r>
            <a:r>
              <a:rPr kumimoji="0" lang="de-DE" sz="2400" b="1" i="0" u="none" strike="noStrike" kern="1200" cap="none" spc="0" normalizeH="0" baseline="0" noProof="0" dirty="0" err="1">
                <a:ln>
                  <a:noFill/>
                </a:ln>
                <a:solidFill>
                  <a:srgbClr val="0000FF"/>
                </a:solidFill>
                <a:effectLst/>
                <a:uLnTx/>
                <a:uFillTx/>
                <a:latin typeface="Arial"/>
                <a:ea typeface="+mn-ea"/>
                <a:cs typeface="+mn-cs"/>
              </a:rPr>
              <a:t>side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Power Plant </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concept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Problems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By permanent </a:t>
            </a:r>
            <a:r>
              <a:rPr kumimoji="0" lang="de-DE" sz="2400" b="1" i="0" u="none" strike="noStrike" kern="1200" cap="none" spc="0" normalizeH="0" baseline="0" noProof="0" dirty="0">
                <a:ln>
                  <a:noFill/>
                </a:ln>
                <a:solidFill>
                  <a:srgbClr val="0000FF"/>
                </a:solidFill>
                <a:effectLst/>
                <a:uLnTx/>
                <a:uFillTx/>
                <a:latin typeface="Arial"/>
                <a:ea typeface="+mn-ea"/>
                <a:cs typeface="+mn-cs"/>
              </a:rPr>
              <a:t>Monitoring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1" i="0" u="none" strike="noStrike" kern="1200" cap="none" spc="0" normalizeH="0" baseline="0" noProof="0" dirty="0">
                <a:ln>
                  <a:noFill/>
                </a:ln>
                <a:solidFill>
                  <a:srgbClr val="0000FF"/>
                </a:solidFill>
                <a:effectLst/>
                <a:uLnTx/>
                <a:uFillTx/>
                <a:latin typeface="Arial"/>
                <a:ea typeface="+mn-ea"/>
                <a:cs typeface="+mn-cs"/>
              </a:rPr>
              <a:t>Evaluation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a:ln>
                  <a:noFill/>
                </a:ln>
                <a:solidFill>
                  <a:srgbClr val="0000FF"/>
                </a:solidFill>
                <a:effectLst/>
                <a:uLnTx/>
                <a:uFillTx/>
                <a:latin typeface="Arial"/>
                <a:ea typeface="+mn-ea"/>
                <a:cs typeface="+mn-cs"/>
              </a:rPr>
              <a:t>Stresses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Stator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Voltages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Currents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critical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values</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255194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44</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434098"/>
          <a:ext cx="7208837" cy="3632201"/>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490422">
                  <a:extLst>
                    <a:ext uri="{9D8B030D-6E8A-4147-A177-3AD203B41FA5}">
                      <a16:colId xmlns:a16="http://schemas.microsoft.com/office/drawing/2014/main" val="20003"/>
                    </a:ext>
                  </a:extLst>
                </a:gridCol>
                <a:gridCol w="1412647">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9">
            <a:extLst>
              <a:ext uri="{FF2B5EF4-FFF2-40B4-BE49-F238E27FC236}">
                <a16:creationId xmlns:a16="http://schemas.microsoft.com/office/drawing/2014/main" id="{86CB062D-E036-4F2D-8766-DB821CC559CA}"/>
              </a:ext>
            </a:extLst>
          </p:cNvPr>
          <p:cNvSpPr txBox="1">
            <a:spLocks noChangeArrowheads="1"/>
          </p:cNvSpPr>
          <p:nvPr/>
        </p:nvSpPr>
        <p:spPr bwMode="auto">
          <a:xfrm rot="18989682">
            <a:off x="6686550" y="3350211"/>
            <a:ext cx="260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de-DE" altLang="de-DE">
                <a:solidFill>
                  <a:srgbClr val="FF0000"/>
                </a:solidFill>
                <a:latin typeface="Frutiger LT Com 55 Roman" panose="020B0503030504020204" pitchFamily="34" charset="0"/>
                <a:cs typeface="Arial" panose="020B0604020202020204" pitchFamily="34" charset="0"/>
              </a:rPr>
              <a:t>Extended Solutions</a:t>
            </a:r>
          </a:p>
        </p:txBody>
      </p:sp>
      <p:sp>
        <p:nvSpPr>
          <p:cNvPr id="10" name="Textfeld 10">
            <a:extLst>
              <a:ext uri="{FF2B5EF4-FFF2-40B4-BE49-F238E27FC236}">
                <a16:creationId xmlns:a16="http://schemas.microsoft.com/office/drawing/2014/main" id="{96AFD4E7-E756-4A30-B594-BEA19EDE14A1}"/>
              </a:ext>
            </a:extLst>
          </p:cNvPr>
          <p:cNvSpPr txBox="1">
            <a:spLocks noChangeArrowheads="1"/>
          </p:cNvSpPr>
          <p:nvPr/>
        </p:nvSpPr>
        <p:spPr bwMode="auto">
          <a:xfrm rot="18989682">
            <a:off x="4767263" y="3502611"/>
            <a:ext cx="2147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de-DE" altLang="de-DE" sz="1600" dirty="0" err="1">
                <a:solidFill>
                  <a:srgbClr val="0000FF"/>
                </a:solidFill>
                <a:cs typeface="Arial" panose="020B0604020202020204" pitchFamily="34" charset="0"/>
              </a:rPr>
              <a:t>Conventional</a:t>
            </a:r>
            <a:r>
              <a:rPr lang="de-DE" altLang="de-DE" sz="1600" dirty="0">
                <a:solidFill>
                  <a:srgbClr val="0000FF"/>
                </a:solidFill>
                <a:cs typeface="Arial" panose="020B0604020202020204" pitchFamily="34" charset="0"/>
              </a:rPr>
              <a:t> Solution</a:t>
            </a:r>
            <a:br>
              <a:rPr lang="de-DE" altLang="de-DE" sz="1600" dirty="0">
                <a:solidFill>
                  <a:srgbClr val="404040"/>
                </a:solidFill>
                <a:cs typeface="Arial" panose="020B0604020202020204" pitchFamily="34" charset="0"/>
              </a:rPr>
            </a:br>
            <a:endParaRPr lang="de-DE" altLang="de-DE" sz="1600" dirty="0">
              <a:solidFill>
                <a:srgbClr val="404040"/>
              </a:solidFill>
              <a:cs typeface="Arial" panose="020B0604020202020204" pitchFamily="34" charset="0"/>
            </a:endParaRPr>
          </a:p>
        </p:txBody>
      </p: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 - 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General Vibration Control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by Passive, Semi-</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Control</a:t>
            </a:r>
          </a:p>
        </p:txBody>
      </p:sp>
    </p:spTree>
    <p:extLst>
      <p:ext uri="{BB962C8B-B14F-4D97-AF65-F5344CB8AC3E}">
        <p14:creationId xmlns:p14="http://schemas.microsoft.com/office/powerpoint/2010/main" val="3384992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45</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434098"/>
          <a:ext cx="7208837" cy="3632201"/>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490422">
                  <a:extLst>
                    <a:ext uri="{9D8B030D-6E8A-4147-A177-3AD203B41FA5}">
                      <a16:colId xmlns:a16="http://schemas.microsoft.com/office/drawing/2014/main" val="20003"/>
                    </a:ext>
                  </a:extLst>
                </a:gridCol>
                <a:gridCol w="1412647">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9">
            <a:extLst>
              <a:ext uri="{FF2B5EF4-FFF2-40B4-BE49-F238E27FC236}">
                <a16:creationId xmlns:a16="http://schemas.microsoft.com/office/drawing/2014/main" id="{86CB062D-E036-4F2D-8766-DB821CC559CA}"/>
              </a:ext>
            </a:extLst>
          </p:cNvPr>
          <p:cNvSpPr txBox="1">
            <a:spLocks noChangeArrowheads="1"/>
          </p:cNvSpPr>
          <p:nvPr/>
        </p:nvSpPr>
        <p:spPr bwMode="auto">
          <a:xfrm rot="18989682">
            <a:off x="6686550" y="3350211"/>
            <a:ext cx="260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de-DE" altLang="de-DE">
                <a:solidFill>
                  <a:srgbClr val="FF0000"/>
                </a:solidFill>
                <a:latin typeface="Frutiger LT Com 55 Roman" panose="020B0503030504020204" pitchFamily="34" charset="0"/>
                <a:cs typeface="Arial" panose="020B0604020202020204" pitchFamily="34" charset="0"/>
              </a:rPr>
              <a:t>Extended Solutions</a:t>
            </a:r>
          </a:p>
        </p:txBody>
      </p:sp>
      <p:sp>
        <p:nvSpPr>
          <p:cNvPr id="10" name="Textfeld 10">
            <a:extLst>
              <a:ext uri="{FF2B5EF4-FFF2-40B4-BE49-F238E27FC236}">
                <a16:creationId xmlns:a16="http://schemas.microsoft.com/office/drawing/2014/main" id="{96AFD4E7-E756-4A30-B594-BEA19EDE14A1}"/>
              </a:ext>
            </a:extLst>
          </p:cNvPr>
          <p:cNvSpPr txBox="1">
            <a:spLocks noChangeArrowheads="1"/>
          </p:cNvSpPr>
          <p:nvPr/>
        </p:nvSpPr>
        <p:spPr bwMode="auto">
          <a:xfrm rot="18989682">
            <a:off x="4767263" y="3502611"/>
            <a:ext cx="2147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de-DE" altLang="de-DE" sz="1600" dirty="0" err="1">
                <a:solidFill>
                  <a:srgbClr val="0000FF"/>
                </a:solidFill>
                <a:cs typeface="Arial" panose="020B0604020202020204" pitchFamily="34" charset="0"/>
              </a:rPr>
              <a:t>Conventional</a:t>
            </a:r>
            <a:r>
              <a:rPr lang="de-DE" altLang="de-DE" sz="1600" dirty="0">
                <a:solidFill>
                  <a:srgbClr val="0000FF"/>
                </a:solidFill>
                <a:cs typeface="Arial" panose="020B0604020202020204" pitchFamily="34" charset="0"/>
              </a:rPr>
              <a:t> Solution</a:t>
            </a:r>
            <a:br>
              <a:rPr lang="de-DE" altLang="de-DE" sz="1600" dirty="0">
                <a:solidFill>
                  <a:srgbClr val="404040"/>
                </a:solidFill>
                <a:cs typeface="Arial" panose="020B0604020202020204" pitchFamily="34" charset="0"/>
              </a:rPr>
            </a:br>
            <a:endParaRPr lang="de-DE" altLang="de-DE" sz="1600" dirty="0">
              <a:solidFill>
                <a:srgbClr val="404040"/>
              </a:solidFill>
              <a:cs typeface="Arial" panose="020B0604020202020204" pitchFamily="34" charset="0"/>
            </a:endParaRPr>
          </a:p>
        </p:txBody>
      </p:sp>
    </p:spTree>
    <p:extLst>
      <p:ext uri="{BB962C8B-B14F-4D97-AF65-F5344CB8AC3E}">
        <p14:creationId xmlns:p14="http://schemas.microsoft.com/office/powerpoint/2010/main" val="1018352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358900"/>
            <a:ext cx="10502900"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t</a:t>
            </a:r>
            <a:r>
              <a:rPr kumimoji="0" lang="de-DE" sz="2400" b="0" i="0" u="none" strike="noStrike" kern="1200" cap="none" spc="0" normalizeH="0" baseline="0" noProof="0" dirty="0">
                <a:ln>
                  <a:noFill/>
                </a:ln>
                <a:solidFill>
                  <a:srgbClr val="000000"/>
                </a:solidFill>
                <a:effectLst/>
                <a:uLnTx/>
                <a:uFillTx/>
                <a:latin typeface="Arial"/>
                <a:ea typeface="+mn-ea"/>
                <a:cs typeface="+mn-cs"/>
              </a:rPr>
              <a: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examples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Systems </a:t>
            </a:r>
            <a:r>
              <a:rPr kumimoji="0" lang="de-DE" sz="2400" i="0" u="none" strike="noStrike" kern="1200" cap="none" spc="0" normalizeH="0" baseline="0" noProof="0" dirty="0" err="1">
                <a:ln>
                  <a:noFill/>
                </a:ln>
                <a:solidFill>
                  <a:srgbClr val="0000FF"/>
                </a:solidFill>
                <a:effectLst/>
                <a:uLnTx/>
                <a:uFillTx/>
                <a:latin typeface="Arial"/>
                <a:ea typeface="+mn-ea"/>
                <a:cs typeface="+mn-cs"/>
              </a:rPr>
              <a:t>inside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Power </a:t>
            </a:r>
            <a:r>
              <a:rPr lang="de-DE" sz="2400" dirty="0">
                <a:solidFill>
                  <a:srgbClr val="0000FF"/>
                </a:solidFill>
                <a:latin typeface="Arial"/>
              </a:rPr>
              <a:t>Plant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The </a:t>
            </a:r>
            <a:r>
              <a:rPr lang="de-DE" sz="2400" b="0" dirty="0" err="1">
                <a:solidFill>
                  <a:srgbClr val="000000"/>
                </a:solidFill>
                <a:latin typeface="Arial"/>
              </a:rPr>
              <a:t>first</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application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Active</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supplied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via a </a:t>
            </a:r>
            <a:r>
              <a:rPr lang="de-DE" sz="2400" dirty="0" err="1">
                <a:solidFill>
                  <a:srgbClr val="0000FF"/>
                </a:solidFill>
                <a:latin typeface="Arial"/>
              </a:rPr>
              <a:t>Converter</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second</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working</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 </a:t>
            </a:r>
            <a:r>
              <a:rPr lang="de-DE" sz="2400" dirty="0">
                <a:solidFill>
                  <a:srgbClr val="0000FF"/>
                </a:solidFill>
                <a:latin typeface="Arial"/>
              </a:rPr>
              <a:t>Vibration Absorber</a:t>
            </a:r>
            <a:r>
              <a:rPr lang="de-DE" sz="2400" b="0" dirty="0">
                <a:solidFill>
                  <a:srgbClr val="000000"/>
                </a:solidFill>
                <a:latin typeface="Arial"/>
              </a:rPr>
              <a:t>, </a:t>
            </a:r>
            <a:r>
              <a:rPr lang="de-DE" sz="2400" b="0" dirty="0" err="1">
                <a:solidFill>
                  <a:srgbClr val="000000"/>
                </a:solidFill>
                <a:latin typeface="Arial"/>
              </a:rPr>
              <a:t>attached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a:t>
            </a:r>
            <a:r>
              <a:rPr lang="de-DE" sz="2400" b="0" dirty="0" err="1">
                <a:solidFill>
                  <a:srgbClr val="000000"/>
                </a:solidFill>
                <a:latin typeface="Arial"/>
              </a:rPr>
              <a:t>Shaft</a:t>
            </a:r>
            <a:r>
              <a:rPr lang="de-DE" sz="2400" b="0" dirty="0">
                <a:solidFill>
                  <a:srgbClr val="000000"/>
                </a:solidFill>
                <a:latin typeface="Arial"/>
              </a:rPr>
              <a:t> Train.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These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only</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possibilities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Protection</a:t>
            </a:r>
            <a:r>
              <a:rPr lang="de-DE" sz="2400" b="0" dirty="0">
                <a:solidFill>
                  <a:srgbClr val="000000"/>
                </a:solidFill>
                <a:latin typeface="Arial"/>
              </a:rPr>
              <a:t> Systems. Further </a:t>
            </a:r>
            <a:r>
              <a:rPr lang="de-DE" sz="2400" dirty="0" err="1">
                <a:solidFill>
                  <a:srgbClr val="0000FF"/>
                </a:solidFill>
                <a:latin typeface="Arial"/>
              </a:rPr>
              <a:t>Countermeasures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Sub </a:t>
            </a:r>
            <a:r>
              <a:rPr lang="de-DE" sz="2400" b="0" dirty="0" err="1">
                <a:solidFill>
                  <a:srgbClr val="000000"/>
                </a:solidFill>
                <a:latin typeface="Arial"/>
              </a:rPr>
              <a:t>Synchronous</a:t>
            </a:r>
            <a:r>
              <a:rPr lang="de-DE" sz="2400" b="0" dirty="0">
                <a:solidFill>
                  <a:srgbClr val="000000"/>
                </a:solidFill>
                <a:latin typeface="Arial"/>
              </a:rPr>
              <a:t> </a:t>
            </a:r>
            <a:r>
              <a:rPr lang="de-DE" sz="2400" b="0" dirty="0" err="1">
                <a:solidFill>
                  <a:srgbClr val="000000"/>
                </a:solidFill>
                <a:latin typeface="Arial"/>
              </a:rPr>
              <a:t>Resonance</a:t>
            </a:r>
            <a:r>
              <a:rPr lang="de-DE" sz="2400" b="0" dirty="0">
                <a:solidFill>
                  <a:srgbClr val="000000"/>
                </a:solidFill>
                <a:latin typeface="Arial"/>
              </a:rPr>
              <a:t> Problems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found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literature</a:t>
            </a:r>
            <a:r>
              <a:rPr lang="de-DE" sz="2400" b="0" dirty="0">
                <a:solidFill>
                  <a:srgbClr val="000000"/>
                </a:solidFill>
                <a:latin typeface="Arial"/>
              </a:rPr>
              <a:t>. The </a:t>
            </a:r>
            <a:r>
              <a:rPr lang="de-DE" sz="2400" b="0" dirty="0" err="1">
                <a:solidFill>
                  <a:srgbClr val="000000"/>
                </a:solidFill>
                <a:latin typeface="Arial"/>
              </a:rPr>
              <a:t>recommended</a:t>
            </a:r>
            <a:r>
              <a:rPr lang="de-DE" sz="2400" b="0" dirty="0">
                <a:solidFill>
                  <a:srgbClr val="000000"/>
                </a:solidFill>
                <a:latin typeface="Arial"/>
              </a:rPr>
              <a:t> </a:t>
            </a:r>
            <a:r>
              <a:rPr lang="de-DE" sz="2400" b="0" dirty="0" err="1">
                <a:solidFill>
                  <a:srgbClr val="000000"/>
                </a:solidFill>
                <a:latin typeface="Arial"/>
              </a:rPr>
              <a:t>old</a:t>
            </a:r>
            <a:r>
              <a:rPr lang="de-DE" sz="2400" b="0" dirty="0">
                <a:solidFill>
                  <a:srgbClr val="000000"/>
                </a:solidFill>
                <a:latin typeface="Arial"/>
              </a:rPr>
              <a:t> IEEE </a:t>
            </a:r>
            <a:r>
              <a:rPr lang="de-DE" sz="2400" b="0" dirty="0" err="1">
                <a:solidFill>
                  <a:srgbClr val="000000"/>
                </a:solidFill>
                <a:latin typeface="Arial"/>
              </a:rPr>
              <a:t>Publication</a:t>
            </a:r>
            <a:r>
              <a:rPr lang="de-DE" sz="2400" b="0" dirty="0">
                <a:solidFill>
                  <a:srgbClr val="000000"/>
                </a:solidFill>
                <a:latin typeface="Arial"/>
              </a:rPr>
              <a:t> </a:t>
            </a:r>
            <a:r>
              <a:rPr lang="de-DE" sz="2400" b="0" dirty="0" err="1">
                <a:solidFill>
                  <a:srgbClr val="000000"/>
                </a:solidFill>
                <a:latin typeface="Arial"/>
              </a:rPr>
              <a:t>contains</a:t>
            </a:r>
            <a:r>
              <a:rPr lang="de-DE" sz="2400" b="0" dirty="0">
                <a:solidFill>
                  <a:srgbClr val="000000"/>
                </a:solidFill>
                <a:latin typeface="Arial"/>
              </a:rPr>
              <a:t> </a:t>
            </a:r>
            <a:r>
              <a:rPr lang="de-DE" sz="2400" b="0" dirty="0" err="1">
                <a:solidFill>
                  <a:srgbClr val="000000"/>
                </a:solidFill>
                <a:latin typeface="Arial"/>
              </a:rPr>
              <a:t>many</a:t>
            </a:r>
            <a:r>
              <a:rPr lang="de-DE" sz="2400" b="0" dirty="0">
                <a:solidFill>
                  <a:srgbClr val="000000"/>
                </a:solidFill>
                <a:latin typeface="Arial"/>
              </a:rPr>
              <a:t> </a:t>
            </a:r>
            <a:r>
              <a:rPr lang="de-DE" sz="2400" b="0" dirty="0" err="1">
                <a:solidFill>
                  <a:srgbClr val="000000"/>
                </a:solidFill>
                <a:latin typeface="Arial"/>
              </a:rPr>
              <a:t>recommendations</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Sub </a:t>
            </a:r>
            <a:r>
              <a:rPr lang="de-DE" sz="2400" b="0" dirty="0" err="1">
                <a:solidFill>
                  <a:srgbClr val="0000FF"/>
                </a:solidFill>
                <a:latin typeface="Arial"/>
              </a:rPr>
              <a:t>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a:t>
            </a:r>
            <a:r>
              <a:rPr lang="de-DE" sz="2400" b="0" dirty="0" err="1">
                <a:solidFill>
                  <a:srgbClr val="0000FF"/>
                </a:solidFill>
                <a:latin typeface="Arial"/>
              </a:rPr>
              <a:t>problems</a:t>
            </a:r>
            <a:r>
              <a:rPr lang="de-DE" sz="2400" b="0" dirty="0">
                <a:solidFill>
                  <a:srgbClr val="0000FF"/>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IEEE Transactions on Power </a:t>
            </a:r>
            <a:r>
              <a:rPr lang="de-DE" sz="2400" b="0" dirty="0" err="1">
                <a:solidFill>
                  <a:srgbClr val="0000FF"/>
                </a:solidFill>
                <a:latin typeface="Arial"/>
              </a:rPr>
              <a:t>Apparatus</a:t>
            </a:r>
            <a:r>
              <a:rPr lang="de-DE" sz="2400" b="0" dirty="0">
                <a:solidFill>
                  <a:srgbClr val="0000FF"/>
                </a:solidFill>
                <a:latin typeface="Arial"/>
              </a:rPr>
              <a:t> and Systems, Vol.PAS-99,</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solidFill>
                  <a:srgbClr val="0000FF"/>
                </a:solidFill>
                <a:latin typeface="Arial"/>
              </a:rPr>
              <a:t>No</a:t>
            </a:r>
            <a:r>
              <a:rPr lang="de-DE" sz="2400" b="0" dirty="0">
                <a:solidFill>
                  <a:srgbClr val="0000FF"/>
                </a:solidFill>
                <a:latin typeface="Arial"/>
              </a:rPr>
              <a:t>. 5 Sept./</a:t>
            </a:r>
            <a:r>
              <a:rPr lang="de-DE" sz="2400" b="0" dirty="0" err="1">
                <a:solidFill>
                  <a:srgbClr val="0000FF"/>
                </a:solidFill>
                <a:latin typeface="Arial"/>
              </a:rPr>
              <a:t>Oct</a:t>
            </a:r>
            <a:r>
              <a:rPr lang="de-DE" sz="2400" b="0" dirty="0">
                <a:solidFill>
                  <a:srgbClr val="0000FF"/>
                </a:solidFill>
                <a:latin typeface="Arial"/>
              </a:rPr>
              <a:t>. 1980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endParaRPr kumimoji="0" lang="de-DE" sz="2400" b="0" i="0" u="none" strike="noStrike" kern="1200" cap="none" spc="0" normalizeH="0" baseline="0" noProof="0" dirty="0">
              <a:ln>
                <a:noFill/>
              </a:ln>
              <a:solidFill>
                <a:srgbClr val="0000FF"/>
              </a:solidFill>
              <a:effectLst/>
              <a:uLnTx/>
              <a:uFillTx/>
              <a:latin typeface="Arial"/>
              <a:ea typeface="+mn-ea"/>
              <a:cs typeface="+mn-cs"/>
            </a:endParaRPr>
          </a:p>
        </p:txBody>
      </p:sp>
    </p:spTree>
    <p:extLst>
      <p:ext uri="{BB962C8B-B14F-4D97-AF65-F5344CB8AC3E}">
        <p14:creationId xmlns:p14="http://schemas.microsoft.com/office/powerpoint/2010/main" val="304168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759999-92E2-1778-E27B-898C13656A85}"/>
              </a:ext>
            </a:extLst>
          </p:cNvPr>
          <p:cNvSpPr txBox="1"/>
          <p:nvPr/>
        </p:nvSpPr>
        <p:spPr>
          <a:xfrm>
            <a:off x="1193801" y="1358900"/>
            <a:ext cx="10502900"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t</a:t>
            </a:r>
            <a:r>
              <a:rPr kumimoji="0" lang="de-DE" sz="2400" b="0" i="0" u="none" strike="noStrike" kern="1200" cap="none" spc="0" normalizeH="0" baseline="0" noProof="0" dirty="0">
                <a:ln>
                  <a:noFill/>
                </a:ln>
                <a:solidFill>
                  <a:srgbClr val="000000"/>
                </a:solidFill>
                <a:effectLst/>
                <a:uLnTx/>
                <a:uFillTx/>
                <a:latin typeface="Arial"/>
                <a:ea typeface="+mn-ea"/>
                <a:cs typeface="+mn-cs"/>
              </a:rPr>
              <a: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examples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Systems </a:t>
            </a:r>
            <a:r>
              <a:rPr kumimoji="0" lang="de-DE" sz="2400" i="0" u="none" strike="noStrike" kern="1200" cap="none" spc="0" normalizeH="0" baseline="0" noProof="0" dirty="0" err="1">
                <a:ln>
                  <a:noFill/>
                </a:ln>
                <a:solidFill>
                  <a:srgbClr val="0000FF"/>
                </a:solidFill>
                <a:effectLst/>
                <a:uLnTx/>
                <a:uFillTx/>
                <a:latin typeface="Arial"/>
                <a:ea typeface="+mn-ea"/>
                <a:cs typeface="+mn-cs"/>
              </a:rPr>
              <a:t>inside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Power </a:t>
            </a:r>
            <a:r>
              <a:rPr lang="de-DE" sz="2400" dirty="0">
                <a:solidFill>
                  <a:srgbClr val="0000FF"/>
                </a:solidFill>
                <a:latin typeface="Arial"/>
              </a:rPr>
              <a:t>Plant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The </a:t>
            </a:r>
            <a:r>
              <a:rPr lang="de-DE" sz="2400" b="0" dirty="0" err="1">
                <a:solidFill>
                  <a:srgbClr val="000000"/>
                </a:solidFill>
                <a:latin typeface="Arial"/>
              </a:rPr>
              <a:t>first</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application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Active</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supplied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via a </a:t>
            </a:r>
            <a:r>
              <a:rPr lang="de-DE" sz="2400" dirty="0" err="1">
                <a:solidFill>
                  <a:srgbClr val="0000FF"/>
                </a:solidFill>
                <a:latin typeface="Arial"/>
              </a:rPr>
              <a:t>Converter</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second</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working</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 </a:t>
            </a:r>
            <a:r>
              <a:rPr lang="de-DE" sz="2400" dirty="0">
                <a:solidFill>
                  <a:srgbClr val="0000FF"/>
                </a:solidFill>
                <a:latin typeface="Arial"/>
              </a:rPr>
              <a:t>Vibration Absorber</a:t>
            </a:r>
            <a:r>
              <a:rPr lang="de-DE" sz="2400" b="0" dirty="0">
                <a:solidFill>
                  <a:srgbClr val="000000"/>
                </a:solidFill>
                <a:latin typeface="Arial"/>
              </a:rPr>
              <a:t>, </a:t>
            </a:r>
            <a:r>
              <a:rPr lang="de-DE" sz="2400" b="0" dirty="0" err="1">
                <a:solidFill>
                  <a:srgbClr val="000000"/>
                </a:solidFill>
                <a:latin typeface="Arial"/>
              </a:rPr>
              <a:t>attached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a:t>
            </a:r>
            <a:r>
              <a:rPr lang="de-DE" sz="2400" b="0" dirty="0" err="1">
                <a:solidFill>
                  <a:srgbClr val="000000"/>
                </a:solidFill>
                <a:latin typeface="Arial"/>
              </a:rPr>
              <a:t>Shaft</a:t>
            </a:r>
            <a:r>
              <a:rPr lang="de-DE" sz="2400" b="0" dirty="0">
                <a:solidFill>
                  <a:srgbClr val="000000"/>
                </a:solidFill>
                <a:latin typeface="Arial"/>
              </a:rPr>
              <a:t> Train.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_______________________________________________________</a:t>
            </a:r>
          </a:p>
        </p:txBody>
      </p:sp>
    </p:spTree>
    <p:extLst>
      <p:ext uri="{BB962C8B-B14F-4D97-AF65-F5344CB8AC3E}">
        <p14:creationId xmlns:p14="http://schemas.microsoft.com/office/powerpoint/2010/main" val="386111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48</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137568" y="1195973"/>
          <a:ext cx="8095003" cy="4358664"/>
        </p:xfrm>
        <a:graphic>
          <a:graphicData uri="http://schemas.openxmlformats.org/drawingml/2006/table">
            <a:tbl>
              <a:tblPr>
                <a:tableStyleId>{8A107856-5554-42FB-B03E-39F5DBC370BA}</a:tableStyleId>
              </a:tblPr>
              <a:tblGrid>
                <a:gridCol w="3095410">
                  <a:extLst>
                    <a:ext uri="{9D8B030D-6E8A-4147-A177-3AD203B41FA5}">
                      <a16:colId xmlns:a16="http://schemas.microsoft.com/office/drawing/2014/main" val="20000"/>
                    </a:ext>
                  </a:extLst>
                </a:gridCol>
                <a:gridCol w="1739657">
                  <a:extLst>
                    <a:ext uri="{9D8B030D-6E8A-4147-A177-3AD203B41FA5}">
                      <a16:colId xmlns:a16="http://schemas.microsoft.com/office/drawing/2014/main" val="20001"/>
                    </a:ext>
                  </a:extLst>
                </a:gridCol>
                <a:gridCol w="1088066">
                  <a:extLst>
                    <a:ext uri="{9D8B030D-6E8A-4147-A177-3AD203B41FA5}">
                      <a16:colId xmlns:a16="http://schemas.microsoft.com/office/drawing/2014/main" val="20003"/>
                    </a:ext>
                  </a:extLst>
                </a:gridCol>
                <a:gridCol w="2171870">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rgbClr val="FF0000"/>
                          </a:solidFill>
                        </a:rPr>
                        <a:t>Active 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Active Damping  via Air Gap Torque with Electronic Power Converter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via Air Gap Torque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 </a:t>
            </a:r>
            <a:r>
              <a:rPr lang="de-DE" altLang="de-DE" b="0" kern="1200" dirty="0">
                <a:solidFill>
                  <a:srgbClr val="000000"/>
                </a:solidFill>
                <a:latin typeface="Arial" panose="020B0604020202020204" pitchFamily="34" charset="0"/>
                <a:ea typeface="+mn-ea"/>
                <a:cs typeface="+mn-cs"/>
              </a:rPr>
              <a:t>E</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lectronic</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a:t>
            </a:r>
            <a:r>
              <a:rPr lang="de-DE" altLang="de-DE" b="0" kern="1200" dirty="0">
                <a:solidFill>
                  <a:srgbClr val="000000"/>
                </a:solidFill>
                <a:latin typeface="Arial" panose="020B0604020202020204" pitchFamily="34" charset="0"/>
                <a:ea typeface="+mn-ea"/>
                <a:cs typeface="+mn-cs"/>
              </a:rPr>
              <a:t>C</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onverter</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0561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816100"/>
            <a:ext cx="10502900" cy="3785652"/>
          </a:xfrm>
          <a:prstGeom prst="rect">
            <a:avLst/>
          </a:prstGeom>
          <a:noFill/>
        </p:spPr>
        <p:txBody>
          <a:bodyPr wrap="square" rtlCol="0">
            <a:spAutoFit/>
          </a:bodyPr>
          <a:lstStyle/>
          <a:p>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publication</a:t>
            </a:r>
            <a:r>
              <a:rPr lang="de-DE" sz="2400" b="0" dirty="0">
                <a:latin typeface="+mn-lt"/>
              </a:rPr>
              <a:t> </a:t>
            </a:r>
            <a:r>
              <a:rPr lang="de-DE" sz="2400" b="0" dirty="0" err="1">
                <a:latin typeface="+mn-lt"/>
              </a:rPr>
              <a:t>from</a:t>
            </a:r>
            <a:r>
              <a:rPr lang="de-DE" sz="2400" b="0" dirty="0">
                <a:latin typeface="+mn-lt"/>
              </a:rPr>
              <a:t> T. Zöller, et al: </a:t>
            </a:r>
            <a:r>
              <a:rPr lang="de-DE" sz="2400" b="0" dirty="0" err="1">
                <a:solidFill>
                  <a:srgbClr val="0000FF"/>
                </a:solidFill>
                <a:latin typeface="+mn-lt"/>
              </a:rPr>
              <a:t>Damping</a:t>
            </a:r>
            <a:r>
              <a:rPr lang="de-DE" sz="2400" b="0" dirty="0">
                <a:solidFill>
                  <a:srgbClr val="0000FF"/>
                </a:solidFill>
                <a:latin typeface="+mn-lt"/>
              </a:rPr>
              <a:t> </a:t>
            </a:r>
            <a:r>
              <a:rPr lang="de-DE" sz="2400" b="0" dirty="0" err="1">
                <a:solidFill>
                  <a:srgbClr val="0000FF"/>
                </a:solidFill>
                <a:latin typeface="+mn-lt"/>
              </a:rPr>
              <a:t>of</a:t>
            </a:r>
            <a:r>
              <a:rPr lang="de-DE" sz="2400" b="0" dirty="0">
                <a:solidFill>
                  <a:srgbClr val="0000FF"/>
                </a:solidFill>
                <a:latin typeface="+mn-lt"/>
              </a:rPr>
              <a:t> </a:t>
            </a:r>
            <a:r>
              <a:rPr lang="de-DE" sz="2400" b="0" dirty="0" err="1">
                <a:solidFill>
                  <a:srgbClr val="0000FF"/>
                </a:solidFill>
                <a:latin typeface="+mn-lt"/>
              </a:rPr>
              <a:t>torsional</a:t>
            </a:r>
            <a:r>
              <a:rPr lang="de-DE" sz="2400" b="0" dirty="0">
                <a:solidFill>
                  <a:srgbClr val="0000FF"/>
                </a:solidFill>
                <a:latin typeface="+mn-lt"/>
              </a:rPr>
              <a:t> </a:t>
            </a:r>
            <a:r>
              <a:rPr lang="de-DE" sz="2400" b="0" dirty="0" err="1">
                <a:solidFill>
                  <a:srgbClr val="0000FF"/>
                </a:solidFill>
                <a:latin typeface="+mn-lt"/>
              </a:rPr>
              <a:t>vibrations</a:t>
            </a:r>
            <a:r>
              <a:rPr lang="de-DE" sz="2400" b="0" dirty="0">
                <a:solidFill>
                  <a:srgbClr val="0000FF"/>
                </a:solidFill>
                <a:latin typeface="+mn-lt"/>
              </a:rPr>
              <a:t> by a </a:t>
            </a:r>
          </a:p>
          <a:p>
            <a:r>
              <a:rPr lang="de-DE" sz="2400" b="0" dirty="0">
                <a:solidFill>
                  <a:srgbClr val="0000FF"/>
                </a:solidFill>
                <a:latin typeface="+mn-lt"/>
              </a:rPr>
              <a:t>power electronic </a:t>
            </a:r>
            <a:r>
              <a:rPr lang="de-DE" sz="2400" b="0" dirty="0" err="1">
                <a:solidFill>
                  <a:srgbClr val="0000FF"/>
                </a:solidFill>
                <a:latin typeface="+mn-lt"/>
              </a:rPr>
              <a:t>grid</a:t>
            </a:r>
            <a:r>
              <a:rPr lang="de-DE" sz="2400" b="0" dirty="0">
                <a:solidFill>
                  <a:srgbClr val="0000FF"/>
                </a:solidFill>
                <a:latin typeface="+mn-lt"/>
              </a:rPr>
              <a:t> </a:t>
            </a:r>
            <a:r>
              <a:rPr lang="de-DE" sz="2400" b="0" dirty="0" err="1">
                <a:solidFill>
                  <a:srgbClr val="0000FF"/>
                </a:solidFill>
                <a:latin typeface="+mn-lt"/>
              </a:rPr>
              <a:t>component</a:t>
            </a:r>
            <a:r>
              <a:rPr lang="de-DE" sz="2400" b="0" dirty="0">
                <a:latin typeface="+mn-lt"/>
              </a:rPr>
              <a:t>“ an </a:t>
            </a:r>
            <a:r>
              <a:rPr lang="de-DE" sz="2400" b="0" dirty="0" err="1">
                <a:latin typeface="+mn-lt"/>
              </a:rPr>
              <a:t>investigation</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presented</a:t>
            </a:r>
            <a:r>
              <a:rPr lang="de-DE" sz="2400" b="0" dirty="0">
                <a:latin typeface="+mn-lt"/>
              </a:rPr>
              <a:t>, </a:t>
            </a:r>
            <a:r>
              <a:rPr lang="de-DE" sz="2400" b="0" dirty="0" err="1">
                <a:latin typeface="+mn-lt"/>
              </a:rPr>
              <a:t>how</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apply</a:t>
            </a:r>
            <a:r>
              <a:rPr lang="de-DE" sz="2400" b="0" dirty="0">
                <a:latin typeface="+mn-lt"/>
              </a:rPr>
              <a:t> </a:t>
            </a:r>
            <a:r>
              <a:rPr lang="de-DE" sz="2400" b="0" dirty="0" err="1">
                <a:solidFill>
                  <a:srgbClr val="0000FF"/>
                </a:solidFill>
                <a:latin typeface="+mn-lt"/>
              </a:rPr>
              <a:t>Active</a:t>
            </a:r>
            <a:r>
              <a:rPr lang="de-DE" sz="2400" b="0" dirty="0">
                <a:solidFill>
                  <a:srgbClr val="0000FF"/>
                </a:solidFill>
                <a:latin typeface="+mn-lt"/>
              </a:rPr>
              <a:t> </a:t>
            </a:r>
            <a:r>
              <a:rPr lang="de-DE" sz="2400" b="0" dirty="0" err="1">
                <a:solidFill>
                  <a:srgbClr val="0000FF"/>
                </a:solidFill>
                <a:latin typeface="+mn-lt"/>
              </a:rPr>
              <a:t>Damping</a:t>
            </a:r>
            <a:r>
              <a:rPr lang="de-DE" sz="2400" b="0" dirty="0">
                <a:solidFill>
                  <a:srgbClr val="0000FF"/>
                </a:solidFill>
                <a:latin typeface="+mn-lt"/>
              </a:rPr>
              <a:t> </a:t>
            </a:r>
            <a:r>
              <a:rPr lang="de-DE" sz="2400" b="0" dirty="0" err="1">
                <a:latin typeface="+mn-lt"/>
              </a:rPr>
              <a:t>into</a:t>
            </a:r>
            <a:r>
              <a:rPr lang="de-DE" sz="2400" b="0" dirty="0">
                <a:latin typeface="+mn-lt"/>
              </a:rPr>
              <a:t> </a:t>
            </a:r>
            <a:r>
              <a:rPr lang="de-DE" sz="2400" b="0" dirty="0" err="1">
                <a:latin typeface="+mn-lt"/>
              </a:rPr>
              <a:t>the</a:t>
            </a:r>
            <a:r>
              <a:rPr lang="de-DE" sz="2400" b="0" dirty="0">
                <a:latin typeface="+mn-lt"/>
              </a:rPr>
              <a:t> </a:t>
            </a:r>
            <a:r>
              <a:rPr lang="de-DE" sz="2400" b="0" dirty="0">
                <a:solidFill>
                  <a:srgbClr val="0000FF"/>
                </a:solidFill>
                <a:latin typeface="+mn-lt"/>
              </a:rPr>
              <a:t>Turbogenerator </a:t>
            </a:r>
            <a:r>
              <a:rPr lang="de-DE" sz="2400" b="0" dirty="0" err="1">
                <a:solidFill>
                  <a:srgbClr val="0000FF"/>
                </a:solidFill>
                <a:latin typeface="+mn-lt"/>
              </a:rPr>
              <a:t>Shaft</a:t>
            </a:r>
            <a:r>
              <a:rPr lang="de-DE" sz="2400" b="0" dirty="0">
                <a:solidFill>
                  <a:srgbClr val="0000FF"/>
                </a:solidFill>
                <a:latin typeface="+mn-lt"/>
              </a:rPr>
              <a:t> Train </a:t>
            </a:r>
            <a:r>
              <a:rPr lang="de-DE" sz="2400" b="0" dirty="0" err="1">
                <a:latin typeface="+mn-lt"/>
              </a:rPr>
              <a:t>to</a:t>
            </a:r>
            <a:r>
              <a:rPr lang="de-DE" sz="2400" b="0" dirty="0">
                <a:latin typeface="+mn-lt"/>
              </a:rPr>
              <a:t>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overall</a:t>
            </a:r>
            <a:r>
              <a:rPr lang="de-DE" sz="2400" b="0" dirty="0">
                <a:latin typeface="+mn-lt"/>
              </a:rPr>
              <a:t> </a:t>
            </a:r>
            <a:r>
              <a:rPr lang="de-DE" sz="2400" b="0" dirty="0" err="1">
                <a:latin typeface="+mn-lt"/>
              </a:rPr>
              <a:t>damping</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System. The </a:t>
            </a:r>
            <a:r>
              <a:rPr lang="de-DE" sz="2400" b="0" dirty="0" err="1">
                <a:latin typeface="+mn-lt"/>
              </a:rPr>
              <a:t>idea</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influence</a:t>
            </a:r>
            <a:r>
              <a:rPr lang="de-DE" sz="2400" b="0" dirty="0">
                <a:latin typeface="+mn-lt"/>
              </a:rPr>
              <a:t> </a:t>
            </a:r>
            <a:r>
              <a:rPr lang="de-DE" sz="2400" b="0" dirty="0" err="1">
                <a:latin typeface="+mn-lt"/>
              </a:rPr>
              <a:t>the</a:t>
            </a:r>
            <a:r>
              <a:rPr lang="de-DE" sz="2400" b="0" dirty="0">
                <a:latin typeface="+mn-lt"/>
              </a:rPr>
              <a:t> Air Gap Torque via </a:t>
            </a:r>
            <a:r>
              <a:rPr lang="de-DE" sz="2400" b="0" dirty="0" err="1">
                <a:latin typeface="+mn-lt"/>
              </a:rPr>
              <a:t>the</a:t>
            </a:r>
            <a:r>
              <a:rPr lang="de-DE" sz="2400" b="0" dirty="0">
                <a:latin typeface="+mn-lt"/>
              </a:rPr>
              <a:t> </a:t>
            </a:r>
            <a:r>
              <a:rPr lang="de-DE" sz="2400" b="0" dirty="0" err="1">
                <a:latin typeface="+mn-lt"/>
              </a:rPr>
              <a:t>Active</a:t>
            </a:r>
            <a:r>
              <a:rPr lang="de-DE" sz="2400" b="0" dirty="0">
                <a:latin typeface="+mn-lt"/>
              </a:rPr>
              <a:t> Power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Generator.</a:t>
            </a:r>
          </a:p>
          <a:p>
            <a:endParaRPr lang="de-DE" sz="2400" b="0" dirty="0">
              <a:latin typeface="+mn-lt"/>
            </a:endParaRPr>
          </a:p>
          <a:p>
            <a:r>
              <a:rPr lang="de-DE" sz="2400" b="0" dirty="0">
                <a:latin typeface="+mn-lt"/>
              </a:rPr>
              <a:t>_______________________________________________________</a:t>
            </a:r>
          </a:p>
          <a:p>
            <a:r>
              <a:rPr lang="de-DE" sz="2400" b="0" dirty="0" err="1">
                <a:solidFill>
                  <a:srgbClr val="0000FF"/>
                </a:solidFill>
                <a:latin typeface="+mn-lt"/>
              </a:rPr>
              <a:t>Publication</a:t>
            </a:r>
            <a:r>
              <a:rPr lang="de-DE" sz="2400" b="0" dirty="0">
                <a:solidFill>
                  <a:srgbClr val="0000FF"/>
                </a:solidFill>
                <a:latin typeface="+mn-lt"/>
              </a:rPr>
              <a:t>: T. Zöller, e.al. Dämpfung von Torsionsschwingungen mittels einer leistungselektronischen Netzkomponente.</a:t>
            </a:r>
          </a:p>
          <a:p>
            <a:r>
              <a:rPr lang="de-DE" sz="2400" b="0" dirty="0">
                <a:solidFill>
                  <a:srgbClr val="0000FF"/>
                </a:solidFill>
                <a:latin typeface="+mn-lt"/>
              </a:rPr>
              <a:t>ETG Kongress 2009 FT 1+2, 27-28. </a:t>
            </a:r>
            <a:r>
              <a:rPr lang="de-DE" sz="2400" b="0" dirty="0" err="1">
                <a:solidFill>
                  <a:srgbClr val="0000FF"/>
                </a:solidFill>
                <a:latin typeface="+mn-lt"/>
              </a:rPr>
              <a:t>Oct</a:t>
            </a:r>
            <a:r>
              <a:rPr lang="de-DE" sz="2400" b="0" dirty="0">
                <a:solidFill>
                  <a:srgbClr val="0000FF"/>
                </a:solidFill>
                <a:latin typeface="+mn-lt"/>
              </a:rPr>
              <a:t>. 2009 in Düsseldorf</a:t>
            </a:r>
          </a:p>
        </p:txBody>
      </p:sp>
    </p:spTree>
    <p:extLst>
      <p:ext uri="{BB962C8B-B14F-4D97-AF65-F5344CB8AC3E}">
        <p14:creationId xmlns:p14="http://schemas.microsoft.com/office/powerpoint/2010/main" val="106224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hteck 2">
            <a:extLst>
              <a:ext uri="{FF2B5EF4-FFF2-40B4-BE49-F238E27FC236}">
                <a16:creationId xmlns:a16="http://schemas.microsoft.com/office/drawing/2014/main" id="{BBF91D16-88FC-6E17-1468-65CA02240E01}"/>
              </a:ext>
            </a:extLst>
          </p:cNvPr>
          <p:cNvSpPr>
            <a:spLocks noChangeArrowheads="1"/>
          </p:cNvSpPr>
          <p:nvPr/>
        </p:nvSpPr>
        <p:spPr bwMode="auto">
          <a:xfrm>
            <a:off x="771182" y="50800"/>
            <a:ext cx="10763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a:solidFill>
                  <a:srgbClr val="0000FF"/>
                </a:solidFill>
                <a:latin typeface="Arial" panose="020B0604020202020204" pitchFamily="34" charset="0"/>
              </a:rPr>
              <a:t>Me</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FE-Model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Vibrations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7" name="Textfeld 3">
            <a:extLst>
              <a:ext uri="{FF2B5EF4-FFF2-40B4-BE49-F238E27FC236}">
                <a16:creationId xmlns:a16="http://schemas.microsoft.com/office/drawing/2014/main" id="{42076F7F-5434-4820-0AA8-8D7DB956433F}"/>
              </a:ext>
            </a:extLst>
          </p:cNvPr>
          <p:cNvSpPr txBox="1">
            <a:spLocks noChangeArrowheads="1"/>
          </p:cNvSpPr>
          <p:nvPr/>
        </p:nvSpPr>
        <p:spPr bwMode="auto">
          <a:xfrm>
            <a:off x="1432046" y="4987742"/>
            <a:ext cx="10397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linear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built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matrices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M</a:t>
            </a:r>
            <a:r>
              <a:rPr kumimoji="0" lang="de-DE" altLang="de-DE" sz="2400" b="1" i="0" u="none" strike="noStrike" kern="1200" cap="none" spc="0" normalizeH="0" baseline="-25000" noProof="0" dirty="0" err="1">
                <a:ln>
                  <a:noFill/>
                </a:ln>
                <a:solidFill>
                  <a:srgbClr val="FF0000"/>
                </a:solidFill>
                <a:effectLst/>
                <a:uLnTx/>
                <a:uFillTx/>
                <a:latin typeface="+mn-lt"/>
                <a:ea typeface="+mn-ea"/>
                <a:cs typeface="+mn-cs"/>
              </a:rPr>
              <a:t>eL</a:t>
            </a:r>
            <a:r>
              <a:rPr kumimoji="0" lang="de-DE" altLang="de-DE" sz="2400" b="0" i="0" u="none" strike="noStrike" kern="1200" cap="none" spc="0" normalizeH="0" baseline="0" noProof="0" dirty="0">
                <a:ln>
                  <a:noFill/>
                </a:ln>
                <a:solidFill>
                  <a:srgbClr val="FF0000"/>
                </a:solidFill>
                <a:effectLst/>
                <a:uLnTx/>
                <a:uFillTx/>
                <a:latin typeface="+mn-lt"/>
                <a:ea typeface="+mn-ea"/>
                <a:cs typeface="+mn-cs"/>
              </a:rPr>
              <a:t>(t)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a:t>
            </a:r>
            <a:endParaRPr kumimoji="0" lang="de-DE" altLang="de-DE" sz="2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lang="de-DE" altLang="de-DE" sz="2400" dirty="0">
                <a:solidFill>
                  <a:srgbClr val="FF0000"/>
                </a:solidFill>
                <a:latin typeface="+mn-lt"/>
              </a:rPr>
              <a:t>E</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lectro-</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FF0000"/>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Interaction</a:t>
            </a:r>
            <a:r>
              <a:rPr lang="de-DE" altLang="de-DE" sz="2400" b="0" dirty="0">
                <a:solidFill>
                  <a:srgbClr val="0000FF"/>
                </a:solidFill>
                <a:latin typeface="+mn-lt"/>
              </a:rPr>
              <a:t> </a:t>
            </a:r>
            <a:r>
              <a:rPr lang="de-DE" altLang="de-DE" sz="2400" b="0" dirty="0">
                <a:latin typeface="+mn-lt"/>
              </a:rPr>
              <a:t>in </a:t>
            </a:r>
            <a:r>
              <a:rPr lang="de-DE" altLang="de-DE" sz="2400" b="0" dirty="0" err="1">
                <a:latin typeface="+mn-lt"/>
              </a:rPr>
              <a:t>the</a:t>
            </a:r>
            <a:r>
              <a:rPr lang="de-DE" altLang="de-DE" sz="2400" b="0" dirty="0">
                <a:latin typeface="+mn-lt"/>
              </a:rPr>
              <a:t> </a:t>
            </a:r>
            <a:r>
              <a:rPr lang="de-DE" altLang="de-DE" sz="2400" dirty="0">
                <a:solidFill>
                  <a:srgbClr val="FF0000"/>
                </a:solidFill>
                <a:latin typeface="+mn-lt"/>
              </a:rPr>
              <a:t>Air Gap</a:t>
            </a:r>
            <a:r>
              <a:rPr lang="de-DE" altLang="de-DE" sz="2400" b="0" dirty="0">
                <a:solidFill>
                  <a:srgbClr val="0000FF"/>
                </a:solidFill>
                <a:latin typeface="+mn-lt"/>
              </a:rPr>
              <a:t>.</a:t>
            </a:r>
            <a:r>
              <a:rPr kumimoji="0" lang="de-DE" altLang="de-DE" sz="2400" b="0" i="0" u="none" strike="noStrike" kern="1200" cap="none" spc="0" normalizeH="0" baseline="0" noProof="0" dirty="0">
                <a:ln>
                  <a:noFill/>
                </a:ln>
                <a:solidFill>
                  <a:srgbClr val="0000FF"/>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de-DE" altLang="de-DE" sz="2400" dirty="0">
                <a:solidFill>
                  <a:srgbClr val="000000"/>
                </a:solidFill>
                <a:latin typeface="+mn-lt"/>
                <a:cs typeface="Times New Roman" panose="02020603050405020304" pitchFamily="18" charset="0"/>
              </a:rPr>
              <a:t>q</a:t>
            </a:r>
            <a:r>
              <a:rPr kumimoji="0" lang="de-DE" altLang="de-DE" sz="2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angular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displacements</a:t>
            </a:r>
            <a:r>
              <a:rPr lang="de-DE" altLang="de-DE" sz="2400" b="0" dirty="0">
                <a:solidFill>
                  <a:srgbClr val="000000"/>
                </a:solidFill>
                <a:latin typeface="+mn-lt"/>
              </a:rPr>
              <a: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p:txBody>
      </p:sp>
      <p:sp>
        <p:nvSpPr>
          <p:cNvPr id="4" name="Rechteck 3">
            <a:extLst>
              <a:ext uri="{FF2B5EF4-FFF2-40B4-BE49-F238E27FC236}">
                <a16:creationId xmlns:a16="http://schemas.microsoft.com/office/drawing/2014/main" id="{0402D3EB-4389-3F53-2F7E-777C16D1B343}"/>
              </a:ext>
            </a:extLst>
          </p:cNvPr>
          <p:cNvSpPr/>
          <p:nvPr/>
        </p:nvSpPr>
        <p:spPr>
          <a:xfrm>
            <a:off x="7935913" y="3563938"/>
            <a:ext cx="914400" cy="914400"/>
          </a:xfrm>
          <a:prstGeom prst="rect">
            <a:avLst/>
          </a:prstGeom>
          <a:solidFill>
            <a:schemeClr val="bg1"/>
          </a:solidFill>
          <a:ln>
            <a:solidFill>
              <a:schemeClr val="bg1"/>
            </a:solid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Verdana" panose="020B0604030504040204" pitchFamily="34" charset="0"/>
              <a:ea typeface="+mn-ea"/>
              <a:cs typeface="+mn-cs"/>
            </a:endParaRPr>
          </a:p>
        </p:txBody>
      </p:sp>
      <p:pic>
        <p:nvPicPr>
          <p:cNvPr id="5" name="Grafik 4">
            <a:extLst>
              <a:ext uri="{FF2B5EF4-FFF2-40B4-BE49-F238E27FC236}">
                <a16:creationId xmlns:a16="http://schemas.microsoft.com/office/drawing/2014/main" id="{67C7E82B-FFD5-7EC0-5D87-1B63E03421F2}"/>
              </a:ext>
            </a:extLst>
          </p:cNvPr>
          <p:cNvPicPr>
            <a:picLocks noChangeAspect="1"/>
          </p:cNvPicPr>
          <p:nvPr/>
        </p:nvPicPr>
        <p:blipFill>
          <a:blip r:embed="rId2"/>
          <a:stretch>
            <a:fillRect/>
          </a:stretch>
        </p:blipFill>
        <p:spPr>
          <a:xfrm>
            <a:off x="1465492" y="1369419"/>
            <a:ext cx="9591522" cy="1633349"/>
          </a:xfrm>
          <a:prstGeom prst="rect">
            <a:avLst/>
          </a:prstGeom>
        </p:spPr>
      </p:pic>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1A017E4-57FB-A401-9659-90798847E3DF}"/>
                  </a:ext>
                </a:extLst>
              </p:cNvPr>
              <p:cNvSpPr txBox="1"/>
              <p:nvPr/>
            </p:nvSpPr>
            <p:spPr>
              <a:xfrm>
                <a:off x="2891412" y="3637486"/>
                <a:ext cx="7159644" cy="584775"/>
              </a:xfrm>
              <a:prstGeom prst="rect">
                <a:avLst/>
              </a:prstGeom>
              <a:noFill/>
            </p:spPr>
            <p:txBody>
              <a:bodyPr wrap="square" rtlCol="0">
                <a:spAutoFit/>
              </a:bodyPr>
              <a:lstStyle/>
              <a:p>
                <a:r>
                  <a:rPr lang="de-DE" sz="3200" dirty="0">
                    <a:latin typeface="+mn-lt"/>
                  </a:rPr>
                  <a:t> M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r>
                          <a:rPr lang="de-DE" sz="3200" b="1" i="0" smtClean="0">
                            <a:latin typeface="Cambria Math" panose="02040503050406030204" pitchFamily="18" charset="0"/>
                          </a:rPr>
                          <m:t> </m:t>
                        </m:r>
                      </m:e>
                    </m:acc>
                  </m:oMath>
                </a14:m>
                <a:r>
                  <a:rPr lang="de-DE" sz="3200" b="0" dirty="0">
                    <a:latin typeface="+mn-lt"/>
                  </a:rPr>
                  <a:t>(t) +  </a:t>
                </a:r>
                <a:r>
                  <a:rPr lang="de-DE" sz="3200" dirty="0">
                    <a:latin typeface="+mn-lt"/>
                  </a:rPr>
                  <a:t>D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e>
                    </m:acc>
                  </m:oMath>
                </a14:m>
                <a:r>
                  <a:rPr lang="de-DE" sz="3200" b="0" dirty="0">
                    <a:latin typeface="+mn-lt"/>
                  </a:rPr>
                  <a:t> (t) +</a:t>
                </a:r>
                <a:r>
                  <a:rPr lang="de-DE" sz="3200" dirty="0">
                    <a:latin typeface="+mn-lt"/>
                  </a:rPr>
                  <a:t>  K q </a:t>
                </a:r>
                <a:r>
                  <a:rPr lang="de-DE" sz="3200" b="0" dirty="0">
                    <a:latin typeface="+mn-lt"/>
                  </a:rPr>
                  <a:t>(t)   =   </a:t>
                </a:r>
                <a:r>
                  <a:rPr lang="de-DE" sz="3200" dirty="0">
                    <a:solidFill>
                      <a:srgbClr val="FF0000"/>
                    </a:solidFill>
                    <a:latin typeface="+mn-lt"/>
                  </a:rPr>
                  <a:t>M</a:t>
                </a:r>
                <a:r>
                  <a:rPr lang="de-DE" sz="3200" baseline="-25000" dirty="0">
                    <a:solidFill>
                      <a:srgbClr val="FF0000"/>
                    </a:solidFill>
                    <a:latin typeface="+mn-lt"/>
                  </a:rPr>
                  <a:t>el</a:t>
                </a:r>
                <a:r>
                  <a:rPr lang="de-DE" sz="3200" b="0" baseline="-25000" dirty="0">
                    <a:solidFill>
                      <a:srgbClr val="FF0000"/>
                    </a:solidFill>
                    <a:latin typeface="+mn-lt"/>
                  </a:rPr>
                  <a:t> </a:t>
                </a:r>
                <a:r>
                  <a:rPr lang="de-DE" sz="3200" b="0" dirty="0">
                    <a:solidFill>
                      <a:srgbClr val="FF0000"/>
                    </a:solidFill>
                    <a:latin typeface="+mn-lt"/>
                  </a:rPr>
                  <a:t> (t)</a:t>
                </a:r>
                <a:r>
                  <a:rPr lang="de-DE" sz="3200" dirty="0">
                    <a:solidFill>
                      <a:srgbClr val="FF0000"/>
                    </a:solidFill>
                    <a:latin typeface="+mn-lt"/>
                  </a:rPr>
                  <a:t> </a:t>
                </a:r>
              </a:p>
            </p:txBody>
          </p:sp>
        </mc:Choice>
        <mc:Fallback xmlns="">
          <p:sp>
            <p:nvSpPr>
              <p:cNvPr id="7" name="Textfeld 6">
                <a:extLst>
                  <a:ext uri="{FF2B5EF4-FFF2-40B4-BE49-F238E27FC236}">
                    <a16:creationId xmlns:a16="http://schemas.microsoft.com/office/drawing/2014/main" id="{41A017E4-57FB-A401-9659-90798847E3DF}"/>
                  </a:ext>
                </a:extLst>
              </p:cNvPr>
              <p:cNvSpPr txBox="1">
                <a:spLocks noRot="1" noChangeAspect="1" noMove="1" noResize="1" noEditPoints="1" noAdjustHandles="1" noChangeArrowheads="1" noChangeShapeType="1" noTextEdit="1"/>
              </p:cNvSpPr>
              <p:nvPr/>
            </p:nvSpPr>
            <p:spPr>
              <a:xfrm>
                <a:off x="2891412" y="3637486"/>
                <a:ext cx="7159644" cy="584775"/>
              </a:xfrm>
              <a:prstGeom prst="rect">
                <a:avLst/>
              </a:prstGeom>
              <a:blipFill>
                <a:blip r:embed="rId3"/>
                <a:stretch>
                  <a:fillRect l="-2128" t="-13542" r="-936" b="-33333"/>
                </a:stretch>
              </a:blipFill>
            </p:spPr>
            <p:txBody>
              <a:bodyPr/>
              <a:lstStyle/>
              <a:p>
                <a:r>
                  <a:rPr lang="de-DE">
                    <a:noFill/>
                  </a:rPr>
                  <a:t> </a:t>
                </a:r>
              </a:p>
            </p:txBody>
          </p:sp>
        </mc:Fallback>
      </mc:AlternateContent>
      <p:cxnSp>
        <p:nvCxnSpPr>
          <p:cNvPr id="9" name="Gerader Verbinder 8">
            <a:extLst>
              <a:ext uri="{FF2B5EF4-FFF2-40B4-BE49-F238E27FC236}">
                <a16:creationId xmlns:a16="http://schemas.microsoft.com/office/drawing/2014/main" id="{D6F0C857-A3EE-2977-70A8-52B966D2D512}"/>
              </a:ext>
            </a:extLst>
          </p:cNvPr>
          <p:cNvCxnSpPr>
            <a:cxnSpLocks/>
          </p:cNvCxnSpPr>
          <p:nvPr/>
        </p:nvCxnSpPr>
        <p:spPr>
          <a:xfrm>
            <a:off x="2891412" y="3379800"/>
            <a:ext cx="7144954" cy="627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0CF1336-345B-8176-964D-1214195586C8}"/>
              </a:ext>
            </a:extLst>
          </p:cNvPr>
          <p:cNvCxnSpPr>
            <a:cxnSpLocks/>
          </p:cNvCxnSpPr>
          <p:nvPr/>
        </p:nvCxnSpPr>
        <p:spPr>
          <a:xfrm>
            <a:off x="2924462" y="4461990"/>
            <a:ext cx="7078853" cy="32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542DA42-9180-E3E1-F6E4-5E319B98CBBB}"/>
              </a:ext>
            </a:extLst>
          </p:cNvPr>
          <p:cNvCxnSpPr>
            <a:cxnSpLocks/>
          </p:cNvCxnSpPr>
          <p:nvPr/>
        </p:nvCxnSpPr>
        <p:spPr>
          <a:xfrm>
            <a:off x="2891412" y="3359760"/>
            <a:ext cx="0" cy="1128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5220BAD-4982-A2E3-79FF-642D1C2D5125}"/>
              </a:ext>
            </a:extLst>
          </p:cNvPr>
          <p:cNvCxnSpPr>
            <a:cxnSpLocks/>
          </p:cNvCxnSpPr>
          <p:nvPr/>
        </p:nvCxnSpPr>
        <p:spPr>
          <a:xfrm>
            <a:off x="10003315" y="3442532"/>
            <a:ext cx="0" cy="1072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22C5BC3D-F9D0-72EC-2792-AFDB76B9893F}"/>
              </a:ext>
            </a:extLst>
          </p:cNvPr>
          <p:cNvCxnSpPr>
            <a:cxnSpLocks/>
          </p:cNvCxnSpPr>
          <p:nvPr/>
        </p:nvCxnSpPr>
        <p:spPr>
          <a:xfrm>
            <a:off x="8582140" y="1918351"/>
            <a:ext cx="8813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C093DF2-6438-80C2-4578-EAF5116299AC}"/>
              </a:ext>
            </a:extLst>
          </p:cNvPr>
          <p:cNvCxnSpPr>
            <a:cxnSpLocks/>
          </p:cNvCxnSpPr>
          <p:nvPr/>
        </p:nvCxnSpPr>
        <p:spPr>
          <a:xfrm>
            <a:off x="8582140" y="1913099"/>
            <a:ext cx="7160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86F9699-A571-7834-F5F7-12D70034953D}"/>
              </a:ext>
            </a:extLst>
          </p:cNvPr>
          <p:cNvSpPr txBox="1"/>
          <p:nvPr/>
        </p:nvSpPr>
        <p:spPr>
          <a:xfrm>
            <a:off x="8633854" y="1354647"/>
            <a:ext cx="612668" cy="461665"/>
          </a:xfrm>
          <a:prstGeom prst="rect">
            <a:avLst/>
          </a:prstGeom>
          <a:noFill/>
        </p:spPr>
        <p:txBody>
          <a:bodyPr wrap="none" rtlCol="0">
            <a:spAutoFit/>
          </a:bodyPr>
          <a:lstStyle/>
          <a:p>
            <a:r>
              <a:rPr lang="de-DE" sz="2400" dirty="0">
                <a:solidFill>
                  <a:srgbClr val="FF0000"/>
                </a:solidFill>
                <a:latin typeface="+mn-lt"/>
              </a:rPr>
              <a:t>M</a:t>
            </a:r>
            <a:r>
              <a:rPr lang="de-DE" sz="2400" baseline="-25000" dirty="0">
                <a:solidFill>
                  <a:srgbClr val="FF0000"/>
                </a:solidFill>
                <a:latin typeface="+mn-lt"/>
              </a:rPr>
              <a:t>el</a:t>
            </a:r>
            <a:endParaRPr lang="de-DE" sz="2400" dirty="0">
              <a:solidFill>
                <a:srgbClr val="FF0000"/>
              </a:solidFill>
              <a:latin typeface="+mn-lt"/>
            </a:endParaRPr>
          </a:p>
        </p:txBody>
      </p:sp>
      <p:sp>
        <p:nvSpPr>
          <p:cNvPr id="2" name="Textfeld 1">
            <a:extLst>
              <a:ext uri="{FF2B5EF4-FFF2-40B4-BE49-F238E27FC236}">
                <a16:creationId xmlns:a16="http://schemas.microsoft.com/office/drawing/2014/main" id="{CD00A56B-E8F6-DDE0-70D4-2D799BB64725}"/>
              </a:ext>
            </a:extLst>
          </p:cNvPr>
          <p:cNvSpPr txBox="1"/>
          <p:nvPr/>
        </p:nvSpPr>
        <p:spPr>
          <a:xfrm>
            <a:off x="974221" y="2700748"/>
            <a:ext cx="9670276" cy="369332"/>
          </a:xfrm>
          <a:prstGeom prst="rect">
            <a:avLst/>
          </a:prstGeom>
          <a:noFill/>
        </p:spPr>
        <p:txBody>
          <a:bodyPr wrap="none" rtlCol="0">
            <a:spAutoFit/>
          </a:bodyPr>
          <a:lstStyle/>
          <a:p>
            <a:r>
              <a:rPr lang="de-DE" dirty="0"/>
              <a:t>        </a:t>
            </a:r>
            <a:r>
              <a:rPr lang="de-DE" b="0" dirty="0">
                <a:latin typeface="+mn-lt"/>
              </a:rPr>
              <a:t>HPT              LPT1                  LPT2                  LPT3                           GEN             EXC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dynamic</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active</a:t>
            </a:r>
            <a:r>
              <a:rPr kumimoji="0" lang="de-DE" sz="2400" i="0" u="none" strike="noStrike" kern="1200" cap="none" spc="0" normalizeH="0" baseline="0" noProof="0" dirty="0">
                <a:ln>
                  <a:noFill/>
                </a:ln>
                <a:solidFill>
                  <a:srgbClr val="0000FF"/>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not an easy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solution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via a </a:t>
            </a:r>
            <a:r>
              <a:rPr lang="de-DE" sz="2400" dirty="0">
                <a:solidFill>
                  <a:srgbClr val="0000FF"/>
                </a:solidFill>
                <a:latin typeface="Arial"/>
              </a:rPr>
              <a:t>C</a:t>
            </a:r>
            <a:r>
              <a:rPr kumimoji="0" lang="de-DE" sz="2400" i="0" u="none" strike="noStrike" kern="1200" cap="none" spc="0" normalizeH="0" baseline="0" noProof="0" dirty="0" err="1">
                <a:ln>
                  <a:noFill/>
                </a:ln>
                <a:solidFill>
                  <a:srgbClr val="0000FF"/>
                </a:solidFill>
                <a:effectLst/>
                <a:uLnTx/>
                <a:uFillTx/>
                <a:latin typeface="Arial"/>
                <a:ea typeface="+mn-ea"/>
                <a:cs typeface="+mn-cs"/>
              </a:rPr>
              <a:t>onvertor</a:t>
            </a:r>
            <a:r>
              <a:rPr kumimoji="0" lang="de-DE" sz="2400" b="0" i="0" u="none" strike="noStrike" kern="1200" cap="none" spc="0" normalizeH="0" baseline="0" noProof="0" dirty="0">
                <a:ln>
                  <a:noFill/>
                </a:ln>
                <a:solidFill>
                  <a:srgbClr val="000000"/>
                </a:solidFill>
                <a:effectLst/>
                <a:uLnTx/>
                <a:uFillTx/>
                <a:latin typeface="Arial"/>
                <a:ea typeface="+mn-ea"/>
                <a:cs typeface="+mn-cs"/>
              </a:rPr>
              <a:t>. But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economically</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efficient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C</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onverter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designed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full</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mentioned</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 </a:t>
            </a:r>
            <a:r>
              <a:rPr lang="de-DE" sz="2400" b="0" dirty="0" err="1">
                <a:solidFill>
                  <a:srgbClr val="000000"/>
                </a:solidFill>
                <a:latin typeface="Arial"/>
              </a:rPr>
              <a:t>solution</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by  </a:t>
            </a:r>
            <a:r>
              <a:rPr lang="de-DE" sz="2400" b="0" dirty="0" err="1">
                <a:solidFill>
                  <a:srgbClr val="000000"/>
                </a:solidFill>
                <a:latin typeface="Arial"/>
              </a:rPr>
              <a:t>connecting</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Electronic Power Converter  </a:t>
            </a:r>
            <a:r>
              <a:rPr lang="de-DE" sz="2400" b="0" dirty="0">
                <a:solidFill>
                  <a:srgbClr val="000000"/>
                </a:solidFill>
                <a:latin typeface="Arial"/>
              </a:rPr>
              <a:t>(Stromrichter) </a:t>
            </a:r>
            <a:r>
              <a:rPr lang="de-DE" sz="2400" dirty="0">
                <a:solidFill>
                  <a:srgbClr val="0000FF"/>
                </a:solidFill>
                <a:latin typeface="Arial"/>
              </a:rPr>
              <a:t>parallel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This additional </a:t>
            </a:r>
            <a:r>
              <a:rPr lang="de-DE" sz="2400" b="0" dirty="0" err="1">
                <a:solidFill>
                  <a:srgbClr val="000000"/>
                </a:solidFill>
                <a:latin typeface="Arial"/>
              </a:rPr>
              <a:t>Grid</a:t>
            </a:r>
            <a:r>
              <a:rPr lang="de-DE" sz="2400" b="0" dirty="0">
                <a:solidFill>
                  <a:srgbClr val="000000"/>
                </a:solidFill>
                <a:latin typeface="Arial"/>
              </a:rPr>
              <a:t> </a:t>
            </a:r>
            <a:r>
              <a:rPr lang="de-DE" sz="2400" b="0" dirty="0" err="1">
                <a:solidFill>
                  <a:srgbClr val="000000"/>
                </a:solidFill>
                <a:latin typeface="Arial"/>
              </a:rPr>
              <a:t>component</a:t>
            </a:r>
            <a:r>
              <a:rPr lang="de-DE" sz="2400" b="0" dirty="0">
                <a:solidFill>
                  <a:srgbClr val="000000"/>
                </a:solidFill>
                <a:latin typeface="Arial"/>
              </a:rPr>
              <a:t>: </a:t>
            </a:r>
            <a:r>
              <a:rPr lang="de-DE" sz="2400" dirty="0">
                <a:solidFill>
                  <a:srgbClr val="0000FF"/>
                </a:solidFill>
                <a:latin typeface="Arial"/>
              </a:rPr>
              <a:t>Parallel </a:t>
            </a:r>
            <a:r>
              <a:rPr lang="de-DE" sz="2400" dirty="0" err="1">
                <a:solidFill>
                  <a:srgbClr val="0000FF"/>
                </a:solidFill>
                <a:latin typeface="Arial"/>
              </a:rPr>
              <a:t>Connected</a:t>
            </a:r>
            <a:r>
              <a:rPr lang="de-DE" sz="2400" dirty="0">
                <a:solidFill>
                  <a:srgbClr val="0000FF"/>
                </a:solidFill>
                <a:latin typeface="Arial"/>
              </a:rPr>
              <a:t> </a:t>
            </a:r>
            <a:r>
              <a:rPr lang="de-DE" sz="2400" dirty="0" err="1">
                <a:solidFill>
                  <a:srgbClr val="0000FF"/>
                </a:solidFill>
                <a:latin typeface="Arial"/>
              </a:rPr>
              <a:t>Damper</a:t>
            </a:r>
            <a:r>
              <a:rPr lang="de-DE" sz="2400" dirty="0">
                <a:solidFill>
                  <a:srgbClr val="0000FF"/>
                </a:solidFill>
                <a:latin typeface="Arial"/>
              </a:rPr>
              <a:t> Circuit </a:t>
            </a:r>
            <a:r>
              <a:rPr lang="de-DE" sz="2400" b="0" dirty="0">
                <a:solidFill>
                  <a:srgbClr val="000000"/>
                </a:solidFill>
                <a:latin typeface="Arial"/>
              </a:rPr>
              <a:t>– PCDC </a:t>
            </a:r>
            <a:r>
              <a:rPr lang="de-DE" sz="2400" b="0" dirty="0" err="1">
                <a:solidFill>
                  <a:srgbClr val="000000"/>
                </a:solidFill>
                <a:latin typeface="Arial"/>
              </a:rPr>
              <a:t>fulfills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task</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supply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a:solidFill>
                  <a:srgbClr val="000000"/>
                </a:solidFill>
                <a:latin typeface="Arial"/>
              </a:rPr>
              <a:t>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cutting</a:t>
            </a:r>
            <a:r>
              <a:rPr lang="de-DE" sz="2400" b="0" dirty="0">
                <a:solidFill>
                  <a:srgbClr val="000000"/>
                </a:solidFill>
                <a:latin typeface="Arial"/>
              </a:rPr>
              <a:t> </a:t>
            </a:r>
            <a:r>
              <a:rPr lang="de-DE" sz="2400" b="0" dirty="0" err="1">
                <a:solidFill>
                  <a:srgbClr val="000000"/>
                </a:solidFill>
                <a:latin typeface="Arial"/>
              </a:rPr>
              <a:t>point</a:t>
            </a:r>
            <a:r>
              <a:rPr lang="de-DE" sz="2400" b="0" dirty="0">
                <a:solidFill>
                  <a:srgbClr val="000000"/>
                </a:solidFill>
                <a:latin typeface="Arial"/>
              </a:rPr>
              <a:t> </a:t>
            </a:r>
            <a:r>
              <a:rPr lang="de-DE" sz="2400" b="0" dirty="0" err="1">
                <a:solidFill>
                  <a:srgbClr val="000000"/>
                </a:solidFill>
                <a:latin typeface="Arial"/>
              </a:rPr>
              <a:t>Grid</a:t>
            </a:r>
            <a:r>
              <a:rPr lang="de-DE" sz="2400" b="0" dirty="0">
                <a:solidFill>
                  <a:srgbClr val="000000"/>
                </a:solidFill>
                <a:latin typeface="Arial"/>
              </a:rPr>
              <a:t>/Generator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 </a:t>
            </a:r>
            <a:r>
              <a:rPr lang="de-DE" sz="2400" dirty="0" err="1">
                <a:solidFill>
                  <a:srgbClr val="0000FF"/>
                </a:solidFill>
                <a:latin typeface="Arial"/>
              </a:rPr>
              <a:t>Electrical</a:t>
            </a:r>
            <a:r>
              <a:rPr lang="de-DE" sz="2400" b="0" dirty="0">
                <a:solidFill>
                  <a:srgbClr val="000000"/>
                </a:solidFill>
                <a:latin typeface="Arial"/>
              </a:rPr>
              <a:t> </a:t>
            </a:r>
            <a:r>
              <a:rPr lang="de-DE" sz="2400" dirty="0" err="1">
                <a:solidFill>
                  <a:srgbClr val="0000FF"/>
                </a:solidFill>
                <a:latin typeface="Arial"/>
              </a:rPr>
              <a:t>Protection</a:t>
            </a:r>
            <a:r>
              <a:rPr lang="de-DE" sz="2400" b="0" dirty="0">
                <a:solidFill>
                  <a:srgbClr val="000000"/>
                </a:solidFill>
                <a:latin typeface="Arial"/>
              </a:rPr>
              <a:t> System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SSR</a:t>
            </a:r>
            <a:r>
              <a:rPr lang="de-DE" sz="2400" b="0" dirty="0">
                <a:solidFill>
                  <a:srgbClr val="000000"/>
                </a:solidFill>
                <a:latin typeface="Arial"/>
              </a:rPr>
              <a:t> Problem.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 </a:t>
            </a:r>
            <a:r>
              <a:rPr lang="de-DE" sz="2400" b="0" dirty="0" err="1">
                <a:solidFill>
                  <a:srgbClr val="000000"/>
                </a:solidFill>
                <a:latin typeface="Arial"/>
              </a:rPr>
              <a:t>scematic</a:t>
            </a:r>
            <a:r>
              <a:rPr lang="de-DE" sz="2400" b="0" dirty="0">
                <a:solidFill>
                  <a:srgbClr val="000000"/>
                </a:solidFill>
                <a:latin typeface="Arial"/>
              </a:rPr>
              <a:t> </a:t>
            </a:r>
            <a:r>
              <a:rPr lang="de-DE" sz="2400" b="0" dirty="0" err="1">
                <a:solidFill>
                  <a:srgbClr val="000000"/>
                </a:solidFill>
                <a:latin typeface="Arial"/>
              </a:rPr>
              <a:t>overview</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overall</a:t>
            </a:r>
            <a:r>
              <a:rPr lang="de-DE" sz="2400" b="0" dirty="0">
                <a:solidFill>
                  <a:srgbClr val="000000"/>
                </a:solidFill>
                <a:latin typeface="Arial"/>
              </a:rPr>
              <a:t> </a:t>
            </a:r>
            <a:r>
              <a:rPr lang="de-DE" sz="2400" b="0" dirty="0" err="1">
                <a:solidFill>
                  <a:srgbClr val="000000"/>
                </a:solidFill>
                <a:latin typeface="Arial"/>
              </a:rPr>
              <a:t>system</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3234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71D8D9C6-CCE9-2481-B829-60AD288A08FB}"/>
              </a:ext>
            </a:extLst>
          </p:cNvPr>
          <p:cNvPicPr>
            <a:picLocks noChangeAspect="1"/>
          </p:cNvPicPr>
          <p:nvPr/>
        </p:nvPicPr>
        <p:blipFill>
          <a:blip r:embed="rId3"/>
          <a:stretch>
            <a:fillRect/>
          </a:stretch>
        </p:blipFill>
        <p:spPr>
          <a:xfrm>
            <a:off x="1587500" y="1346200"/>
            <a:ext cx="9055100" cy="4800600"/>
          </a:xfrm>
          <a:prstGeom prst="rect">
            <a:avLst/>
          </a:prstGeom>
        </p:spPr>
      </p:pic>
    </p:spTree>
    <p:extLst>
      <p:ext uri="{BB962C8B-B14F-4D97-AF65-F5344CB8AC3E}">
        <p14:creationId xmlns:p14="http://schemas.microsoft.com/office/powerpoint/2010/main" val="2550041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15498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Steps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err="1">
                <a:solidFill>
                  <a:srgbClr val="0000FF"/>
                </a:solidFill>
                <a:latin typeface="Arial"/>
              </a:rPr>
              <a:t>Measure</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Vibrations</a:t>
            </a:r>
            <a:r>
              <a:rPr lang="de-DE" sz="2400" dirty="0">
                <a:solidFill>
                  <a:srgbClr val="0000FF"/>
                </a:solidFill>
                <a:latin typeface="Arial"/>
              </a:rPr>
              <a:t> </a:t>
            </a:r>
            <a:r>
              <a:rPr lang="de-DE" sz="2400" b="0" dirty="0">
                <a:solidFill>
                  <a:srgbClr val="000000"/>
                </a:solidFill>
                <a:latin typeface="Arial"/>
              </a:rPr>
              <a:t>and Signal Processing</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Calculation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Control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Converter Controller Signal </a:t>
            </a:r>
            <a:r>
              <a:rPr lang="de-DE" sz="2400" b="0" dirty="0" err="1">
                <a:solidFill>
                  <a:srgbClr val="000000"/>
                </a:solidFill>
                <a:latin typeface="Arial"/>
              </a:rPr>
              <a:t>transferred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Converter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Converter</a:t>
            </a:r>
            <a:r>
              <a:rPr lang="de-DE" sz="2400" b="0" dirty="0">
                <a:solidFill>
                  <a:srgbClr val="000000"/>
                </a:solidFill>
                <a:latin typeface="Arial"/>
              </a:rPr>
              <a:t> </a:t>
            </a:r>
            <a:r>
              <a:rPr lang="de-DE" sz="2400" b="0" dirty="0" err="1">
                <a:solidFill>
                  <a:srgbClr val="000000"/>
                </a:solidFill>
                <a:latin typeface="Arial"/>
              </a:rPr>
              <a:t>delivers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Periodic</a:t>
            </a:r>
            <a:r>
              <a:rPr lang="de-DE" sz="2400" dirty="0">
                <a:solidFill>
                  <a:srgbClr val="0000FF"/>
                </a:solidFill>
                <a:latin typeface="Arial"/>
              </a:rPr>
              <a: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is</a:t>
            </a:r>
            <a:r>
              <a:rPr lang="de-DE" sz="2400" dirty="0">
                <a:solidFill>
                  <a:srgbClr val="0000FF"/>
                </a:solidFill>
                <a:latin typeface="Arial"/>
              </a:rPr>
              <a:t> </a:t>
            </a:r>
            <a:r>
              <a:rPr lang="de-DE" sz="2400" dirty="0" err="1">
                <a:solidFill>
                  <a:srgbClr val="0000FF"/>
                </a:solidFill>
                <a:latin typeface="Arial"/>
              </a:rPr>
              <a:t>very</a:t>
            </a:r>
            <a:r>
              <a:rPr lang="de-DE" sz="2400" dirty="0">
                <a:solidFill>
                  <a:srgbClr val="0000FF"/>
                </a:solidFill>
                <a:latin typeface="Arial"/>
              </a:rPr>
              <a:t> </a:t>
            </a:r>
            <a:r>
              <a:rPr lang="de-DE" sz="2400" dirty="0" err="1">
                <a:solidFill>
                  <a:srgbClr val="0000FF"/>
                </a:solidFill>
                <a:latin typeface="Arial"/>
              </a:rPr>
              <a:t>small</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a:solidFill>
                  <a:srgbClr val="0000FF"/>
                </a:solidFill>
                <a:latin typeface="Arial"/>
              </a:rPr>
              <a:t>Transient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can</a:t>
            </a:r>
            <a:r>
              <a:rPr lang="de-DE" sz="2400" dirty="0">
                <a:solidFill>
                  <a:srgbClr val="0000FF"/>
                </a:solidFill>
                <a:latin typeface="Arial"/>
              </a:rPr>
              <a:t> </a:t>
            </a:r>
            <a:r>
              <a:rPr lang="de-DE" sz="2400" dirty="0" err="1">
                <a:solidFill>
                  <a:srgbClr val="0000FF"/>
                </a:solidFill>
                <a:latin typeface="Arial"/>
              </a:rPr>
              <a:t>be</a:t>
            </a:r>
            <a:r>
              <a:rPr lang="de-DE" sz="2400" dirty="0">
                <a:solidFill>
                  <a:srgbClr val="0000FF"/>
                </a:solidFill>
                <a:latin typeface="Arial"/>
              </a:rPr>
              <a:t> </a:t>
            </a:r>
            <a:r>
              <a:rPr lang="de-DE" sz="2400" dirty="0" err="1">
                <a:solidFill>
                  <a:srgbClr val="0000FF"/>
                </a:solidFill>
                <a:latin typeface="Arial"/>
              </a:rPr>
              <a:t>higher</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 </a:t>
            </a:r>
            <a:r>
              <a:rPr lang="de-DE" sz="2400" b="0" dirty="0" err="1">
                <a:solidFill>
                  <a:srgbClr val="000000"/>
                </a:solidFill>
                <a:latin typeface="Arial"/>
              </a:rPr>
              <a:t>short</a:t>
            </a:r>
            <a:r>
              <a:rPr lang="de-DE" sz="2400" b="0" dirty="0">
                <a:solidFill>
                  <a:srgbClr val="000000"/>
                </a:solidFill>
                <a:latin typeface="Arial"/>
              </a:rPr>
              <a:t> </a:t>
            </a:r>
            <a:r>
              <a:rPr lang="de-DE" sz="2400" b="0" dirty="0" err="1">
                <a:solidFill>
                  <a:srgbClr val="000000"/>
                </a:solidFill>
                <a:latin typeface="Arial"/>
              </a:rPr>
              <a:t>period</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More </a:t>
            </a:r>
            <a:r>
              <a:rPr lang="de-DE" sz="2400" b="0" dirty="0" err="1">
                <a:solidFill>
                  <a:srgbClr val="000000"/>
                </a:solidFill>
                <a:latin typeface="Arial"/>
              </a:rPr>
              <a:t>details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5628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497419"/>
            <a:ext cx="10502900"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PhD Thesis: </a:t>
            </a:r>
            <a:r>
              <a:rPr kumimoji="0" lang="de-DE" sz="2400" b="0" i="0" u="none" strike="noStrike" kern="1200" cap="none" spc="0" normalizeH="0" baseline="0" noProof="0" dirty="0">
                <a:ln>
                  <a:noFill/>
                </a:ln>
                <a:solidFill>
                  <a:srgbClr val="0000FF"/>
                </a:solidFill>
                <a:effectLst/>
                <a:uLnTx/>
                <a:uFillTx/>
                <a:latin typeface="Arial"/>
                <a:ea typeface="+mn-ea"/>
                <a:cs typeface="+mn-cs"/>
              </a:rPr>
              <a:t>T. Zöller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Aktive Dämpfung von Torsionsschwingungen in Wellensträngen von Kraftwerksturbosätzen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K</a:t>
            </a:r>
            <a:r>
              <a:rPr kumimoji="0" lang="de-DE" sz="2400" b="0" i="0" u="none" strike="noStrike" kern="1200" cap="none" spc="0" normalizeH="0" baseline="0" noProof="0" dirty="0">
                <a:ln>
                  <a:noFill/>
                </a:ln>
                <a:solidFill>
                  <a:srgbClr val="000000"/>
                </a:solidFill>
                <a:effectLst/>
                <a:uLnTx/>
                <a:uFillTx/>
                <a:latin typeface="Arial"/>
                <a:ea typeface="+mn-ea"/>
                <a:cs typeface="+mn-cs"/>
              </a:rPr>
              <a:t>arlsruhe </a:t>
            </a:r>
            <a:r>
              <a:rPr kumimoji="0" lang="de-DE" sz="2400" i="0" u="none" strike="noStrike" kern="1200" cap="none" spc="0" normalizeH="0" baseline="0" noProof="0" dirty="0">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nstitute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T</a:t>
            </a:r>
            <a:r>
              <a:rPr kumimoji="0" lang="de-DE" sz="2400" b="0" i="0" u="none" strike="noStrike" kern="1200" cap="none" spc="0" normalizeH="0" baseline="0" noProof="0" dirty="0">
                <a:ln>
                  <a:noFill/>
                </a:ln>
                <a:solidFill>
                  <a:srgbClr val="000000"/>
                </a:solidFill>
                <a:effectLst/>
                <a:uLnTx/>
                <a:uFillTx/>
                <a:latin typeface="Arial"/>
                <a:ea typeface="+mn-ea"/>
                <a:cs typeface="+mn-cs"/>
              </a:rPr>
              <a:t>echnology (KIT) – 2011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results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shows</a:t>
            </a:r>
            <a:r>
              <a:rPr lang="de-DE" sz="2400" b="0" dirty="0">
                <a:solidFill>
                  <a:srgbClr val="000000"/>
                </a:solidFill>
                <a:latin typeface="Arial"/>
              </a:rPr>
              <a:t> a Test </a:t>
            </a:r>
            <a:r>
              <a:rPr lang="de-DE" sz="2400" b="0" dirty="0" err="1">
                <a:solidFill>
                  <a:srgbClr val="000000"/>
                </a:solidFill>
                <a:latin typeface="Arial"/>
              </a:rPr>
              <a:t>Rig</a:t>
            </a:r>
            <a:r>
              <a:rPr lang="de-DE" sz="2400" b="0" dirty="0">
                <a:solidFill>
                  <a:srgbClr val="000000"/>
                </a:solidFill>
                <a:latin typeface="Arial"/>
              </a:rPr>
              <a:t>, </a:t>
            </a:r>
            <a:r>
              <a:rPr lang="de-DE" sz="2400" b="0" dirty="0" err="1">
                <a:solidFill>
                  <a:srgbClr val="000000"/>
                </a:solidFill>
                <a:latin typeface="Arial"/>
              </a:rPr>
              <a:t>which</a:t>
            </a:r>
            <a:r>
              <a:rPr lang="de-DE" sz="2400" b="0" dirty="0">
                <a:solidFill>
                  <a:srgbClr val="000000"/>
                </a:solidFill>
                <a:latin typeface="Arial"/>
              </a:rPr>
              <a:t> was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demonstrate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Active</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The </a:t>
            </a:r>
            <a:r>
              <a:rPr lang="de-DE" sz="2400" b="0" dirty="0" err="1">
                <a:solidFill>
                  <a:srgbClr val="000000"/>
                </a:solidFill>
                <a:latin typeface="Arial"/>
              </a:rPr>
              <a:t>following</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presents</a:t>
            </a:r>
            <a:r>
              <a:rPr lang="de-DE" sz="2400" b="0" dirty="0">
                <a:solidFill>
                  <a:srgbClr val="000000"/>
                </a:solidFill>
                <a:latin typeface="Arial"/>
              </a:rPr>
              <a:t>, </a:t>
            </a:r>
            <a:r>
              <a:rPr lang="de-DE" sz="2400" b="0" dirty="0" err="1">
                <a:solidFill>
                  <a:srgbClr val="000000"/>
                </a:solidFill>
                <a:latin typeface="Arial"/>
              </a:rPr>
              <a:t>how</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Active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reduces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LQG-Controller</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3173945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67D95BE6-9C07-8D23-AF6D-258560E2EB3F}"/>
              </a:ext>
            </a:extLst>
          </p:cNvPr>
          <p:cNvPicPr>
            <a:picLocks noChangeAspect="1"/>
          </p:cNvPicPr>
          <p:nvPr/>
        </p:nvPicPr>
        <p:blipFill>
          <a:blip r:embed="rId3"/>
          <a:stretch>
            <a:fillRect/>
          </a:stretch>
        </p:blipFill>
        <p:spPr>
          <a:xfrm>
            <a:off x="1371600" y="1498600"/>
            <a:ext cx="9321800" cy="4432300"/>
          </a:xfrm>
          <a:prstGeom prst="rect">
            <a:avLst/>
          </a:prstGeom>
        </p:spPr>
      </p:pic>
    </p:spTree>
    <p:extLst>
      <p:ext uri="{BB962C8B-B14F-4D97-AF65-F5344CB8AC3E}">
        <p14:creationId xmlns:p14="http://schemas.microsoft.com/office/powerpoint/2010/main" val="624663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B5FD544B-259B-FB59-06A4-3661595FE54E}"/>
              </a:ext>
            </a:extLst>
          </p:cNvPr>
          <p:cNvPicPr>
            <a:picLocks noChangeAspect="1"/>
          </p:cNvPicPr>
          <p:nvPr/>
        </p:nvPicPr>
        <p:blipFill>
          <a:blip r:embed="rId3"/>
          <a:stretch>
            <a:fillRect/>
          </a:stretch>
        </p:blipFill>
        <p:spPr>
          <a:xfrm>
            <a:off x="1473200" y="1409700"/>
            <a:ext cx="9309100" cy="4787900"/>
          </a:xfrm>
          <a:prstGeom prst="rect">
            <a:avLst/>
          </a:prstGeom>
        </p:spPr>
      </p:pic>
    </p:spTree>
    <p:extLst>
      <p:ext uri="{BB962C8B-B14F-4D97-AF65-F5344CB8AC3E}">
        <p14:creationId xmlns:p14="http://schemas.microsoft.com/office/powerpoint/2010/main" val="3619033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56</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3504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352525"/>
          <a:ext cx="7208837" cy="3997935"/>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667994">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a:t>
                      </a:r>
                      <a:r>
                        <a:rPr lang="en-US" sz="2000" b="1" noProof="0" dirty="0" err="1">
                          <a:solidFill>
                            <a:schemeClr val="tx1"/>
                          </a:solidFill>
                        </a:rPr>
                        <a:t>MeasuresM</a:t>
                      </a:r>
                      <a:endParaRPr lang="en-US" sz="2000" b="1" noProof="0" dirty="0">
                        <a:solidFill>
                          <a:schemeClr val="tx1"/>
                        </a:solidFill>
                      </a:endParaRP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rgbClr val="FF0000"/>
                          </a:solidFill>
                        </a:rPr>
                        <a:t>Vibration Absorber with Damping </a:t>
                      </a: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Semi-Active Adjustment of the Stiffness</a:t>
                      </a:r>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350460"/>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Vibration Absorber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Semi</a:t>
            </a:r>
            <a:r>
              <a:rPr lang="de-DE" altLang="de-DE" b="0" kern="1200" dirty="0">
                <a:solidFill>
                  <a:srgbClr val="000000"/>
                </a:solidFill>
                <a:latin typeface="Arial" panose="020B0604020202020204" pitchFamily="34" charset="0"/>
                <a:ea typeface="+mn-ea"/>
                <a:cs typeface="+mn-cs"/>
              </a:rPr>
              <a:t>-</a:t>
            </a:r>
            <a:r>
              <a:rPr lang="de-DE" altLang="de-DE" sz="2400" b="0" kern="1200" dirty="0" err="1">
                <a:solidFill>
                  <a:srgbClr val="000000"/>
                </a:solidFill>
                <a:latin typeface="Arial" panose="020B0604020202020204" pitchFamily="34" charset="0"/>
                <a:ea typeface="+mn-ea"/>
                <a:cs typeface="+mn-cs"/>
              </a:rPr>
              <a:t>Active</a:t>
            </a:r>
            <a:r>
              <a:rPr lang="de-DE" altLang="de-DE" b="0" kern="1200" dirty="0">
                <a:solidFill>
                  <a:srgbClr val="000000"/>
                </a:solidFill>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Adjustment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9299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737142" y="3605250"/>
                <a:ext cx="11327858" cy="27172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Absorber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az-Cyrl-AZ" sz="2400" b="0" i="0" u="none" strike="noStrike" kern="1200" cap="none" spc="0" normalizeH="0" baseline="0" noProof="0" dirty="0">
                    <a:ln>
                      <a:noFill/>
                    </a:ln>
                    <a:solidFill>
                      <a:srgbClr val="000000"/>
                    </a:solidFill>
                    <a:effectLst/>
                    <a:uLnTx/>
                    <a:uFillTx/>
                    <a:latin typeface="Arial"/>
                    <a:ea typeface="+mn-ea"/>
                    <a:cs typeface="+mn-cs"/>
                  </a:rPr>
                  <a:t>Ө</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lang="de-DE" sz="2400" b="0" dirty="0">
                    <a:solidFill>
                      <a:srgbClr val="000000"/>
                    </a:solidFill>
                    <a:latin typeface="Arial"/>
                  </a:rPr>
                  <a:t>T</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Stiffness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k</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a:t>
                </a:r>
                <a:r>
                  <a:rPr kumimoji="0" lang="de-DE" sz="2400" b="0" u="none" strike="noStrike" kern="1200" cap="none" spc="0" normalizeH="0" baseline="0" noProof="0" dirty="0" err="1">
                    <a:ln>
                      <a:noFill/>
                    </a:ln>
                    <a:solidFill>
                      <a:srgbClr val="000000"/>
                    </a:solidFill>
                    <a:effectLst/>
                    <a:uLnTx/>
                    <a:uFillTx/>
                    <a:latin typeface="Arial"/>
                    <a:ea typeface="+mn-ea"/>
                    <a:cs typeface="+mn-cs"/>
                  </a:rPr>
                  <a:t>nd</a:t>
                </a:r>
                <a:r>
                  <a:rPr kumimoji="0" lang="de-DE" sz="2400" b="0" u="none" strike="noStrike" kern="1200" cap="none" spc="0" normalizeH="0" baseline="0" noProof="0" dirty="0">
                    <a:ln>
                      <a:noFill/>
                    </a:ln>
                    <a:solidFill>
                      <a:srgbClr val="000000"/>
                    </a:solidFill>
                    <a:effectLst/>
                    <a:uLnTx/>
                    <a:uFillTx/>
                    <a:latin typeface="Arial"/>
                    <a:ea typeface="+mn-ea"/>
                    <a:cs typeface="+mn-cs"/>
                  </a:rPr>
                  <a:t> a </a:t>
                </a:r>
                <a:r>
                  <a:rPr kumimoji="0" lang="de-DE" sz="2400" b="0" u="none" strike="noStrike" kern="1200" cap="none" spc="0" normalizeH="0" baseline="0" noProof="0" dirty="0" err="1">
                    <a:ln>
                      <a:noFill/>
                    </a:ln>
                    <a:solidFill>
                      <a:srgbClr val="000000"/>
                    </a:solidFill>
                    <a:effectLst/>
                    <a:uLnTx/>
                    <a:uFillTx/>
                    <a:latin typeface="Arial"/>
                    <a:ea typeface="+mn-ea"/>
                    <a:cs typeface="+mn-cs"/>
                  </a:rPr>
                  <a:t>damper</a:t>
                </a:r>
                <a:r>
                  <a:rPr kumimoji="0" lang="de-DE" sz="2400" b="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mounted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end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absorbs</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energy</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1" i="0" u="none" strike="noStrike" kern="1200" cap="none" spc="0" normalizeH="0" baseline="0" noProof="0" dirty="0">
                    <a:ln>
                      <a:noFill/>
                    </a:ln>
                    <a:solidFill>
                      <a:srgbClr val="0000FF"/>
                    </a:solidFill>
                    <a:effectLst/>
                    <a:uLnTx/>
                    <a:uFillTx/>
                    <a:latin typeface="Arial"/>
                    <a:ea typeface="+mn-ea"/>
                    <a:cs typeface="+mn-cs"/>
                  </a:rPr>
                  <a:t>relative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motion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Absorber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selected</a:t>
                </a:r>
                <a:r>
                  <a:rPr kumimoji="0" lang="de-DE" sz="2400" b="0" u="none" strike="noStrike" kern="1200" cap="none" spc="0" normalizeH="0" noProof="0" dirty="0">
                    <a:ln>
                      <a:noFill/>
                    </a:ln>
                    <a:solidFill>
                      <a:srgbClr val="000000"/>
                    </a:solidFill>
                    <a:effectLst/>
                    <a:uLnTx/>
                    <a:uFillTx/>
                    <a:latin typeface="Arial"/>
                    <a:ea typeface="+mn-ea"/>
                    <a:cs typeface="+mn-cs"/>
                  </a:rPr>
                  <a:t> and </a:t>
                </a:r>
                <a:r>
                  <a:rPr kumimoji="0" lang="de-DE" sz="2400" b="0" u="none" strike="noStrike" kern="1200" cap="none" spc="0" normalizeH="0" noProof="0" dirty="0" err="1">
                    <a:ln>
                      <a:noFill/>
                    </a:ln>
                    <a:solidFill>
                      <a:srgbClr val="000000"/>
                    </a:solidFill>
                    <a:effectLst/>
                    <a:uLnTx/>
                    <a:uFillTx/>
                    <a:latin typeface="Arial"/>
                    <a:ea typeface="+mn-ea"/>
                    <a:cs typeface="+mn-cs"/>
                  </a:rPr>
                  <a:t>optimized</a:t>
                </a:r>
                <a:r>
                  <a:rPr kumimoji="0" lang="de-DE" sz="2400" b="0" u="none" strike="noStrike" kern="1200" cap="none" spc="0" normalizeH="0" noProof="0" dirty="0">
                    <a:ln>
                      <a:noFill/>
                    </a:ln>
                    <a:solidFill>
                      <a:srgbClr val="000000"/>
                    </a:solidFill>
                    <a:effectLst/>
                    <a:uLnTx/>
                    <a:uFillTx/>
                    <a:latin typeface="Arial"/>
                    <a:ea typeface="+mn-ea"/>
                    <a:cs typeface="+mn-cs"/>
                  </a:rPr>
                  <a:t> in </a:t>
                </a:r>
                <a:r>
                  <a:rPr kumimoji="0" lang="de-DE" sz="2400" b="0" u="none" strike="noStrike" kern="1200" cap="none" spc="0" normalizeH="0" noProof="0" dirty="0" err="1">
                    <a:ln>
                      <a:noFill/>
                    </a:ln>
                    <a:solidFill>
                      <a:srgbClr val="000000"/>
                    </a:solidFill>
                    <a:effectLst/>
                    <a:uLnTx/>
                    <a:uFillTx/>
                    <a:latin typeface="Arial"/>
                    <a:ea typeface="+mn-ea"/>
                    <a:cs typeface="+mn-cs"/>
                  </a:rPr>
                  <a:t>order</a:t>
                </a:r>
                <a:r>
                  <a:rPr kumimoji="0" lang="de-DE" sz="2400" b="0" u="none" strike="noStrike" kern="1200" cap="none" spc="0" normalizeH="0" noProof="0" dirty="0">
                    <a:ln>
                      <a:noFill/>
                    </a:ln>
                    <a:solidFill>
                      <a:srgbClr val="000000"/>
                    </a:solidFill>
                    <a:effectLst/>
                    <a:uLnTx/>
                    <a:uFillTx/>
                    <a:latin typeface="Arial"/>
                    <a:ea typeface="+mn-ea"/>
                    <a:cs typeface="+mn-cs"/>
                  </a:rPr>
                  <a:t> </a:t>
                </a:r>
                <a:r>
                  <a:rPr kumimoji="0" lang="de-DE" sz="2400" b="0" u="none" strike="noStrike" kern="1200" cap="none" spc="0" normalizeH="0" noProof="0" dirty="0" err="1">
                    <a:ln>
                      <a:noFill/>
                    </a:ln>
                    <a:solidFill>
                      <a:srgbClr val="000000"/>
                    </a:solidFill>
                    <a:effectLst/>
                    <a:uLnTx/>
                    <a:uFillTx/>
                    <a:latin typeface="Arial"/>
                    <a:ea typeface="+mn-ea"/>
                    <a:cs typeface="+mn-cs"/>
                  </a:rPr>
                  <a:t>to</a:t>
                </a:r>
                <a:r>
                  <a:rPr lang="de-DE" sz="2400" b="0" dirty="0">
                    <a:solidFill>
                      <a:srgbClr val="000000"/>
                    </a:solidFill>
                    <a:latin typeface="Arial"/>
                  </a:rPr>
                  <a:t> </a:t>
                </a:r>
                <a:r>
                  <a:rPr lang="de-DE" sz="2400" b="0" dirty="0" err="1">
                    <a:solidFill>
                      <a:srgbClr val="000000"/>
                    </a:solidFill>
                    <a:latin typeface="Arial"/>
                  </a:rPr>
                  <a:t>reduce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torsional</a:t>
                </a:r>
                <a:r>
                  <a:rPr lang="de-DE" sz="2400" b="0" dirty="0">
                    <a:solidFill>
                      <a:srgbClr val="000000"/>
                    </a:solidFill>
                    <a:latin typeface="Arial"/>
                  </a:rPr>
                  <a:t> </a:t>
                </a:r>
                <a:r>
                  <a:rPr lang="de-DE" sz="2400" b="0" dirty="0" err="1">
                    <a:solidFill>
                      <a:srgbClr val="000000"/>
                    </a:solidFill>
                    <a:latin typeface="Arial"/>
                  </a:rPr>
                  <a:t>vibrations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natural</a:t>
                </a:r>
                <a:r>
                  <a:rPr lang="de-DE" sz="2400" b="0" dirty="0">
                    <a:solidFill>
                      <a:srgbClr val="000000"/>
                    </a:solidFill>
                    <a:latin typeface="Arial"/>
                  </a:rPr>
                  <a:t>  </a:t>
                </a:r>
                <a:r>
                  <a:rPr lang="de-DE" sz="2400" b="0" dirty="0" err="1">
                    <a:solidFill>
                      <a:srgbClr val="000000"/>
                    </a:solidFill>
                    <a:latin typeface="Arial"/>
                  </a:rPr>
                  <a:t>frequencies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in </a:t>
                </a:r>
                <a:r>
                  <a:rPr lang="de-DE" sz="2400" b="0" dirty="0" err="1">
                    <a:solidFill>
                      <a:srgbClr val="000000"/>
                    </a:solidFill>
                    <a:latin typeface="Arial"/>
                  </a:rPr>
                  <a:t>this</a:t>
                </a:r>
                <a:r>
                  <a:rPr lang="de-DE" sz="2400" b="0" dirty="0">
                    <a:solidFill>
                      <a:srgbClr val="000000"/>
                    </a:solidFill>
                    <a:latin typeface="Arial"/>
                  </a:rPr>
                  <a:t> </a:t>
                </a:r>
                <a:r>
                  <a:rPr lang="de-DE" sz="2400" b="0" dirty="0" err="1">
                    <a:solidFill>
                      <a:srgbClr val="000000"/>
                    </a:solidFill>
                    <a:latin typeface="Arial"/>
                  </a:rPr>
                  <a:t>case</a:t>
                </a:r>
                <a:r>
                  <a:rPr lang="de-DE" sz="2400" b="0" dirty="0">
                    <a:solidFill>
                      <a:srgbClr val="000000"/>
                    </a:solidFill>
                    <a:latin typeface="Arial"/>
                  </a:rPr>
                  <a:t> </a:t>
                </a:r>
                <a:r>
                  <a:rPr lang="de-DE" sz="2400" dirty="0">
                    <a:solidFill>
                      <a:srgbClr val="0000FF"/>
                    </a:solidFill>
                    <a:latin typeface="Arial"/>
                  </a:rPr>
                  <a:t>14,4 Hz.</a:t>
                </a:r>
                <a:endParaRPr kumimoji="0" lang="de-DE" sz="2400" u="none" strike="noStrike" kern="1200" cap="none" spc="0" normalizeH="0" baseline="0" noProof="0" dirty="0">
                  <a:ln>
                    <a:noFill/>
                  </a:ln>
                  <a:solidFill>
                    <a:srgbClr val="0000FF"/>
                  </a:solidFill>
                  <a:effectLst/>
                  <a:uLnTx/>
                  <a:uFillTx/>
                  <a:latin typeface="Arial"/>
                  <a:ea typeface="+mn-ea"/>
                  <a:cs typeface="+mn-cs"/>
                </a:endParaRP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737142" y="3605250"/>
                <a:ext cx="11327858" cy="2717282"/>
              </a:xfrm>
              <a:prstGeom prst="rect">
                <a:avLst/>
              </a:prstGeom>
              <a:blipFill>
                <a:blip r:embed="rId4"/>
                <a:stretch>
                  <a:fillRect l="-861" t="-1570" r="-807" b="-4260"/>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15942" y="1462827"/>
            <a:ext cx="6097508"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5</a:t>
            </a:r>
            <a:endParaRPr kumimoji="0" lang="de-DE" sz="2400" b="0" i="0" u="none" strike="noStrike" kern="1200" cap="none" spc="0" normalizeH="0" baseline="0" noProof="0" dirty="0">
              <a:ln>
                <a:noFill/>
              </a:ln>
              <a:solidFill>
                <a:srgbClr val="000000"/>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EB972EF9-929B-0659-0A15-C9564653C18E}"/>
                  </a:ext>
                </a:extLst>
              </p:cNvPr>
              <p:cNvSpPr txBox="1"/>
              <p:nvPr/>
            </p:nvSpPr>
            <p:spPr>
              <a:xfrm flipH="1">
                <a:off x="7788644" y="1796245"/>
                <a:ext cx="1647455" cy="481478"/>
              </a:xfrm>
              <a:prstGeom prst="rect">
                <a:avLst/>
              </a:prstGeom>
              <a:noFill/>
            </p:spPr>
            <p:txBody>
              <a:bodyPr wrap="square" rtlCol="0">
                <a:spAutoFit/>
              </a:bodyPr>
              <a:lstStyle/>
              <a:p>
                <a:r>
                  <a:rPr lang="az-Cyrl-AZ" sz="2400" b="0" dirty="0">
                    <a:solidFill>
                      <a:srgbClr val="FF0000"/>
                    </a:solidFill>
                  </a:rPr>
                  <a:t>Ө</a:t>
                </a:r>
                <a:r>
                  <a:rPr lang="de-DE" sz="2400" b="0" dirty="0">
                    <a:solidFill>
                      <a:srgbClr val="FF0000"/>
                    </a:solidFill>
                  </a:rPr>
                  <a:t>,</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d</m:t>
                        </m:r>
                      </m:e>
                    </m:acc>
                  </m:oMath>
                </a14:m>
                <a:r>
                  <a:rPr lang="de-DE" sz="2400" b="0" dirty="0">
                    <a:solidFill>
                      <a:srgbClr val="FF0000"/>
                    </a:solidFill>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k</m:t>
                        </m:r>
                        <m:r>
                          <a:rPr lang="de-DE" sz="2400" b="0" i="0" smtClean="0">
                            <a:solidFill>
                              <a:srgbClr val="FF0000"/>
                            </a:solidFill>
                            <a:latin typeface="Cambria Math" panose="02040503050406030204" pitchFamily="18" charset="0"/>
                          </a:rPr>
                          <m:t> </m:t>
                        </m:r>
                      </m:e>
                    </m:acc>
                  </m:oMath>
                </a14:m>
                <a:endParaRPr lang="de-DE" sz="2400" b="0" dirty="0"/>
              </a:p>
            </p:txBody>
          </p:sp>
        </mc:Choice>
        <mc:Fallback xmlns="">
          <p:sp>
            <p:nvSpPr>
              <p:cNvPr id="4" name="Textfeld 3">
                <a:extLst>
                  <a:ext uri="{FF2B5EF4-FFF2-40B4-BE49-F238E27FC236}">
                    <a16:creationId xmlns:a16="http://schemas.microsoft.com/office/drawing/2014/main" id="{EB972EF9-929B-0659-0A15-C9564653C18E}"/>
                  </a:ext>
                </a:extLst>
              </p:cNvPr>
              <p:cNvSpPr txBox="1">
                <a:spLocks noRot="1" noChangeAspect="1" noMove="1" noResize="1" noEditPoints="1" noAdjustHandles="1" noChangeArrowheads="1" noChangeShapeType="1" noTextEdit="1"/>
              </p:cNvSpPr>
              <p:nvPr/>
            </p:nvSpPr>
            <p:spPr>
              <a:xfrm flipH="1">
                <a:off x="7788644" y="1796245"/>
                <a:ext cx="1647455" cy="481478"/>
              </a:xfrm>
              <a:prstGeom prst="rect">
                <a:avLst/>
              </a:prstGeom>
              <a:blipFill>
                <a:blip r:embed="rId5"/>
                <a:stretch>
                  <a:fillRect l="-5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3925869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1116271" y="3278985"/>
                <a:ext cx="10159833" cy="3066802"/>
              </a:xfrm>
              <a:prstGeom prst="rect">
                <a:avLst/>
              </a:prstGeom>
              <a:noFill/>
            </p:spPr>
            <p:txBody>
              <a:bodyPr wrap="none" rtlCol="0">
                <a:spAutoFit/>
              </a:bodyPr>
              <a:lstStyle/>
              <a:p>
                <a:endParaRPr lang="de-DE" sz="2400" b="0" dirty="0">
                  <a:latin typeface="+mn-lt"/>
                </a:endParaRPr>
              </a:p>
              <a:p>
                <a:r>
                  <a:rPr lang="de-DE" sz="2400" b="0" dirty="0">
                    <a:latin typeface="+mn-lt"/>
                  </a:rPr>
                  <a:t>The Turbogenerator </a:t>
                </a:r>
                <a:r>
                  <a:rPr lang="de-DE" sz="2400" b="0" dirty="0" err="1">
                    <a:latin typeface="+mn-lt"/>
                  </a:rPr>
                  <a:t>Shaft</a:t>
                </a:r>
                <a:r>
                  <a:rPr lang="de-DE" sz="2400" b="0" dirty="0">
                    <a:latin typeface="+mn-lt"/>
                  </a:rPr>
                  <a:t> Train </a:t>
                </a:r>
                <a:r>
                  <a:rPr lang="de-DE" sz="2400" b="0" dirty="0" err="1">
                    <a:latin typeface="+mn-lt"/>
                  </a:rPr>
                  <a:t>is</a:t>
                </a:r>
                <a:r>
                  <a:rPr lang="de-DE" sz="2400" b="0" dirty="0">
                    <a:latin typeface="+mn-lt"/>
                  </a:rPr>
                  <a:t> </a:t>
                </a:r>
                <a:r>
                  <a:rPr lang="de-DE" sz="2400" b="0" dirty="0" err="1">
                    <a:latin typeface="+mn-lt"/>
                  </a:rPr>
                  <a:t>modelled</a:t>
                </a:r>
                <a:r>
                  <a:rPr lang="de-DE" sz="2400" b="0" dirty="0">
                    <a:latin typeface="+mn-lt"/>
                  </a:rPr>
                  <a:t> </a:t>
                </a:r>
                <a:r>
                  <a:rPr lang="de-DE" sz="2400" b="0" dirty="0" err="1">
                    <a:latin typeface="+mn-lt"/>
                  </a:rPr>
                  <a:t>as</a:t>
                </a:r>
                <a:r>
                  <a:rPr lang="de-DE" sz="2400" b="0" dirty="0">
                    <a:latin typeface="+mn-lt"/>
                  </a:rPr>
                  <a:t> a </a:t>
                </a:r>
                <a:r>
                  <a:rPr lang="de-DE" sz="2400" dirty="0" err="1">
                    <a:solidFill>
                      <a:srgbClr val="0000FF"/>
                    </a:solidFill>
                    <a:latin typeface="+mn-lt"/>
                  </a:rPr>
                  <a:t>lumped</a:t>
                </a:r>
                <a:r>
                  <a:rPr lang="de-DE" sz="2400" dirty="0">
                    <a:solidFill>
                      <a:srgbClr val="0000FF"/>
                    </a:solidFill>
                    <a:latin typeface="+mn-lt"/>
                  </a:rPr>
                  <a:t> </a:t>
                </a:r>
                <a:r>
                  <a:rPr lang="de-DE" sz="2400" dirty="0" err="1">
                    <a:solidFill>
                      <a:srgbClr val="0000FF"/>
                    </a:solidFill>
                    <a:latin typeface="+mn-lt"/>
                  </a:rPr>
                  <a:t>mass</a:t>
                </a:r>
                <a:r>
                  <a:rPr lang="de-DE" sz="2400" dirty="0">
                    <a:solidFill>
                      <a:srgbClr val="0000FF"/>
                    </a:solidFill>
                    <a:latin typeface="+mn-lt"/>
                  </a:rPr>
                  <a:t> </a:t>
                </a:r>
                <a:r>
                  <a:rPr lang="de-DE" sz="2400" dirty="0" err="1">
                    <a:solidFill>
                      <a:srgbClr val="0000FF"/>
                    </a:solidFill>
                    <a:latin typeface="+mn-lt"/>
                  </a:rPr>
                  <a:t>model</a:t>
                </a:r>
                <a:endParaRPr lang="de-DE" sz="2400" dirty="0">
                  <a:solidFill>
                    <a:srgbClr val="0000FF"/>
                  </a:solidFill>
                  <a:latin typeface="+mn-lt"/>
                </a:endParaRPr>
              </a:p>
              <a:p>
                <a:r>
                  <a:rPr lang="de-DE" sz="2400" b="0" dirty="0" err="1">
                    <a:latin typeface="+mn-lt"/>
                  </a:rPr>
                  <a:t>with</a:t>
                </a:r>
                <a:r>
                  <a:rPr lang="de-DE" sz="2400" b="0" dirty="0">
                    <a:latin typeface="+mn-lt"/>
                  </a:rPr>
                  <a:t> 5 Moments </a:t>
                </a:r>
                <a:r>
                  <a:rPr lang="de-DE" sz="2400" b="0" dirty="0" err="1">
                    <a:latin typeface="+mn-lt"/>
                  </a:rPr>
                  <a:t>of</a:t>
                </a:r>
                <a:r>
                  <a:rPr lang="de-DE" sz="2400" b="0" dirty="0">
                    <a:latin typeface="+mn-lt"/>
                  </a:rPr>
                  <a:t> Inertia </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Θ</m:t>
                    </m:r>
                    <m:r>
                      <m:rPr>
                        <m:sty m:val="p"/>
                      </m:rPr>
                      <a:rPr lang="de-DE" sz="2400" b="0" i="0" smtClean="0">
                        <a:latin typeface="Cambria Math" panose="02040503050406030204" pitchFamily="18" charset="0"/>
                        <a:ea typeface="Cambria Math" panose="02040503050406030204" pitchFamily="18" charset="0"/>
                      </a:rPr>
                      <m:t>j</m:t>
                    </m:r>
                  </m:oMath>
                </a14:m>
                <a:r>
                  <a:rPr lang="de-DE" sz="2400" b="0" dirty="0">
                    <a:latin typeface="+mn-lt"/>
                  </a:rPr>
                  <a:t> and 4 </a:t>
                </a:r>
                <a:r>
                  <a:rPr lang="de-DE" sz="2400" b="0" dirty="0" err="1">
                    <a:latin typeface="+mn-lt"/>
                  </a:rPr>
                  <a:t>Torsional</a:t>
                </a:r>
                <a:r>
                  <a:rPr lang="de-DE" sz="2400" b="0" dirty="0">
                    <a:latin typeface="+mn-lt"/>
                  </a:rPr>
                  <a:t> Springs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k</m:t>
                        </m:r>
                      </m:e>
                    </m:acc>
                  </m:oMath>
                </a14:m>
                <a:r>
                  <a:rPr lang="de-DE" sz="2400" b="0" baseline="-25000" dirty="0">
                    <a:latin typeface="+mn-lt"/>
                  </a:rPr>
                  <a:t>i  </a:t>
                </a:r>
                <a:endParaRPr lang="de-DE" sz="2400" b="0" dirty="0">
                  <a:latin typeface="+mn-lt"/>
                </a:endParaRPr>
              </a:p>
              <a:p>
                <a:r>
                  <a:rPr lang="de-DE" sz="2400" b="0" dirty="0">
                    <a:latin typeface="+mn-lt"/>
                  </a:rPr>
                  <a:t>Modal </a:t>
                </a:r>
                <a:r>
                  <a:rPr lang="de-DE" sz="2400" b="0" dirty="0" err="1">
                    <a:latin typeface="+mn-lt"/>
                  </a:rPr>
                  <a:t>Damping</a:t>
                </a:r>
                <a:r>
                  <a:rPr lang="de-DE" sz="2400" b="0" dirty="0">
                    <a:latin typeface="+mn-lt"/>
                  </a:rPr>
                  <a:t> was </a:t>
                </a:r>
                <a:r>
                  <a:rPr lang="de-DE" sz="2400" b="0" dirty="0" err="1">
                    <a:latin typeface="+mn-lt"/>
                  </a:rPr>
                  <a:t>assumed</a:t>
                </a:r>
                <a:r>
                  <a:rPr lang="de-DE" sz="2400" b="0" dirty="0">
                    <a:latin typeface="+mn-lt"/>
                  </a:rPr>
                  <a:t> </a:t>
                </a:r>
                <a:r>
                  <a:rPr lang="de-DE" sz="2400" b="0" dirty="0" err="1">
                    <a:latin typeface="+mn-lt"/>
                  </a:rPr>
                  <a:t>for</a:t>
                </a:r>
                <a:r>
                  <a:rPr lang="de-DE" sz="2400" b="0" dirty="0">
                    <a:latin typeface="+mn-lt"/>
                  </a:rPr>
                  <a:t> all Modes </a:t>
                </a:r>
                <a:r>
                  <a:rPr lang="de-DE" sz="2400" b="0" dirty="0" err="1">
                    <a:latin typeface="+mn-lt"/>
                  </a:rPr>
                  <a:t>as</a:t>
                </a:r>
                <a:r>
                  <a:rPr lang="de-DE" sz="2400" b="0" dirty="0">
                    <a:latin typeface="+mn-lt"/>
                  </a:rPr>
                  <a:t> D = 0,25 %.</a:t>
                </a:r>
              </a:p>
              <a:p>
                <a:endParaRPr lang="de-DE" sz="2400" b="0" dirty="0">
                  <a:latin typeface="+mn-lt"/>
                </a:endParaRPr>
              </a:p>
              <a:p>
                <a:r>
                  <a:rPr lang="de-DE" sz="2400" b="0" dirty="0">
                    <a:latin typeface="+mn-lt"/>
                  </a:rPr>
                  <a:t>The</a:t>
                </a:r>
                <a:r>
                  <a:rPr lang="de-DE" sz="2400" dirty="0">
                    <a:solidFill>
                      <a:srgbClr val="0000FF"/>
                    </a:solidFill>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have</a:t>
                </a:r>
                <a:r>
                  <a:rPr lang="de-DE" sz="2400" b="0" dirty="0">
                    <a:latin typeface="+mn-lt"/>
                  </a:rPr>
                  <a:t> </a:t>
                </a:r>
                <a:r>
                  <a:rPr lang="de-DE" sz="2400" b="0" dirty="0" err="1">
                    <a:latin typeface="+mn-lt"/>
                  </a:rPr>
                  <a:t>been</a:t>
                </a:r>
                <a:r>
                  <a:rPr lang="de-DE" sz="2400" b="0" dirty="0">
                    <a:latin typeface="+mn-lt"/>
                  </a:rPr>
                  <a:t> </a:t>
                </a:r>
                <a:r>
                  <a:rPr lang="de-DE" sz="2400" b="0" dirty="0" err="1">
                    <a:latin typeface="+mn-lt"/>
                  </a:rPr>
                  <a:t>calculated</a:t>
                </a:r>
                <a:r>
                  <a:rPr lang="de-DE" sz="2400" b="0" dirty="0">
                    <a:latin typeface="+mn-lt"/>
                  </a:rPr>
                  <a:t> </a:t>
                </a:r>
                <a:r>
                  <a:rPr lang="de-DE" sz="2400" b="0" dirty="0" err="1">
                    <a:latin typeface="+mn-lt"/>
                  </a:rPr>
                  <a:t>very</a:t>
                </a:r>
                <a:r>
                  <a:rPr lang="de-DE" sz="2400" b="0" dirty="0">
                    <a:latin typeface="+mn-lt"/>
                  </a:rPr>
                  <a:t> </a:t>
                </a:r>
                <a:r>
                  <a:rPr lang="de-DE" sz="2400" b="0" dirty="0" err="1">
                    <a:latin typeface="+mn-lt"/>
                  </a:rPr>
                  <a:t>accurate</a:t>
                </a:r>
                <a:r>
                  <a:rPr lang="de-DE" sz="2400" b="0" dirty="0">
                    <a:latin typeface="+mn-lt"/>
                  </a:rPr>
                  <a:t>:</a:t>
                </a:r>
              </a:p>
              <a:p>
                <a:endParaRPr lang="de-DE" sz="2400" b="0" dirty="0">
                  <a:latin typeface="+mn-lt"/>
                </a:endParaRPr>
              </a:p>
              <a:p>
                <a:r>
                  <a:rPr lang="de-DE" sz="2400" b="0" dirty="0">
                    <a:latin typeface="+mn-lt"/>
                  </a:rPr>
                  <a:t>f</a:t>
                </a:r>
                <a:r>
                  <a:rPr lang="de-DE" sz="2400" b="0" baseline="-25000" dirty="0">
                    <a:latin typeface="+mn-lt"/>
                  </a:rPr>
                  <a:t>1</a:t>
                </a:r>
                <a:r>
                  <a:rPr lang="de-DE" sz="2400" b="0" dirty="0">
                    <a:latin typeface="+mn-lt"/>
                  </a:rPr>
                  <a:t> = 5,95 Hz,    f</a:t>
                </a:r>
                <a:r>
                  <a:rPr lang="de-DE" sz="2400" b="0" baseline="-25000" dirty="0">
                    <a:latin typeface="+mn-lt"/>
                  </a:rPr>
                  <a:t>2</a:t>
                </a:r>
                <a:r>
                  <a:rPr lang="de-DE" sz="2400" b="0" dirty="0">
                    <a:latin typeface="+mn-lt"/>
                  </a:rPr>
                  <a:t> = 10,93 Hz,     </a:t>
                </a:r>
                <a:r>
                  <a:rPr lang="de-DE" sz="2400" b="0" dirty="0">
                    <a:solidFill>
                      <a:srgbClr val="0000FF"/>
                    </a:solidFill>
                    <a:latin typeface="+mn-lt"/>
                  </a:rPr>
                  <a:t>f</a:t>
                </a:r>
                <a:r>
                  <a:rPr lang="de-DE" sz="2400" b="0" baseline="-25000" dirty="0">
                    <a:solidFill>
                      <a:srgbClr val="0000FF"/>
                    </a:solidFill>
                    <a:latin typeface="+mn-lt"/>
                  </a:rPr>
                  <a:t>3</a:t>
                </a:r>
                <a:r>
                  <a:rPr lang="de-DE" sz="2400" b="0" dirty="0">
                    <a:solidFill>
                      <a:srgbClr val="0000FF"/>
                    </a:solidFill>
                    <a:latin typeface="+mn-lt"/>
                  </a:rPr>
                  <a:t> = 14,45 Hz</a:t>
                </a:r>
                <a:r>
                  <a:rPr lang="de-DE" sz="2400" b="0" dirty="0">
                    <a:latin typeface="+mn-lt"/>
                  </a:rPr>
                  <a:t>,   f</a:t>
                </a:r>
                <a:r>
                  <a:rPr lang="de-DE" sz="2400" b="0" baseline="-25000" dirty="0">
                    <a:latin typeface="+mn-lt"/>
                  </a:rPr>
                  <a:t>4</a:t>
                </a:r>
                <a:r>
                  <a:rPr lang="de-DE" sz="2400" b="0" dirty="0">
                    <a:latin typeface="+mn-lt"/>
                  </a:rPr>
                  <a:t> = 23,00 Hz</a:t>
                </a: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1116271" y="3278985"/>
                <a:ext cx="10159833" cy="3066802"/>
              </a:xfrm>
              <a:prstGeom prst="rect">
                <a:avLst/>
              </a:prstGeom>
              <a:blipFill>
                <a:blip r:embed="rId4"/>
                <a:stretch>
                  <a:fillRect l="-900" r="-660" b="-3777"/>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r>
              <a:rPr lang="de-DE" sz="2000" b="0" dirty="0">
                <a:latin typeface="+mn-lt"/>
              </a:rPr>
              <a:t>Turbogenerator </a:t>
            </a:r>
            <a:r>
              <a:rPr lang="de-DE" sz="2000" b="0" dirty="0" err="1">
                <a:latin typeface="+mn-lt"/>
              </a:rPr>
              <a:t>Shaft</a:t>
            </a:r>
            <a:r>
              <a:rPr lang="de-DE" sz="2000" b="0" dirty="0">
                <a:latin typeface="+mn-lt"/>
              </a:rPr>
              <a:t> Train       </a:t>
            </a:r>
            <a:r>
              <a:rPr lang="de-DE" sz="2000" b="0" dirty="0" err="1">
                <a:solidFill>
                  <a:srgbClr val="FF0000"/>
                </a:solidFill>
                <a:latin typeface="+mn-lt"/>
              </a:rPr>
              <a:t>Torsional</a:t>
            </a:r>
            <a:r>
              <a:rPr lang="de-DE" sz="2000" b="0" dirty="0">
                <a:solidFill>
                  <a:srgbClr val="FF0000"/>
                </a:solidFill>
                <a:latin typeface="+mn-lt"/>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42255" y="1436740"/>
            <a:ext cx="6097508" cy="461665"/>
          </a:xfrm>
          <a:prstGeom prst="rect">
            <a:avLst/>
          </a:prstGeom>
          <a:noFill/>
        </p:spPr>
        <p:txBody>
          <a:bodyPr wrap="square">
            <a:spAutoFit/>
          </a:bodyPr>
          <a:lstStyle/>
          <a:p>
            <a:r>
              <a:rPr lang="de-DE" sz="2400" b="0" dirty="0">
                <a:latin typeface="+mn-lt"/>
                <a:ea typeface="Cambria Math" panose="02040503050406030204" pitchFamily="18" charset="0"/>
              </a:rPr>
              <a:t>Ɵ</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5</a:t>
            </a:r>
            <a:endParaRPr lang="de-DE" sz="2400" b="0" dirty="0">
              <a:latin typeface="+mn-lt"/>
            </a:endParaRP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E477260D-2783-BBB1-B7A2-7CD0EE6F1FAE}"/>
                  </a:ext>
                </a:extLst>
              </p:cNvPr>
              <p:cNvSpPr txBox="1"/>
              <p:nvPr/>
            </p:nvSpPr>
            <p:spPr>
              <a:xfrm>
                <a:off x="7741041" y="1742062"/>
                <a:ext cx="1409700" cy="48147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Ө</a:t>
                </a:r>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d</m:t>
                        </m:r>
                      </m:e>
                    </m:acc>
                  </m:oMath>
                </a14:m>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k</m:t>
                        </m:r>
                        <m: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acc>
                  </m:oMath>
                </a14:m>
                <a:endParaRPr kumimoji="0" 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mc:Choice>
        <mc:Fallback xmlns="">
          <p:sp>
            <p:nvSpPr>
              <p:cNvPr id="5" name="Textfeld 4">
                <a:extLst>
                  <a:ext uri="{FF2B5EF4-FFF2-40B4-BE49-F238E27FC236}">
                    <a16:creationId xmlns:a16="http://schemas.microsoft.com/office/drawing/2014/main" id="{E477260D-2783-BBB1-B7A2-7CD0EE6F1FAE}"/>
                  </a:ext>
                </a:extLst>
              </p:cNvPr>
              <p:cNvSpPr txBox="1">
                <a:spLocks noRot="1" noChangeAspect="1" noMove="1" noResize="1" noEditPoints="1" noAdjustHandles="1" noChangeArrowheads="1" noChangeShapeType="1" noTextEdit="1"/>
              </p:cNvSpPr>
              <p:nvPr/>
            </p:nvSpPr>
            <p:spPr>
              <a:xfrm>
                <a:off x="7741041" y="1742062"/>
                <a:ext cx="1409700" cy="481478"/>
              </a:xfrm>
              <a:prstGeom prst="rect">
                <a:avLst/>
              </a:prstGeom>
              <a:blipFill>
                <a:blip r:embed="rId5"/>
                <a:stretch>
                  <a:fillRect l="-6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2857756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65493" y="1369419"/>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6883239" cy="307777"/>
          </a:xfrm>
          <a:prstGeom prst="rect">
            <a:avLst/>
          </a:prstGeom>
          <a:noFill/>
        </p:spPr>
        <p:txBody>
          <a:bodyPr wrap="square" rtlCol="0">
            <a:spAutoFit/>
          </a:bodyPr>
          <a:lstStyle/>
          <a:p>
            <a:r>
              <a:rPr lang="de-DE" sz="1400" dirty="0"/>
              <a:t>         </a:t>
            </a:r>
            <a:r>
              <a:rPr lang="de-DE" sz="1400" b="0" dirty="0">
                <a:latin typeface="+mn-lt"/>
              </a:rPr>
              <a:t>HPT           LPT1                LPT2              LPT3                      GEN           ABS</a:t>
            </a:r>
          </a:p>
        </p:txBody>
      </p:sp>
      <p:pic>
        <p:nvPicPr>
          <p:cNvPr id="3" name="Grafik 2">
            <a:extLst>
              <a:ext uri="{FF2B5EF4-FFF2-40B4-BE49-F238E27FC236}">
                <a16:creationId xmlns:a16="http://schemas.microsoft.com/office/drawing/2014/main" id="{FAB93D82-4DCB-A3D2-9305-BBA5B17CF502}"/>
              </a:ext>
            </a:extLst>
          </p:cNvPr>
          <p:cNvPicPr>
            <a:picLocks noChangeAspect="1"/>
          </p:cNvPicPr>
          <p:nvPr/>
        </p:nvPicPr>
        <p:blipFill>
          <a:blip r:embed="rId4"/>
          <a:stretch>
            <a:fillRect/>
          </a:stretch>
        </p:blipFill>
        <p:spPr>
          <a:xfrm>
            <a:off x="1620777" y="3258620"/>
            <a:ext cx="4653023" cy="3287636"/>
          </a:xfrm>
          <a:prstGeom prst="rect">
            <a:avLst/>
          </a:prstGeom>
        </p:spPr>
      </p:pic>
      <p:sp>
        <p:nvSpPr>
          <p:cNvPr id="2" name="Textfeld 1">
            <a:extLst>
              <a:ext uri="{FF2B5EF4-FFF2-40B4-BE49-F238E27FC236}">
                <a16:creationId xmlns:a16="http://schemas.microsoft.com/office/drawing/2014/main" id="{8F614467-C2AF-8C69-09E7-4B277E89C6B3}"/>
              </a:ext>
            </a:extLst>
          </p:cNvPr>
          <p:cNvSpPr txBox="1"/>
          <p:nvPr/>
        </p:nvSpPr>
        <p:spPr>
          <a:xfrm>
            <a:off x="6388100" y="3258620"/>
            <a:ext cx="5334000" cy="2677656"/>
          </a:xfrm>
          <a:prstGeom prst="rect">
            <a:avLst/>
          </a:prstGeom>
          <a:noFill/>
        </p:spPr>
        <p:txBody>
          <a:bodyPr wrap="square" rtlCol="0">
            <a:spAutoFit/>
          </a:bodyPr>
          <a:lstStyle/>
          <a:p>
            <a:r>
              <a:rPr lang="de-DE" sz="2400" b="0" dirty="0">
                <a:latin typeface="+mn-lt"/>
              </a:rPr>
              <a:t>The </a:t>
            </a:r>
            <a:r>
              <a:rPr lang="de-DE" sz="2400" b="0" dirty="0" err="1">
                <a:latin typeface="+mn-lt"/>
              </a:rPr>
              <a:t>red</a:t>
            </a:r>
            <a:r>
              <a:rPr lang="de-DE" sz="2400" b="0" dirty="0">
                <a:latin typeface="+mn-lt"/>
              </a:rPr>
              <a:t> </a:t>
            </a:r>
            <a:r>
              <a:rPr lang="de-DE" sz="2400" dirty="0" err="1">
                <a:solidFill>
                  <a:srgbClr val="FF0000"/>
                </a:solidFill>
                <a:latin typeface="+mn-lt"/>
              </a:rPr>
              <a:t>F</a:t>
            </a:r>
            <a:r>
              <a:rPr lang="de-DE" sz="2400" b="0" dirty="0" err="1">
                <a:solidFill>
                  <a:srgbClr val="FF0000"/>
                </a:solidFill>
                <a:latin typeface="+mn-lt"/>
              </a:rPr>
              <a:t>requency</a:t>
            </a:r>
            <a:r>
              <a:rPr lang="de-DE" sz="2400" dirty="0">
                <a:solidFill>
                  <a:srgbClr val="FF0000"/>
                </a:solidFill>
                <a:latin typeface="+mn-lt"/>
              </a:rPr>
              <a:t> R</a:t>
            </a:r>
            <a:r>
              <a:rPr lang="de-DE" sz="2400" b="0" dirty="0">
                <a:solidFill>
                  <a:srgbClr val="FF0000"/>
                </a:solidFill>
                <a:latin typeface="+mn-lt"/>
              </a:rPr>
              <a:t>esponse</a:t>
            </a:r>
            <a:r>
              <a:rPr lang="de-DE" sz="2400" dirty="0">
                <a:solidFill>
                  <a:srgbClr val="FF0000"/>
                </a:solidFill>
                <a:latin typeface="+mn-lt"/>
              </a:rPr>
              <a:t> </a:t>
            </a:r>
            <a:r>
              <a:rPr lang="de-DE" sz="2400" dirty="0" err="1">
                <a:solidFill>
                  <a:srgbClr val="FF0000"/>
                </a:solidFill>
                <a:latin typeface="+mn-lt"/>
              </a:rPr>
              <a:t>F</a:t>
            </a:r>
            <a:r>
              <a:rPr lang="de-DE" sz="2400" b="0" dirty="0" err="1">
                <a:solidFill>
                  <a:srgbClr val="FF0000"/>
                </a:solidFill>
                <a:latin typeface="+mn-lt"/>
              </a:rPr>
              <a:t>unction</a:t>
            </a:r>
            <a:r>
              <a:rPr lang="de-DE" sz="2400" dirty="0">
                <a:solidFill>
                  <a:srgbClr val="0000FF"/>
                </a:solidFill>
                <a:latin typeface="+mn-lt"/>
              </a:rPr>
              <a:t> </a:t>
            </a:r>
            <a:r>
              <a:rPr lang="de-DE" sz="2400" b="0" dirty="0">
                <a:latin typeface="+mn-lt"/>
              </a:rPr>
              <a:t>(</a:t>
            </a:r>
            <a:r>
              <a:rPr lang="de-DE" sz="2400" b="0" dirty="0" err="1">
                <a:solidFill>
                  <a:srgbClr val="FF0000"/>
                </a:solidFill>
                <a:latin typeface="+mn-lt"/>
              </a:rPr>
              <a:t>with</a:t>
            </a:r>
            <a:r>
              <a:rPr lang="de-DE" sz="2400" b="0" dirty="0">
                <a:solidFill>
                  <a:srgbClr val="FF0000"/>
                </a:solidFill>
                <a:latin typeface="+mn-lt"/>
              </a:rPr>
              <a:t> Absorber</a:t>
            </a:r>
            <a:r>
              <a:rPr lang="de-DE" sz="2400" b="0" dirty="0">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torsional</a:t>
            </a:r>
            <a:r>
              <a:rPr lang="de-DE" sz="2400" b="0" dirty="0">
                <a:latin typeface="+mn-lt"/>
              </a:rPr>
              <a:t> Vibration at </a:t>
            </a:r>
            <a:r>
              <a:rPr lang="de-DE" sz="2400" b="0" dirty="0" err="1">
                <a:latin typeface="+mn-lt"/>
              </a:rPr>
              <a:t>the</a:t>
            </a:r>
            <a:r>
              <a:rPr lang="de-DE" sz="2400" b="0" dirty="0">
                <a:latin typeface="+mn-lt"/>
              </a:rPr>
              <a:t> intermediate </a:t>
            </a:r>
            <a:r>
              <a:rPr lang="de-DE" sz="2400" b="0" dirty="0" err="1">
                <a:latin typeface="+mn-lt"/>
              </a:rPr>
              <a:t>Shaft</a:t>
            </a:r>
            <a:r>
              <a:rPr lang="de-DE" sz="2400" b="0" dirty="0">
                <a:latin typeface="+mn-lt"/>
              </a:rPr>
              <a:t> and </a:t>
            </a:r>
            <a:r>
              <a:rPr lang="de-DE" sz="2400" b="0" dirty="0" err="1">
                <a:latin typeface="+mn-lt"/>
              </a:rPr>
              <a:t>the</a:t>
            </a:r>
            <a:r>
              <a:rPr lang="de-DE" sz="2400" b="0" dirty="0">
                <a:latin typeface="+mn-lt"/>
              </a:rPr>
              <a:t> Air Gap Torque </a:t>
            </a:r>
            <a:r>
              <a:rPr lang="de-DE" sz="2400" b="0" dirty="0" err="1">
                <a:latin typeface="+mn-lt"/>
              </a:rPr>
              <a:t>shows</a:t>
            </a:r>
            <a:r>
              <a:rPr lang="de-DE" sz="2400" b="0" dirty="0">
                <a:latin typeface="+mn-lt"/>
              </a:rPr>
              <a:t> a </a:t>
            </a:r>
            <a:r>
              <a:rPr lang="de-DE" sz="2400" dirty="0">
                <a:solidFill>
                  <a:srgbClr val="0000FF"/>
                </a:solidFill>
                <a:latin typeface="+mn-lt"/>
              </a:rPr>
              <a:t>strong </a:t>
            </a:r>
            <a:r>
              <a:rPr lang="de-DE" sz="2400" dirty="0" err="1">
                <a:solidFill>
                  <a:srgbClr val="0000FF"/>
                </a:solidFill>
                <a:latin typeface="+mn-lt"/>
              </a:rPr>
              <a:t>reduction</a:t>
            </a:r>
            <a:r>
              <a:rPr lang="de-DE" sz="2400" dirty="0">
                <a:solidFill>
                  <a:srgbClr val="0000FF"/>
                </a:solidFill>
                <a:latin typeface="+mn-lt"/>
              </a:rPr>
              <a:t> </a:t>
            </a:r>
            <a:r>
              <a:rPr lang="de-DE" sz="2400" b="0" dirty="0">
                <a:latin typeface="+mn-lt"/>
              </a:rPr>
              <a:t>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b="0" dirty="0" err="1">
                <a:latin typeface="+mn-lt"/>
              </a:rPr>
              <a:t>of</a:t>
            </a:r>
            <a:r>
              <a:rPr lang="de-DE" sz="2400" b="0" dirty="0">
                <a:latin typeface="+mn-lt"/>
              </a:rPr>
              <a:t> </a:t>
            </a:r>
            <a:r>
              <a:rPr lang="de-DE" sz="2400" dirty="0">
                <a:solidFill>
                  <a:srgbClr val="0000FF"/>
                </a:solidFill>
                <a:latin typeface="+mn-lt"/>
              </a:rPr>
              <a:t>14,4 Hz</a:t>
            </a:r>
            <a:r>
              <a:rPr lang="de-DE" sz="2400" b="0" dirty="0">
                <a:solidFill>
                  <a:srgbClr val="0000FF"/>
                </a:solidFill>
                <a:latin typeface="+mn-lt"/>
              </a:rPr>
              <a:t> </a:t>
            </a:r>
            <a:r>
              <a:rPr lang="de-DE" sz="2400" b="0" dirty="0">
                <a:latin typeface="+mn-lt"/>
              </a:rPr>
              <a:t>in </a:t>
            </a:r>
            <a:r>
              <a:rPr lang="de-DE" sz="2400" b="0" dirty="0" err="1">
                <a:latin typeface="+mn-lt"/>
              </a:rPr>
              <a:t>comparison</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blue</a:t>
            </a:r>
            <a:r>
              <a:rPr lang="de-DE" sz="2400" b="0" dirty="0">
                <a:latin typeface="+mn-lt"/>
              </a:rPr>
              <a:t> </a:t>
            </a:r>
            <a:r>
              <a:rPr lang="de-DE" sz="2400" dirty="0">
                <a:solidFill>
                  <a:srgbClr val="0000FF"/>
                </a:solidFill>
                <a:latin typeface="+mn-lt"/>
              </a:rPr>
              <a:t>FRF</a:t>
            </a:r>
            <a:r>
              <a:rPr lang="de-DE" sz="2400" b="0" dirty="0">
                <a:solidFill>
                  <a:srgbClr val="0000FF"/>
                </a:solidFill>
                <a:latin typeface="+mn-lt"/>
              </a:rPr>
              <a:t> (</a:t>
            </a:r>
            <a:r>
              <a:rPr lang="de-DE" sz="2400" b="0" dirty="0" err="1">
                <a:solidFill>
                  <a:srgbClr val="0000FF"/>
                </a:solidFill>
                <a:latin typeface="+mn-lt"/>
              </a:rPr>
              <a:t>without</a:t>
            </a:r>
            <a:r>
              <a:rPr lang="de-DE" sz="2400" b="0" dirty="0">
                <a:solidFill>
                  <a:srgbClr val="0000FF"/>
                </a:solidFill>
                <a:latin typeface="+mn-lt"/>
              </a:rPr>
              <a:t> Absorber</a:t>
            </a:r>
            <a:r>
              <a:rPr lang="de-DE" sz="2400" b="0" dirty="0">
                <a:latin typeface="+mn-lt"/>
              </a:rPr>
              <a:t>)   </a:t>
            </a:r>
            <a:r>
              <a:rPr lang="de-DE" sz="2400" dirty="0">
                <a:latin typeface="+mn-lt"/>
              </a:rPr>
              <a:t> </a:t>
            </a:r>
          </a:p>
        </p:txBody>
      </p:sp>
    </p:spTree>
    <p:extLst>
      <p:ext uri="{BB962C8B-B14F-4D97-AF65-F5344CB8AC3E}">
        <p14:creationId xmlns:p14="http://schemas.microsoft.com/office/powerpoint/2010/main" val="293760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lang="de-DE" altLang="de-DE" sz="2400" dirty="0">
                <a:solidFill>
                  <a:srgbClr val="0000FF"/>
                </a:solidFill>
                <a:latin typeface="Arial" charset="0"/>
              </a:rPr>
              <a:t>, Modes and </a:t>
            </a:r>
            <a:r>
              <a:rPr lang="de-DE" altLang="de-DE" sz="2400" dirty="0" err="1">
                <a:solidFill>
                  <a:srgbClr val="0000FF"/>
                </a:solidFill>
                <a:latin typeface="Arial" charset="0"/>
              </a:rPr>
              <a:t>Damping</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914504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p:sp>
        <p:nvSpPr>
          <p:cNvPr id="2" name="Textfeld 1">
            <a:extLst>
              <a:ext uri="{FF2B5EF4-FFF2-40B4-BE49-F238E27FC236}">
                <a16:creationId xmlns:a16="http://schemas.microsoft.com/office/drawing/2014/main" id="{CE844774-196A-40E8-EF54-E8CF125B8B7C}"/>
              </a:ext>
            </a:extLst>
          </p:cNvPr>
          <p:cNvSpPr txBox="1"/>
          <p:nvPr/>
        </p:nvSpPr>
        <p:spPr>
          <a:xfrm>
            <a:off x="599651" y="3548171"/>
            <a:ext cx="11515332" cy="304698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Absorber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about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5000 kg</a:t>
            </a:r>
            <a:r>
              <a:rPr kumimoji="0" lang="de-DE" sz="2400" b="0" i="0" u="none" strike="noStrike" kern="1200" cap="none" spc="0" normalizeH="0" baseline="0" noProof="0" dirty="0">
                <a:ln>
                  <a:noFill/>
                </a:ln>
                <a:effectLst/>
                <a:uLnTx/>
                <a:uFillTx/>
                <a:latin typeface="Arial"/>
                <a:ea typeface="+mn-ea"/>
                <a:cs typeface="+mn-cs"/>
              </a:rPr>
              <a:t>.</a:t>
            </a:r>
            <a:r>
              <a:rPr lang="de-DE" sz="2400" b="0" dirty="0">
                <a:latin typeface="Arial"/>
              </a:rPr>
              <a:t>The Absorber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effectLst/>
                <a:uLnTx/>
                <a:uFillTx/>
                <a:latin typeface="Arial"/>
                <a:ea typeface="+mn-ea"/>
                <a:cs typeface="+mn-cs"/>
              </a:rPr>
              <a:t>has</a:t>
            </a:r>
            <a:r>
              <a:rPr kumimoji="0" lang="de-DE" sz="2400" b="0" i="0" u="none" strike="noStrike" kern="1200" cap="none" spc="0" normalizeH="0" baseline="0" noProof="0" dirty="0">
                <a:ln>
                  <a:noFill/>
                </a:ln>
                <a:effectLst/>
                <a:uLnTx/>
                <a:uFillTx/>
                <a:latin typeface="Arial"/>
                <a:ea typeface="+mn-ea"/>
                <a:cs typeface="+mn-cs"/>
              </a:rPr>
              <a:t> </a:t>
            </a:r>
            <a:r>
              <a:rPr lang="de-DE" sz="2400" b="0" dirty="0">
                <a:latin typeface="Arial"/>
              </a:rPr>
              <a:t>an </a:t>
            </a:r>
            <a:r>
              <a:rPr lang="de-DE" sz="2400" dirty="0" err="1">
                <a:solidFill>
                  <a:srgbClr val="0000FF"/>
                </a:solidFill>
                <a:latin typeface="Arial"/>
              </a:rPr>
              <a:t>outer</a:t>
            </a:r>
            <a:r>
              <a:rPr lang="de-DE" sz="2400" dirty="0">
                <a:solidFill>
                  <a:srgbClr val="0000FF"/>
                </a:solidFill>
                <a:latin typeface="Arial"/>
              </a:rPr>
              <a:t> </a:t>
            </a:r>
            <a:r>
              <a:rPr lang="de-DE" sz="2400" dirty="0" err="1">
                <a:solidFill>
                  <a:srgbClr val="0000FF"/>
                </a:solidFill>
                <a:latin typeface="Arial"/>
              </a:rPr>
              <a:t>diameter</a:t>
            </a:r>
            <a:r>
              <a:rPr lang="de-DE" sz="2400" dirty="0">
                <a:solidFill>
                  <a:srgbClr val="0000FF"/>
                </a:solidFill>
                <a:latin typeface="Arial"/>
              </a:rPr>
              <a:t> </a:t>
            </a:r>
            <a:r>
              <a:rPr lang="de-DE" sz="2400" b="0" dirty="0" err="1">
                <a:latin typeface="Arial"/>
              </a:rPr>
              <a:t>of</a:t>
            </a:r>
            <a:r>
              <a:rPr lang="de-DE" sz="2400" b="0" dirty="0">
                <a:latin typeface="Arial"/>
              </a:rPr>
              <a:t> </a:t>
            </a:r>
            <a:r>
              <a:rPr lang="de-DE" sz="2400" b="0" dirty="0" err="1">
                <a:latin typeface="Arial"/>
              </a:rPr>
              <a:t>about</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 2 m and </a:t>
            </a:r>
            <a:r>
              <a:rPr kumimoji="0" lang="de-DE" sz="2400" b="0" i="0" u="none" strike="noStrike" kern="1200" cap="none" spc="0" normalizeH="0" baseline="0" noProof="0" dirty="0" err="1">
                <a:ln>
                  <a:noFill/>
                </a:ln>
                <a:effectLst/>
                <a:uLnTx/>
                <a:uFillTx/>
                <a:latin typeface="Arial"/>
                <a:ea typeface="+mn-ea"/>
                <a:cs typeface="+mn-cs"/>
              </a:rPr>
              <a:t>its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axial </a:t>
            </a:r>
            <a:r>
              <a:rPr kumimoji="0" lang="de-DE" sz="2400" i="0" u="none" strike="noStrike" kern="1200" cap="none" spc="0" normalizeH="0" baseline="0" noProof="0" dirty="0" err="1">
                <a:ln>
                  <a:noFill/>
                </a:ln>
                <a:solidFill>
                  <a:srgbClr val="0000FF"/>
                </a:solidFill>
                <a:effectLst/>
                <a:uLnTx/>
                <a:uFillTx/>
                <a:latin typeface="Arial"/>
                <a:ea typeface="+mn-ea"/>
                <a:cs typeface="+mn-cs"/>
              </a:rPr>
              <a:t>length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0,5 m.</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Critical </a:t>
            </a:r>
            <a:r>
              <a:rPr kumimoji="0" lang="de-DE" sz="2400" i="0" u="none" strike="noStrike" kern="1200" cap="none" spc="0" normalizeH="0" baseline="0" noProof="0" dirty="0" err="1">
                <a:ln>
                  <a:noFill/>
                </a:ln>
                <a:solidFill>
                  <a:srgbClr val="0000FF"/>
                </a:solidFill>
                <a:effectLst/>
                <a:uLnTx/>
                <a:uFillTx/>
                <a:latin typeface="Arial"/>
                <a:ea typeface="+mn-ea"/>
                <a:cs typeface="+mn-cs"/>
              </a:rPr>
              <a:t>Remarks:</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course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difficult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realize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subsequent </a:t>
            </a:r>
            <a:r>
              <a:rPr kumimoji="0" lang="de-DE" sz="2400" b="0" i="0" u="none" strike="noStrike" kern="1200" cap="none" spc="0" normalizeH="0" baseline="0" noProof="0" dirty="0" err="1">
                <a:ln>
                  <a:noFill/>
                </a:ln>
                <a:effectLst/>
                <a:uLnTx/>
                <a:uFillTx/>
                <a:latin typeface="Arial"/>
                <a:ea typeface="+mn-ea"/>
                <a:cs typeface="+mn-cs"/>
              </a:rPr>
              <a:t>installation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effectLst/>
                <a:uLnTx/>
                <a:uFillTx/>
                <a:latin typeface="Arial"/>
                <a:ea typeface="+mn-ea"/>
                <a:cs typeface="+mn-cs"/>
              </a:rPr>
              <a:t>such an Absorber System  and design </a:t>
            </a:r>
            <a:r>
              <a:rPr lang="de-DE" sz="2400" b="0" dirty="0" err="1">
                <a:latin typeface="Arial"/>
              </a:rPr>
              <a:t>changes</a:t>
            </a:r>
            <a:r>
              <a:rPr lang="de-DE" sz="2400" b="0" dirty="0">
                <a:latin typeface="Arial"/>
              </a:rPr>
              <a:t> </a:t>
            </a:r>
            <a:r>
              <a:rPr lang="de-DE" sz="2400" b="0" dirty="0" err="1">
                <a:latin typeface="Arial"/>
              </a:rPr>
              <a:t>with</a:t>
            </a:r>
            <a:r>
              <a:rPr lang="de-DE" sz="2400" b="0" dirty="0">
                <a:latin typeface="Arial"/>
              </a:rPr>
              <a:t> a optimal </a:t>
            </a:r>
            <a:r>
              <a:rPr lang="de-DE" sz="2400" b="0" dirty="0" err="1">
                <a:latin typeface="Arial"/>
              </a:rPr>
              <a:t>coupling</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shaft</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system</a:t>
            </a:r>
            <a:r>
              <a:rPr lang="de-DE" sz="2400" b="0" dirty="0">
                <a:latin typeface="Arial"/>
              </a:rPr>
              <a:t> </a:t>
            </a:r>
            <a:r>
              <a:rPr lang="de-DE" sz="2400" b="0" dirty="0" err="1">
                <a:latin typeface="Arial"/>
              </a:rPr>
              <a:t>would</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necessary</a:t>
            </a:r>
            <a:r>
              <a:rPr lang="de-DE" sz="2400" b="0" dirty="0">
                <a:latin typeface="Arial"/>
              </a:rPr>
              <a:t>. </a:t>
            </a:r>
            <a:r>
              <a:rPr lang="de-DE" sz="2400" b="0" dirty="0" err="1">
                <a:latin typeface="Arial"/>
              </a:rPr>
              <a:t>Furthermore</a:t>
            </a:r>
            <a:r>
              <a:rPr lang="de-DE" sz="2400" b="0" dirty="0">
                <a:latin typeface="Arial"/>
              </a:rPr>
              <a:t> </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ha</a:t>
            </a:r>
            <a:r>
              <a:rPr lang="de-DE" sz="2400" b="0" dirty="0">
                <a:latin typeface="Arial"/>
              </a:rPr>
              <a:t>s </a:t>
            </a:r>
            <a:r>
              <a:rPr lang="de-DE" sz="2400" b="0" dirty="0" err="1">
                <a:latin typeface="Arial"/>
              </a:rPr>
              <a:t>to</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checked</a:t>
            </a:r>
            <a:r>
              <a:rPr lang="de-DE" sz="2400" b="0" dirty="0">
                <a:latin typeface="Arial"/>
              </a:rPr>
              <a:t>, </a:t>
            </a:r>
            <a:r>
              <a:rPr lang="de-DE" sz="2400" b="0" dirty="0" err="1">
                <a:latin typeface="Arial"/>
              </a:rPr>
              <a:t>whether</a:t>
            </a:r>
            <a:r>
              <a:rPr lang="de-DE" sz="2400" b="0" dirty="0">
                <a:latin typeface="Arial"/>
              </a:rPr>
              <a:t> </a:t>
            </a:r>
            <a:r>
              <a:rPr lang="de-DE" sz="2400" b="0" dirty="0" err="1">
                <a:latin typeface="Arial"/>
              </a:rPr>
              <a:t>there</a:t>
            </a:r>
            <a:r>
              <a:rPr lang="de-DE" sz="2400" b="0" dirty="0">
                <a:latin typeface="Arial"/>
              </a:rPr>
              <a:t> </a:t>
            </a:r>
            <a:r>
              <a:rPr lang="de-DE" sz="2400" b="0" dirty="0" err="1">
                <a:latin typeface="Arial"/>
              </a:rPr>
              <a:t>is</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enough</a:t>
            </a:r>
            <a:r>
              <a:rPr lang="de-DE" sz="2400" b="0" dirty="0">
                <a:latin typeface="Arial"/>
              </a:rPr>
              <a:t> </a:t>
            </a:r>
            <a:r>
              <a:rPr lang="de-DE" sz="2400" b="0" dirty="0" err="1">
                <a:latin typeface="Arial"/>
              </a:rPr>
              <a:t>space</a:t>
            </a:r>
            <a:r>
              <a:rPr lang="de-DE" sz="2400" b="0" dirty="0">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additional </a:t>
            </a:r>
            <a:r>
              <a:rPr lang="de-DE" sz="2400" b="0" dirty="0" err="1">
                <a:latin typeface="Arial"/>
              </a:rPr>
              <a:t>component</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effectLst/>
              <a:uLnTx/>
              <a:uFillTx/>
              <a:latin typeface="Arial"/>
              <a:ea typeface="+mn-ea"/>
              <a:cs typeface="+mn-cs"/>
            </a:endParaRPr>
          </a:p>
        </p:txBody>
      </p:sp>
      <p:sp>
        <p:nvSpPr>
          <p:cNvPr id="3" name="Textfeld 2">
            <a:extLst>
              <a:ext uri="{FF2B5EF4-FFF2-40B4-BE49-F238E27FC236}">
                <a16:creationId xmlns:a16="http://schemas.microsoft.com/office/drawing/2014/main" id="{4D8EA287-27BE-7310-8510-A625B1B465F9}"/>
              </a:ext>
            </a:extLst>
          </p:cNvPr>
          <p:cNvSpPr txBox="1"/>
          <p:nvPr/>
        </p:nvSpPr>
        <p:spPr>
          <a:xfrm>
            <a:off x="2165441" y="1193437"/>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Tree>
    <p:extLst>
      <p:ext uri="{BB962C8B-B14F-4D97-AF65-F5344CB8AC3E}">
        <p14:creationId xmlns:p14="http://schemas.microsoft.com/office/powerpoint/2010/main" val="1744098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332514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hteck 3">
            <a:extLst>
              <a:ext uri="{FF2B5EF4-FFF2-40B4-BE49-F238E27FC236}">
                <a16:creationId xmlns:a16="http://schemas.microsoft.com/office/drawing/2014/main" id="{C4DFAB28-253D-7B09-53F6-43C4D0528F78}"/>
              </a:ext>
            </a:extLst>
          </p:cNvPr>
          <p:cNvSpPr>
            <a:spLocks noChangeArrowheads="1"/>
          </p:cNvSpPr>
          <p:nvPr/>
        </p:nvSpPr>
        <p:spPr bwMode="auto">
          <a:xfrm>
            <a:off x="4170362" y="4827097"/>
            <a:ext cx="385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(K</a:t>
            </a:r>
            <a:r>
              <a:rPr kumimoji="0" lang="de-DE" altLang="de-DE" sz="3200" b="1" i="0" u="none" strike="noStrike" kern="1200" cap="none" spc="0" normalizeH="0" baseline="-2500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0" i="0" u="none" strike="noStrike" kern="1200" cap="none" spc="0" normalizeH="0" baseline="0" noProof="0" dirty="0">
                <a:ln>
                  <a:noFill/>
                </a:ln>
                <a:solidFill>
                  <a:srgbClr val="000000"/>
                </a:solidFill>
                <a:effectLst/>
                <a:uLnTx/>
                <a:uFillTx/>
                <a:latin typeface="+mn-lt"/>
                <a:ea typeface="+mn-ea"/>
                <a:cs typeface="+mn-cs"/>
              </a:rPr>
              <a:t>ω</a:t>
            </a:r>
            <a:r>
              <a:rPr kumimoji="0" lang="de-DE" altLang="de-DE" sz="3200" b="0" i="0" u="none" strike="noStrike" kern="1200" cap="none" spc="0" normalizeH="0" baseline="30000" noProof="0" dirty="0">
                <a:ln>
                  <a:noFill/>
                </a:ln>
                <a:solidFill>
                  <a:srgbClr val="000000"/>
                </a:solidFill>
                <a:effectLst/>
                <a:uLnTx/>
                <a:uFillTx/>
                <a:latin typeface="+mn-lt"/>
                <a:ea typeface="+mn-ea"/>
                <a:cs typeface="+mn-cs"/>
              </a:rPr>
              <a:t>2</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M )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φ  = 0</a:t>
            </a:r>
          </a:p>
        </p:txBody>
      </p:sp>
      <p:sp>
        <p:nvSpPr>
          <p:cNvPr id="79876" name="Rechteck 1">
            <a:extLst>
              <a:ext uri="{FF2B5EF4-FFF2-40B4-BE49-F238E27FC236}">
                <a16:creationId xmlns:a16="http://schemas.microsoft.com/office/drawing/2014/main" id="{B3F5A2D8-F9B6-A8CA-46E0-863B33C7982D}"/>
              </a:ext>
            </a:extLst>
          </p:cNvPr>
          <p:cNvSpPr>
            <a:spLocks noChangeArrowheads="1"/>
          </p:cNvSpPr>
          <p:nvPr/>
        </p:nvSpPr>
        <p:spPr bwMode="auto">
          <a:xfrm>
            <a:off x="579956" y="59612"/>
            <a:ext cx="11404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Assessment of Torsional Vibrations in the Design – Eigenvalue Analysis</a:t>
            </a:r>
          </a:p>
        </p:txBody>
      </p:sp>
      <p:sp>
        <p:nvSpPr>
          <p:cNvPr id="54278" name="Textfeld 3">
            <a:extLst>
              <a:ext uri="{FF2B5EF4-FFF2-40B4-BE49-F238E27FC236}">
                <a16:creationId xmlns:a16="http://schemas.microsoft.com/office/drawing/2014/main" id="{36CC3BD3-7949-CF56-9FCC-153EF8825584}"/>
              </a:ext>
            </a:extLst>
          </p:cNvPr>
          <p:cNvSpPr txBox="1">
            <a:spLocks noChangeArrowheads="1"/>
          </p:cNvSpPr>
          <p:nvPr/>
        </p:nvSpPr>
        <p:spPr bwMode="auto">
          <a:xfrm>
            <a:off x="968376" y="3327454"/>
            <a:ext cx="10824820" cy="1200329"/>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An Eigenvalue </a:t>
            </a:r>
            <a:r>
              <a:rPr lang="de-DE" altLang="de-DE" sz="2400" b="0" dirty="0">
                <a:solidFill>
                  <a:srgbClr val="000000"/>
                </a:solidFill>
                <a:latin typeface="Arial"/>
              </a:rPr>
              <a:t>Analysis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effectLst/>
                <a:uLnTx/>
                <a:uFillTx/>
                <a:latin typeface="Arial"/>
                <a:ea typeface="+mn-ea"/>
                <a:cs typeface="+mn-cs"/>
              </a:rPr>
              <a:t>ω</a:t>
            </a:r>
            <a:r>
              <a:rPr kumimoji="0" lang="de-DE" altLang="de-DE" sz="2400" b="0" i="0" u="none" strike="noStrike" kern="1200" cap="none" spc="0" normalizeH="0" baseline="-25000" noProof="0" dirty="0" err="1">
                <a:ln>
                  <a:noFill/>
                </a:ln>
                <a:effectLst/>
                <a:uLnTx/>
                <a:uFillTx/>
                <a:latin typeface="Arial"/>
                <a:ea typeface="+mn-ea"/>
                <a:cs typeface="+mn-cs"/>
              </a:rPr>
              <a:t>M</a:t>
            </a:r>
            <a:r>
              <a:rPr kumimoji="0" lang="de-DE" altLang="de-DE" sz="2400" b="0" i="0" u="none" strike="noStrike" kern="1200" cap="none" spc="0" normalizeH="0" baseline="30000" noProof="0" dirty="0" err="1">
                <a:ln>
                  <a:noFill/>
                </a:ln>
                <a:effectLst/>
                <a:uLnTx/>
                <a:uFillTx/>
                <a:latin typeface="Arial"/>
                <a:ea typeface="+mn-ea"/>
                <a:cs typeface="+mn-cs"/>
              </a:rPr>
              <a:t>j</a:t>
            </a:r>
            <a:r>
              <a:rPr kumimoji="0" lang="de-DE" altLang="de-DE" sz="2400" b="0" i="0" u="none" strike="noStrike" kern="1200" cap="none" spc="0" normalizeH="0" baseline="0" noProof="0" dirty="0">
                <a:ln>
                  <a:noFill/>
                </a:ln>
                <a:effectLst/>
                <a:uLnTx/>
                <a:uFillTx/>
                <a:latin typeface="Arial"/>
                <a:ea typeface="+mn-ea"/>
                <a:cs typeface="+mn-cs"/>
              </a:rPr>
              <a:t> </a:t>
            </a:r>
            <a:r>
              <a:rPr lang="de-DE" altLang="de-DE" sz="2400" b="0" dirty="0">
                <a:latin typeface="Arial"/>
              </a:rPr>
              <a:t>and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corresponding</a:t>
            </a:r>
            <a:r>
              <a:rPr lang="de-DE" altLang="de-DE" sz="2400" b="0" dirty="0">
                <a:latin typeface="Arial"/>
              </a:rPr>
              <a:t> </a:t>
            </a:r>
            <a:r>
              <a:rPr lang="de-DE" altLang="de-DE" sz="2400" dirty="0">
                <a:solidFill>
                  <a:srgbClr val="0000FF"/>
                </a:solidFill>
                <a:latin typeface="Arial"/>
              </a:rPr>
              <a:t>Mode Shapes </a:t>
            </a:r>
            <a:r>
              <a:rPr kumimoji="0" lang="el-GR" altLang="de-DE" sz="2400" i="0" u="none" strike="noStrike" kern="1200" cap="none" spc="0" normalizeH="0" baseline="0" noProof="0" dirty="0">
                <a:ln>
                  <a:noFill/>
                </a:ln>
                <a:solidFill>
                  <a:srgbClr val="0000FF"/>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FF"/>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FF"/>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low</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influenced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damping</a:t>
            </a:r>
            <a:r>
              <a:rPr lang="de-DE" altLang="de-DE" sz="2400" b="0" dirty="0">
                <a:solidFill>
                  <a:srgbClr val="000000"/>
                </a:solidFill>
                <a:latin typeface="Arial"/>
              </a:rPr>
              <a:t>: </a:t>
            </a:r>
            <a:r>
              <a:rPr lang="de-DE" altLang="de-DE" sz="2400" dirty="0">
                <a:solidFill>
                  <a:srgbClr val="000000"/>
                </a:solidFill>
                <a:latin typeface="Arial"/>
              </a:rPr>
              <a:t>D</a:t>
            </a:r>
            <a:r>
              <a:rPr lang="de-DE" altLang="de-DE" sz="2400" b="0" dirty="0">
                <a:solidFill>
                  <a:srgbClr val="000000"/>
                </a:solidFill>
                <a:latin typeface="Arial"/>
              </a:rPr>
              <a:t> = 0</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4279" name="Textfeld 2">
            <a:extLst>
              <a:ext uri="{FF2B5EF4-FFF2-40B4-BE49-F238E27FC236}">
                <a16:creationId xmlns:a16="http://schemas.microsoft.com/office/drawing/2014/main" id="{C9B445AF-581E-0D6C-9E19-66A496AFA4C7}"/>
              </a:ext>
            </a:extLst>
          </p:cNvPr>
          <p:cNvSpPr txBox="1">
            <a:spLocks noChangeArrowheads="1"/>
          </p:cNvSpPr>
          <p:nvPr/>
        </p:nvSpPr>
        <p:spPr bwMode="auto">
          <a:xfrm>
            <a:off x="1484722" y="5736558"/>
            <a:ext cx="9668552" cy="461665"/>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ω</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Mode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shapes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2" name="Grafik 1">
            <a:extLst>
              <a:ext uri="{FF2B5EF4-FFF2-40B4-BE49-F238E27FC236}">
                <a16:creationId xmlns:a16="http://schemas.microsoft.com/office/drawing/2014/main" id="{24E855C7-2E46-488D-E5BB-68B10E22C205}"/>
              </a:ext>
            </a:extLst>
          </p:cNvPr>
          <p:cNvPicPr>
            <a:picLocks noChangeAspect="1"/>
          </p:cNvPicPr>
          <p:nvPr/>
        </p:nvPicPr>
        <p:blipFill>
          <a:blip r:embed="rId2"/>
          <a:stretch>
            <a:fillRect/>
          </a:stretch>
        </p:blipFill>
        <p:spPr>
          <a:xfrm>
            <a:off x="1465492" y="1369419"/>
            <a:ext cx="9591522" cy="16333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0085" y="143845"/>
            <a:ext cx="11002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four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lowest</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lang="de-DE" altLang="de-DE" sz="2400" dirty="0">
                    <a:solidFill>
                      <a:srgbClr val="0000FF"/>
                    </a:solidFill>
                    <a:latin typeface="Arial"/>
                  </a:rPr>
                  <a:t> </a:t>
                </a:r>
                <a:r>
                  <a:rPr lang="de-DE" altLang="de-DE" sz="2400" b="0" dirty="0">
                    <a:solidFill>
                      <a:srgbClr val="0000FF"/>
                    </a:solidFill>
                    <a:latin typeface="Arial"/>
                  </a:rPr>
                  <a:t>. </a:t>
                </a:r>
                <a:r>
                  <a:rPr lang="de-DE" altLang="de-DE" sz="2400" b="0" dirty="0" err="1">
                    <a:latin typeface="Arial"/>
                  </a:rPr>
                  <a:t>They</a:t>
                </a:r>
                <a:r>
                  <a:rPr lang="de-DE" altLang="de-DE" sz="2400" b="0" dirty="0">
                    <a:latin typeface="Arial"/>
                  </a:rPr>
                  <a:t> </a:t>
                </a:r>
                <a:r>
                  <a:rPr lang="de-DE" altLang="de-DE" sz="2400" b="0" dirty="0" err="1">
                    <a:latin typeface="Arial"/>
                  </a:rPr>
                  <a:t>are</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between</a:t>
                </a:r>
                <a:r>
                  <a:rPr lang="de-DE" altLang="de-DE" sz="2400" b="0" dirty="0">
                    <a:latin typeface="Arial"/>
                  </a:rPr>
                  <a:t> 6 Hz </a:t>
                </a:r>
                <a:r>
                  <a:rPr lang="de-DE" altLang="de-DE" sz="2400" b="0" dirty="0" err="1">
                    <a:latin typeface="Arial"/>
                  </a:rPr>
                  <a:t>to</a:t>
                </a:r>
                <a:r>
                  <a:rPr lang="de-DE" altLang="de-DE" sz="2400" b="0" dirty="0">
                    <a:latin typeface="Arial"/>
                  </a:rPr>
                  <a:t> 24 Hz and </a:t>
                </a:r>
                <a:r>
                  <a:rPr lang="de-DE" altLang="de-DE" sz="2400" b="0" dirty="0" err="1">
                    <a:latin typeface="Arial"/>
                  </a:rPr>
                  <a:t>are</a:t>
                </a:r>
                <a:r>
                  <a:rPr lang="de-DE" altLang="de-DE" sz="2400" b="0" dirty="0">
                    <a:latin typeface="Arial"/>
                  </a:rPr>
                  <a:t> relevant </a:t>
                </a:r>
                <a:r>
                  <a:rPr lang="de-DE" altLang="de-DE" sz="2400" b="0" dirty="0" err="1">
                    <a:latin typeface="Arial"/>
                  </a:rPr>
                  <a:t>for</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dirty="0">
                    <a:latin typeface="Arial"/>
                  </a:rPr>
                  <a:t> </a:t>
                </a:r>
                <a:r>
                  <a:rPr lang="de-DE" altLang="de-DE" sz="2400" b="0" dirty="0" err="1">
                    <a:latin typeface="Arial"/>
                  </a:rPr>
                  <a:t>Incidents</a:t>
                </a:r>
                <a:r>
                  <a:rPr lang="de-DE" altLang="de-DE" sz="2400" b="0" dirty="0">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err="1">
                    <a:latin typeface="Arial"/>
                  </a:rPr>
                  <a:t>first</a:t>
                </a:r>
                <a:r>
                  <a:rPr lang="de-DE" altLang="de-DE" sz="2400" b="0" dirty="0">
                    <a:latin typeface="Arial"/>
                  </a:rPr>
                  <a:t> </a:t>
                </a:r>
                <a:r>
                  <a:rPr lang="de-DE" altLang="de-DE" sz="2400" dirty="0" err="1">
                    <a:solidFill>
                      <a:srgbClr val="0000FF"/>
                    </a:solidFill>
                    <a:latin typeface="Arial"/>
                  </a:rPr>
                  <a:t>three</a:t>
                </a:r>
                <a:r>
                  <a:rPr lang="de-DE" altLang="de-DE" sz="2400" dirty="0">
                    <a:solidFill>
                      <a:srgbClr val="0000FF"/>
                    </a:solidFill>
                    <a:latin typeface="Arial"/>
                  </a:rPr>
                  <a:t> Modes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excited</a:t>
                </a:r>
                <a:r>
                  <a:rPr lang="de-DE" altLang="de-DE" sz="2400" b="0" dirty="0">
                    <a:latin typeface="Arial"/>
                  </a:rPr>
                  <a:t> </a:t>
                </a:r>
                <a:r>
                  <a:rPr lang="de-DE" altLang="de-DE" sz="2400" b="0" dirty="0" err="1">
                    <a:latin typeface="Arial"/>
                  </a:rPr>
                  <a:t>by</a:t>
                </a:r>
                <a:r>
                  <a:rPr lang="de-DE" altLang="de-DE" sz="2400" b="0" dirty="0">
                    <a:latin typeface="Arial"/>
                  </a:rPr>
                  <a:t> an </a:t>
                </a:r>
                <a:r>
                  <a:rPr lang="de-DE" altLang="de-DE" sz="2400" dirty="0">
                    <a:solidFill>
                      <a:srgbClr val="FF0000"/>
                    </a:solidFill>
                    <a:latin typeface="Arial"/>
                  </a:rPr>
                  <a:t>Air Gap Torque</a:t>
                </a:r>
                <a:r>
                  <a:rPr lang="de-DE" altLang="de-DE" sz="2400" b="0" dirty="0">
                    <a:latin typeface="Arial"/>
                  </a:rPr>
                  <a:t>, due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fact</a:t>
                </a:r>
                <a:r>
                  <a:rPr lang="de-DE" altLang="de-DE" sz="2400" b="0" dirty="0">
                    <a:latin typeface="Arial"/>
                  </a:rPr>
                  <a:t>, </a:t>
                </a:r>
                <a:r>
                  <a:rPr lang="de-DE" altLang="de-DE" sz="2400" b="0" dirty="0" err="1">
                    <a:latin typeface="Arial"/>
                  </a:rPr>
                  <a:t>that</a:t>
                </a:r>
                <a:r>
                  <a:rPr lang="de-DE" altLang="de-DE" sz="2400" b="0" dirty="0">
                    <a:latin typeface="Arial"/>
                  </a:rPr>
                  <a:t> </a:t>
                </a:r>
                <a:r>
                  <a:rPr lang="de-DE" altLang="de-DE" sz="2400" b="0" dirty="0" err="1">
                    <a:latin typeface="Arial"/>
                  </a:rPr>
                  <a:t>these</a:t>
                </a:r>
                <a:r>
                  <a:rPr lang="de-DE" altLang="de-DE" sz="2400" b="0" dirty="0">
                    <a:latin typeface="Arial"/>
                  </a:rPr>
                  <a:t> Modes </a:t>
                </a:r>
                <a:r>
                  <a:rPr lang="de-DE" altLang="de-DE" sz="2400" b="0" dirty="0" err="1">
                    <a:latin typeface="Arial"/>
                  </a:rPr>
                  <a:t>have</a:t>
                </a:r>
                <a:r>
                  <a:rPr lang="de-DE" altLang="de-DE" sz="2400" b="0" dirty="0">
                    <a:latin typeface="Arial"/>
                  </a:rPr>
                  <a:t> angular </a:t>
                </a:r>
                <a:r>
                  <a:rPr lang="de-DE" altLang="de-DE" sz="2400" b="0" dirty="0" err="1">
                    <a:latin typeface="Arial"/>
                  </a:rPr>
                  <a:t>displacements</a:t>
                </a:r>
                <a:r>
                  <a:rPr lang="de-DE" altLang="de-DE" sz="2400" b="0" dirty="0">
                    <a:latin typeface="Arial"/>
                  </a:rPr>
                  <a:t> in </a:t>
                </a:r>
                <a:r>
                  <a:rPr lang="de-DE" altLang="de-DE" sz="2400" b="0" dirty="0" err="1">
                    <a:latin typeface="Arial"/>
                  </a:rPr>
                  <a:t>the</a:t>
                </a:r>
                <a:r>
                  <a:rPr lang="de-DE" altLang="de-DE" sz="2400" b="0" dirty="0">
                    <a:latin typeface="Arial"/>
                  </a:rPr>
                  <a:t> Generator part. This </a:t>
                </a:r>
                <a:r>
                  <a:rPr lang="de-DE" altLang="de-DE" sz="2400" b="0" dirty="0" err="1">
                    <a:latin typeface="Arial"/>
                  </a:rPr>
                  <a:t>is</a:t>
                </a:r>
                <a:r>
                  <a:rPr lang="de-DE" altLang="de-DE" sz="2400" b="0" dirty="0">
                    <a:latin typeface="Arial"/>
                  </a:rPr>
                  <a:t> </a:t>
                </a:r>
                <a:r>
                  <a:rPr lang="de-DE" altLang="de-DE" sz="2400" b="0" dirty="0" err="1">
                    <a:latin typeface="Arial"/>
                  </a:rPr>
                  <a:t>particularly</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case</a:t>
                </a:r>
                <a:r>
                  <a:rPr lang="de-DE" altLang="de-DE" sz="2400" b="0" dirty="0">
                    <a:latin typeface="Arial"/>
                  </a:rPr>
                  <a:t> </a:t>
                </a:r>
                <a:r>
                  <a:rPr lang="de-DE" altLang="de-DE" sz="2400" b="0" dirty="0" err="1">
                    <a:latin typeface="Arial"/>
                  </a:rPr>
                  <a:t>for</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a:solidFill>
                      <a:srgbClr val="0000FF"/>
                    </a:solidFill>
                    <a:latin typeface="Arial"/>
                  </a:rPr>
                  <a:t>3rd </a:t>
                </a:r>
                <a:r>
                  <a:rPr lang="de-DE" altLang="de-DE" sz="2400" dirty="0" err="1">
                    <a:solidFill>
                      <a:srgbClr val="0000FF"/>
                    </a:solidFill>
                    <a:latin typeface="Arial"/>
                  </a:rPr>
                  <a:t>mode</a:t>
                </a:r>
                <a:r>
                  <a:rPr lang="de-DE" altLang="de-DE" sz="2400" dirty="0">
                    <a:solidFill>
                      <a:srgbClr val="0000FF"/>
                    </a:solidFill>
                    <a:latin typeface="Arial"/>
                  </a:rPr>
                  <a:t> at 14,6 Hz</a:t>
                </a:r>
                <a:r>
                  <a:rPr lang="de-DE" altLang="de-DE" sz="2400" b="0" dirty="0">
                    <a:latin typeface="Arial"/>
                  </a:rPr>
                  <a:t>. </a:t>
                </a:r>
                <a:r>
                  <a:rPr lang="de-DE" altLang="de-DE" sz="2400" b="0" dirty="0" err="1">
                    <a:latin typeface="Arial"/>
                  </a:rPr>
                  <a:t>Therefore</a:t>
                </a:r>
                <a:r>
                  <a:rPr lang="de-DE" altLang="de-DE" sz="2400" b="0" dirty="0">
                    <a:latin typeface="Arial"/>
                  </a:rPr>
                  <a:t> </a:t>
                </a:r>
                <a:r>
                  <a:rPr lang="de-DE" altLang="de-DE" sz="2400" b="0" dirty="0" err="1">
                    <a:latin typeface="Arial"/>
                  </a:rPr>
                  <a:t>this</a:t>
                </a:r>
                <a:r>
                  <a:rPr lang="de-DE" altLang="de-DE" sz="2400" b="0" dirty="0">
                    <a:latin typeface="Arial"/>
                  </a:rPr>
                  <a:t> </a:t>
                </a:r>
                <a:r>
                  <a:rPr lang="de-DE" altLang="de-DE" sz="2400" b="0" dirty="0" err="1">
                    <a:latin typeface="Arial"/>
                  </a:rPr>
                  <a:t>frequency</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err="1">
                    <a:latin typeface="Arial"/>
                  </a:rPr>
                  <a:t>very</a:t>
                </a:r>
                <a:r>
                  <a:rPr lang="de-DE" altLang="de-DE" sz="2400" b="0" dirty="0">
                    <a:latin typeface="Arial"/>
                  </a:rPr>
                  <a:t> sensitive </a:t>
                </a:r>
                <a:r>
                  <a:rPr lang="de-DE" altLang="de-DE" sz="2400" b="0" dirty="0" err="1">
                    <a:latin typeface="Arial"/>
                  </a:rPr>
                  <a:t>regarding</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a:solidFill>
                      <a:srgbClr val="0000FF"/>
                    </a:solidFill>
                    <a:latin typeface="Arial"/>
                  </a:rPr>
                  <a:t>Blade-Rotor-Coupling</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a:solidFill>
                      <a:srgbClr val="0000FF"/>
                    </a:solidFill>
                    <a:latin typeface="Arial"/>
                  </a:rPr>
                  <a:t>not relevant </a:t>
                </a:r>
                <a:r>
                  <a:rPr lang="de-DE" altLang="de-DE" sz="2400" b="0" dirty="0" err="1">
                    <a:latin typeface="Arial"/>
                  </a:rPr>
                  <a:t>for</a:t>
                </a:r>
                <a:r>
                  <a:rPr lang="de-DE" altLang="de-DE" sz="2400" b="0" dirty="0">
                    <a:latin typeface="Arial"/>
                  </a:rPr>
                  <a:t> </a:t>
                </a:r>
                <a:r>
                  <a:rPr lang="de-DE" altLang="de-DE" sz="2400" b="0" dirty="0" err="1">
                    <a:latin typeface="Arial"/>
                  </a:rPr>
                  <a:t>these</a:t>
                </a:r>
                <a:r>
                  <a:rPr lang="de-DE" altLang="de-DE" sz="2400" b="0" dirty="0">
                    <a:latin typeface="Arial"/>
                  </a:rPr>
                  <a:t> </a:t>
                </a:r>
                <a:r>
                  <a:rPr lang="de-DE" altLang="de-DE" sz="2400" b="0" dirty="0" err="1">
                    <a:latin typeface="Arial"/>
                  </a:rPr>
                  <a:t>lower</a:t>
                </a:r>
                <a:r>
                  <a:rPr lang="de-DE" altLang="de-DE" sz="2400" b="0" dirty="0">
                    <a:latin typeface="Arial"/>
                  </a:rPr>
                  <a:t> Modes and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neglected</a:t>
                </a:r>
                <a:r>
                  <a:rPr lang="de-DE" altLang="de-DE" sz="2400" b="0" dirty="0">
                    <a:latin typeface="Arial"/>
                  </a:rPr>
                  <a:t>. The blades </a:t>
                </a:r>
                <a:r>
                  <a:rPr lang="de-DE" altLang="de-DE" sz="2400" b="0" dirty="0" err="1">
                    <a:latin typeface="Arial"/>
                  </a:rPr>
                  <a:t>are</a:t>
                </a:r>
                <a:r>
                  <a:rPr lang="de-DE" altLang="de-DE" sz="2400" b="0" dirty="0">
                    <a:latin typeface="Arial"/>
                  </a:rPr>
                  <a:t> </a:t>
                </a:r>
                <a:r>
                  <a:rPr lang="de-DE" altLang="de-DE" sz="2400" b="0" dirty="0" err="1">
                    <a:latin typeface="Arial"/>
                  </a:rPr>
                  <a:t>only</a:t>
                </a:r>
                <a:r>
                  <a:rPr lang="de-DE" altLang="de-DE" sz="2400" b="0" dirty="0">
                    <a:latin typeface="Arial"/>
                  </a:rPr>
                  <a:t> </a:t>
                </a:r>
                <a:r>
                  <a:rPr lang="de-DE" altLang="de-DE" sz="2400" b="0" dirty="0" err="1">
                    <a:latin typeface="Arial"/>
                  </a:rPr>
                  <a:t>considered</a:t>
                </a:r>
                <a:r>
                  <a:rPr lang="de-DE" altLang="de-DE" sz="2400" b="0" dirty="0">
                    <a:latin typeface="Arial"/>
                  </a:rPr>
                  <a:t> </a:t>
                </a:r>
                <a:r>
                  <a:rPr lang="de-DE" altLang="de-DE" sz="2400" b="0" dirty="0" err="1">
                    <a:latin typeface="Arial"/>
                  </a:rPr>
                  <a:t>by</a:t>
                </a:r>
                <a:r>
                  <a:rPr lang="de-DE" altLang="de-DE" sz="2400" b="0" dirty="0">
                    <a:latin typeface="Arial"/>
                  </a:rPr>
                  <a:t> </a:t>
                </a:r>
                <a:r>
                  <a:rPr lang="de-DE" altLang="de-DE" sz="2400" b="0" dirty="0" err="1">
                    <a:latin typeface="Arial"/>
                  </a:rPr>
                  <a:t>their</a:t>
                </a:r>
                <a:r>
                  <a:rPr lang="de-DE" altLang="de-DE" sz="2400" b="0" dirty="0">
                    <a:latin typeface="Arial"/>
                  </a:rPr>
                  <a:t> </a:t>
                </a:r>
                <a:r>
                  <a:rPr lang="de-DE" altLang="de-DE" sz="2400" b="0" dirty="0" err="1">
                    <a:latin typeface="Arial"/>
                  </a:rPr>
                  <a:t>moments</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inertia</a:t>
                </a:r>
                <a:r>
                  <a:rPr lang="de-DE" altLang="de-DE" sz="2400" b="0" dirty="0">
                    <a:latin typeface="Arial"/>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2"/>
                <a:stretch>
                  <a:fillRect l="-811" t="-872" r="-811"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36423"/>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558350" y="36423"/>
              <a:ext cx="109808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4386</Words>
  <Application>Microsoft Office PowerPoint</Application>
  <PresentationFormat>Bredbild</PresentationFormat>
  <Paragraphs>690</Paragraphs>
  <Slides>61</Slides>
  <Notes>35</Notes>
  <HiddenSlides>0</HiddenSlides>
  <MMClips>0</MMClips>
  <ScaleCrop>false</ScaleCrop>
  <HeadingPairs>
    <vt:vector size="8" baseType="variant">
      <vt:variant>
        <vt:lpstr>Använt teckensnitt</vt:lpstr>
      </vt:variant>
      <vt:variant>
        <vt:i4>10</vt:i4>
      </vt:variant>
      <vt:variant>
        <vt:lpstr>Tema</vt:lpstr>
      </vt:variant>
      <vt:variant>
        <vt:i4>13</vt:i4>
      </vt:variant>
      <vt:variant>
        <vt:lpstr>Serverprogram för OLE-inbäddning</vt:lpstr>
      </vt:variant>
      <vt:variant>
        <vt:i4>1</vt:i4>
      </vt:variant>
      <vt:variant>
        <vt:lpstr>Bildrubriker</vt:lpstr>
      </vt:variant>
      <vt:variant>
        <vt:i4>61</vt:i4>
      </vt:variant>
    </vt:vector>
  </HeadingPairs>
  <TitlesOfParts>
    <vt:vector size="85" baseType="lpstr">
      <vt:lpstr>Alstom</vt:lpstr>
      <vt:lpstr>Arial</vt:lpstr>
      <vt:lpstr>Arial Unicode MS</vt:lpstr>
      <vt:lpstr>Cambria Math</vt:lpstr>
      <vt:lpstr>Frutiger LT Com 55 Roman</vt:lpstr>
      <vt:lpstr>Symbol</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Equation</vt:lpstr>
      <vt:lpstr>Energiforsk Project: Lectures in the Power Plants Fortum (Helsinki), TVO (Olkiluoto), Jan./Febr. 2024                                             Annual Energiforsk Seminar (10.11.21)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Countermeasures to Control SSR - Problems General Vibration Control Measures by Passive, Semi-Active and Active Control</vt:lpstr>
      <vt:lpstr>PowerPoint-presentation</vt:lpstr>
      <vt:lpstr>PowerPoint-presentation</vt:lpstr>
      <vt:lpstr>PowerPoint-presentation</vt:lpstr>
      <vt:lpstr>Contermeasures to Control SSR-Problems Active Damping via Air Gap Torque by  means of an Electronic Power Converter</vt:lpstr>
      <vt:lpstr>PowerPoint-presentation</vt:lpstr>
      <vt:lpstr>PowerPoint-presentation</vt:lpstr>
      <vt:lpstr>PowerPoint-presentation</vt:lpstr>
      <vt:lpstr>PowerPoint-presentation</vt:lpstr>
      <vt:lpstr>PowerPoint-presentation</vt:lpstr>
      <vt:lpstr>PowerPoint-presentation</vt:lpstr>
      <vt:lpstr>PowerPoint-presentation</vt:lpstr>
      <vt:lpstr>Countermeasures to Control SSR-Problems Vibration Absorber with Damping – Semi-Active Adjustment of Stiffness</vt:lpstr>
      <vt:lpstr>PowerPoint-presentation</vt:lpstr>
      <vt:lpstr>PowerPoint-presentation</vt:lpstr>
      <vt:lpstr>PowerPoint-presentation</vt:lpstr>
      <vt:lpstr>PowerPoint-presentation</vt:lpstr>
      <vt:lpstr>Energiforsk Project: Lectures in the Power Plants Fortum (Helsinki), TVO (Olkiluoto), Jan./Febr.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Karin Westling</cp:lastModifiedBy>
  <cp:revision>1137</cp:revision>
  <cp:lastPrinted>2024-04-10T07:25:39Z</cp:lastPrinted>
  <dcterms:created xsi:type="dcterms:W3CDTF">2003-11-24T08:10:32Z</dcterms:created>
  <dcterms:modified xsi:type="dcterms:W3CDTF">2024-10-24T06:08:11Z</dcterms:modified>
</cp:coreProperties>
</file>